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89" r:id="rId16"/>
    <p:sldId id="265" r:id="rId17"/>
    <p:sldId id="290" r:id="rId18"/>
    <p:sldId id="288" r:id="rId19"/>
    <p:sldId id="274" r:id="rId20"/>
    <p:sldId id="275" r:id="rId21"/>
    <p:sldId id="276" r:id="rId22"/>
    <p:sldId id="277" r:id="rId23"/>
    <p:sldId id="285" r:id="rId24"/>
    <p:sldId id="286" r:id="rId25"/>
    <p:sldId id="287" r:id="rId26"/>
    <p:sldId id="266" r:id="rId27"/>
    <p:sldId id="278" r:id="rId28"/>
    <p:sldId id="280" r:id="rId29"/>
    <p:sldId id="279" r:id="rId30"/>
    <p:sldId id="281" r:id="rId31"/>
    <p:sldId id="267" r:id="rId32"/>
    <p:sldId id="282" r:id="rId33"/>
    <p:sldId id="257" r:id="rId34"/>
    <p:sldId id="283" r:id="rId35"/>
    <p:sldId id="28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0E954-12E1-D94C-8F4C-B9C532457C8A}" type="datetimeFigureOut">
              <a:rPr lang="en-US" smtClean="0"/>
              <a:t>9/9/18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8888F-F54F-4D40-A593-8BC80D63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6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F1F1B-DFBA-7B46-B9AA-67513D719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C154A-E008-2B49-8F1D-DADED633B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FB0FF-0B7C-AB45-BE47-DC10A0365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17953-79BB-3443-B1BB-4B9FC5DF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D0252-5632-9A4E-A361-5283FE50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A5CC-6B6B-1A40-A173-947836E9D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B47DEC-0465-C04E-B546-07FB36D3A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B80E5-0B48-D641-B5B3-06A3BE1FF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E1489-467B-904A-B9B3-8FB74AF0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E4B07-36A6-DE40-B82C-E52E1313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5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212D2C-C2B6-854D-A840-3330B1DF2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D0A3CA-ACA5-1F48-9EA2-B6132DAB8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7B972-7D35-ED40-966F-581CB9D4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421E2-03F5-364B-907F-0778F8BA4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5DD7D-9A13-F548-BAB4-9FDB3601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BE5E9-6CC1-3C47-8EDA-F59996EE5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58ED6-27E7-A741-B0E5-D25F36030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BF139-6C50-3A4A-9136-745C126C5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F32E3-C462-7C4E-BF9F-393D26A5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0A5B2-1CFC-1C4B-97C0-A3CB95E0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5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A2B3-1500-284C-9381-C160F42E1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1D839-99AC-D040-A4E8-1A3299A70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C5EC-853F-0F46-8A3F-C3279B378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61CF9-00B6-5941-90BE-F0307956B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A9A24-A680-DE43-8776-00FC846D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6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BAF24-C9FC-B142-A04D-63A7BE3E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CA373-4721-9E43-984B-A6613AE02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5D75E-F69B-9346-B9AF-69AFB838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DA6C2-56B7-6344-9546-E0508C53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C0CFC-B382-FC4E-9B04-5022EA025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B1F50-CEBB-7449-AE38-54E6B887F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1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29A23-875E-484E-A809-A56FCC17F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39FB0-21C4-8B41-9173-BB1EDC973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DEFDF-9CA1-4343-B475-73A97E346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2D595-E486-1E42-9DDF-2EFCD8584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F44718-F776-D846-8331-10B68FD05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AED11-699D-3448-8603-B4B8BBFB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C3D20-CD7B-E642-9D2E-5881A77FF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7037BB-6109-774E-A7B3-564FD937B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8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11AF-DEC8-0A45-B76A-C12E63285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9D43E-1160-1846-A65C-378F0EC92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DA6C9-E364-FD4A-8F19-9D2AB2F8B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C97FA-A744-944B-89A4-CF370CCE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4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00F53-14DE-7347-BBE6-C0219B2B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4BE60-24B4-794E-93B2-3BCE8709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E5D77-B46D-0543-9360-F1E7C2D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3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065C-5D9B-9B45-A379-92749CE3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FCEA9-EE57-6F48-81F2-2D830018E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8121E-3B7E-9C4C-9AF0-F8C96AEB3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3FDDD-9839-C142-9A54-4E3FD847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4C378-E436-7744-9F31-3F9F228AD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E3B28-1DB5-B549-A73D-C4195413D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4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6170-DD96-1C41-9C43-7BAC99EF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BDF7EA-4071-6E4C-8520-0E04DDEEA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2FF5B-2B0A-2141-BC25-F84109BD8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833EF-62C5-9D4A-9F39-2744709F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FF63A-1BD0-5845-B48B-749729844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0089B-278A-4A45-9A2C-3289C910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98D9C6-A896-CE4C-BF3C-A0B167486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912BA-816A-8C40-B196-8272C339A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42688-4F8D-554C-A7AD-9B506CC07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2-Sep-2018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61DE4-5629-0A41-A1CF-B282EFA6F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Schmitt / CORFU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2949E-6C66-2E47-8FA3-8FB0EE511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18811-7FC3-D04C-84A0-97947CEA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4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3FF5C-4AA8-2240-B994-008C71647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12667"/>
          </a:xfrm>
          <a:solidFill>
            <a:srgbClr val="7030A0">
              <a:alpha val="9000"/>
            </a:srgbClr>
          </a:solidFill>
          <a:ln w="50800" cmpd="sng">
            <a:solidFill>
              <a:srgbClr val="7030A0"/>
            </a:solidFill>
          </a:ln>
        </p:spPr>
        <p:txBody>
          <a:bodyPr/>
          <a:lstStyle/>
          <a:p>
            <a:r>
              <a:rPr lang="en-US" dirty="0"/>
              <a:t>SM Measurements</a:t>
            </a:r>
            <a:br>
              <a:rPr lang="en-US" dirty="0"/>
            </a:br>
            <a:r>
              <a:rPr lang="en-US" dirty="0"/>
              <a:t>at ATLAS and CMS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CB45EA-9F5D-1F42-9B77-497158DF58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Michael Schmitt (Northwestern University)</a:t>
            </a:r>
          </a:p>
          <a:p>
            <a:r>
              <a:rPr lang="en-US" dirty="0"/>
              <a:t>for the </a:t>
            </a:r>
            <a:r>
              <a:rPr lang="en-US" b="1" dirty="0"/>
              <a:t>ATLAS</a:t>
            </a:r>
            <a:r>
              <a:rPr lang="en-US" dirty="0"/>
              <a:t> and </a:t>
            </a:r>
            <a:r>
              <a:rPr lang="en-US" b="1" dirty="0"/>
              <a:t>CMS</a:t>
            </a:r>
            <a:r>
              <a:rPr lang="en-US" dirty="0"/>
              <a:t> collaborations</a:t>
            </a:r>
          </a:p>
          <a:p>
            <a:r>
              <a:rPr lang="en-US" dirty="0"/>
              <a:t>CORFU 2018</a:t>
            </a:r>
          </a:p>
          <a:p>
            <a:r>
              <a:rPr lang="en-US" dirty="0"/>
              <a:t>September 2, 2018</a:t>
            </a:r>
          </a:p>
        </p:txBody>
      </p:sp>
    </p:spTree>
    <p:extLst>
      <p:ext uri="{BB962C8B-B14F-4D97-AF65-F5344CB8AC3E}">
        <p14:creationId xmlns:p14="http://schemas.microsoft.com/office/powerpoint/2010/main" val="110233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B6CFE-D582-A847-A74D-B8D91887D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9CACEB-268D-E04D-A30C-3D88CD1B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1499E-A27D-9B40-896B-68569CBF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D197B1-4224-3245-9B6D-010102876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29" t="3448" r="2969" b="4481"/>
          <a:stretch/>
        </p:blipFill>
        <p:spPr>
          <a:xfrm>
            <a:off x="6037153" y="380689"/>
            <a:ext cx="5760997" cy="5601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6A3E7C-8126-644A-881D-33B2A78731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13" r="2089" b="3965"/>
          <a:stretch/>
        </p:blipFill>
        <p:spPr>
          <a:xfrm>
            <a:off x="123216" y="183033"/>
            <a:ext cx="5787958" cy="58094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87B5E6-FE2C-BE47-8FCA-32AAFFC9412C}"/>
              </a:ext>
            </a:extLst>
          </p:cNvPr>
          <p:cNvSpPr txBox="1"/>
          <p:nvPr/>
        </p:nvSpPr>
        <p:spPr>
          <a:xfrm>
            <a:off x="1754425" y="172759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muons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4D538A-3ADA-4D4D-B447-A422E2903C5C}"/>
              </a:ext>
            </a:extLst>
          </p:cNvPr>
          <p:cNvSpPr txBox="1"/>
          <p:nvPr/>
        </p:nvSpPr>
        <p:spPr>
          <a:xfrm>
            <a:off x="7772883" y="172759"/>
            <a:ext cx="1365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electrons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62016E-5FA3-2049-8AD0-14523EB3FF91}"/>
              </a:ext>
            </a:extLst>
          </p:cNvPr>
          <p:cNvCxnSpPr/>
          <p:nvPr/>
        </p:nvCxnSpPr>
        <p:spPr>
          <a:xfrm>
            <a:off x="838200" y="1450731"/>
            <a:ext cx="283885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1D4A56-3BF7-A54E-A557-3A71EF818199}"/>
              </a:ext>
            </a:extLst>
          </p:cNvPr>
          <p:cNvCxnSpPr>
            <a:cxnSpLocks/>
          </p:cNvCxnSpPr>
          <p:nvPr/>
        </p:nvCxnSpPr>
        <p:spPr>
          <a:xfrm>
            <a:off x="2597285" y="3500025"/>
            <a:ext cx="68742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7AF9285-5689-1D4E-A539-9F21A4154521}"/>
              </a:ext>
            </a:extLst>
          </p:cNvPr>
          <p:cNvSpPr txBox="1"/>
          <p:nvPr/>
        </p:nvSpPr>
        <p:spPr>
          <a:xfrm>
            <a:off x="1146665" y="1123489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increasing |y|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34A524-0BCE-4740-A504-E17BFE52F6C3}"/>
              </a:ext>
            </a:extLst>
          </p:cNvPr>
          <p:cNvSpPr txBox="1"/>
          <p:nvPr/>
        </p:nvSpPr>
        <p:spPr>
          <a:xfrm>
            <a:off x="2608211" y="316758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mass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75D488-9174-5B45-AD92-A33F2A690060}"/>
              </a:ext>
            </a:extLst>
          </p:cNvPr>
          <p:cNvCxnSpPr>
            <a:cxnSpLocks/>
          </p:cNvCxnSpPr>
          <p:nvPr/>
        </p:nvCxnSpPr>
        <p:spPr>
          <a:xfrm>
            <a:off x="3362107" y="3500025"/>
            <a:ext cx="68742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E0D8D1E-4B4D-3C4B-847F-EA85C9BF4E4B}"/>
              </a:ext>
            </a:extLst>
          </p:cNvPr>
          <p:cNvSpPr txBox="1"/>
          <p:nvPr/>
        </p:nvSpPr>
        <p:spPr>
          <a:xfrm>
            <a:off x="3373033" y="316758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mass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ABD5197-6B76-294A-BC0F-B4FBDD2D9484}"/>
              </a:ext>
            </a:extLst>
          </p:cNvPr>
          <p:cNvCxnSpPr>
            <a:cxnSpLocks/>
          </p:cNvCxnSpPr>
          <p:nvPr/>
        </p:nvCxnSpPr>
        <p:spPr>
          <a:xfrm>
            <a:off x="4164581" y="3500025"/>
            <a:ext cx="68742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5FD7E8C-E20B-3D4A-93E0-3C265D02A3D5}"/>
              </a:ext>
            </a:extLst>
          </p:cNvPr>
          <p:cNvSpPr txBox="1"/>
          <p:nvPr/>
        </p:nvSpPr>
        <p:spPr>
          <a:xfrm>
            <a:off x="4175507" y="316758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mass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771703-9AAD-9A4E-A990-BF95F6AF361B}"/>
              </a:ext>
            </a:extLst>
          </p:cNvPr>
          <p:cNvSpPr txBox="1"/>
          <p:nvPr/>
        </p:nvSpPr>
        <p:spPr>
          <a:xfrm>
            <a:off x="3716946" y="6012911"/>
            <a:ext cx="5228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(sin</a:t>
            </a:r>
            <a:r>
              <a:rPr lang="en-US" sz="2000" baseline="30000" dirty="0">
                <a:solidFill>
                  <a:srgbClr val="7030A0"/>
                </a:solidFill>
              </a:rPr>
              <a:t>2</a:t>
            </a:r>
            <a:r>
              <a:rPr lang="en-US" sz="2000" dirty="0">
                <a:solidFill>
                  <a:srgbClr val="7030A0"/>
                </a:solidFill>
                <a:latin typeface="Symbol" pitchFamily="2" charset="2"/>
              </a:rPr>
              <a:t>q</a:t>
            </a:r>
            <a:r>
              <a:rPr lang="en-US" sz="2000" baseline="-25000" dirty="0">
                <a:solidFill>
                  <a:srgbClr val="7030A0"/>
                </a:solidFill>
              </a:rPr>
              <a:t>W</a:t>
            </a:r>
            <a:r>
              <a:rPr lang="en-US" sz="2000" dirty="0">
                <a:solidFill>
                  <a:srgbClr val="7030A0"/>
                </a:solidFill>
              </a:rPr>
              <a:t> is proportional to the slope at </a:t>
            </a:r>
            <a:r>
              <a:rPr lang="en-US" sz="2000" dirty="0" err="1">
                <a:solidFill>
                  <a:srgbClr val="7030A0"/>
                </a:solidFill>
              </a:rPr>
              <a:t>M</a:t>
            </a:r>
            <a:r>
              <a:rPr lang="en-US" sz="2000" i="1" baseline="-25000" dirty="0" err="1">
                <a:solidFill>
                  <a:srgbClr val="7030A0"/>
                </a:solidFill>
              </a:rPr>
              <a:t>ll</a:t>
            </a:r>
            <a:r>
              <a:rPr lang="en-US" sz="2000" dirty="0">
                <a:solidFill>
                  <a:srgbClr val="7030A0"/>
                </a:solidFill>
              </a:rPr>
              <a:t> = M</a:t>
            </a:r>
            <a:r>
              <a:rPr lang="en-US" sz="2000" baseline="-25000" dirty="0">
                <a:solidFill>
                  <a:srgbClr val="7030A0"/>
                </a:solidFill>
              </a:rPr>
              <a:t>Z</a:t>
            </a:r>
            <a:r>
              <a:rPr lang="en-US" sz="2000" dirty="0">
                <a:solidFill>
                  <a:srgbClr val="7030A0"/>
                </a:solidFill>
              </a:rPr>
              <a:t>.)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587526-3575-F74C-8CAD-14AF95F6525D}"/>
              </a:ext>
            </a:extLst>
          </p:cNvPr>
          <p:cNvSpPr txBox="1"/>
          <p:nvPr/>
        </p:nvSpPr>
        <p:spPr>
          <a:xfrm>
            <a:off x="161681" y="5949444"/>
            <a:ext cx="2119491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CMS, arXiv:1806.00863</a:t>
            </a:r>
          </a:p>
        </p:txBody>
      </p:sp>
    </p:spTree>
    <p:extLst>
      <p:ext uri="{BB962C8B-B14F-4D97-AF65-F5344CB8AC3E}">
        <p14:creationId xmlns:p14="http://schemas.microsoft.com/office/powerpoint/2010/main" val="261058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7D486E-F826-2A4D-9633-92265B00B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2AA45-A399-2144-91AF-AE5D1F4E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2C08F-81C9-0B44-B8E5-B253C823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5D2E14-C786-B24B-86C9-08756AE6D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29" t="3450" r="2969" b="4997"/>
          <a:stretch/>
        </p:blipFill>
        <p:spPr>
          <a:xfrm>
            <a:off x="5940971" y="398834"/>
            <a:ext cx="5754917" cy="5564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956BE0-00D8-5E4A-BFFC-7588C1EE1F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02" t="3388" r="2300" b="4800"/>
          <a:stretch/>
        </p:blipFill>
        <p:spPr>
          <a:xfrm>
            <a:off x="108626" y="398834"/>
            <a:ext cx="5883612" cy="564573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1D221C-834C-F842-9748-962A1555BE9C}"/>
              </a:ext>
            </a:extLst>
          </p:cNvPr>
          <p:cNvCxnSpPr>
            <a:cxnSpLocks/>
          </p:cNvCxnSpPr>
          <p:nvPr/>
        </p:nvCxnSpPr>
        <p:spPr>
          <a:xfrm flipH="1" flipV="1">
            <a:off x="4115783" y="4194153"/>
            <a:ext cx="980199" cy="160047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DECB93D-3CD0-3D40-95D3-4BDC4AB6A763}"/>
              </a:ext>
            </a:extLst>
          </p:cNvPr>
          <p:cNvSpPr txBox="1"/>
          <p:nvPr/>
        </p:nvSpPr>
        <p:spPr>
          <a:xfrm>
            <a:off x="4715838" y="5794625"/>
            <a:ext cx="213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variation with sin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Symbol" pitchFamily="2" charset="2"/>
              </a:rPr>
              <a:t>q</a:t>
            </a:r>
            <a:r>
              <a:rPr lang="en-US" baseline="-25000" dirty="0">
                <a:solidFill>
                  <a:schemeClr val="accent5">
                    <a:lumMod val="50000"/>
                  </a:schemeClr>
                </a:solidFill>
              </a:rPr>
              <a:t>W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29E693-E4FE-BA48-9C98-6390AE51B60C}"/>
              </a:ext>
            </a:extLst>
          </p:cNvPr>
          <p:cNvCxnSpPr>
            <a:cxnSpLocks/>
          </p:cNvCxnSpPr>
          <p:nvPr/>
        </p:nvCxnSpPr>
        <p:spPr>
          <a:xfrm flipH="1" flipV="1">
            <a:off x="1922133" y="4732638"/>
            <a:ext cx="380145" cy="1274162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7EB166A-1584-9B42-9E63-FFE8079F6166}"/>
              </a:ext>
            </a:extLst>
          </p:cNvPr>
          <p:cNvSpPr txBox="1"/>
          <p:nvPr/>
        </p:nvSpPr>
        <p:spPr>
          <a:xfrm>
            <a:off x="1556951" y="6067213"/>
            <a:ext cx="2350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various NNPDF replicas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CF3FB8-EDC4-5345-963F-E3CEA4ED1672}"/>
              </a:ext>
            </a:extLst>
          </p:cNvPr>
          <p:cNvSpPr txBox="1"/>
          <p:nvPr/>
        </p:nvSpPr>
        <p:spPr>
          <a:xfrm>
            <a:off x="340235" y="161086"/>
            <a:ext cx="7813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The PDF variations are vaguely orthogonal to the dependence on sin</a:t>
            </a:r>
            <a:r>
              <a:rPr lang="en-US" sz="2000" b="1" baseline="30000" dirty="0"/>
              <a:t>2</a:t>
            </a:r>
            <a:r>
              <a:rPr lang="en-US" sz="2000" b="1" dirty="0">
                <a:latin typeface="Symbol" pitchFamily="2" charset="2"/>
              </a:rPr>
              <a:t>q</a:t>
            </a:r>
            <a:r>
              <a:rPr lang="en-US" sz="2000" b="1" baseline="-25000" dirty="0"/>
              <a:t>W</a:t>
            </a:r>
            <a:endParaRPr lang="en-US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050C75-5B67-8848-888F-D67059C70452}"/>
              </a:ext>
            </a:extLst>
          </p:cNvPr>
          <p:cNvSpPr txBox="1"/>
          <p:nvPr/>
        </p:nvSpPr>
        <p:spPr>
          <a:xfrm>
            <a:off x="9438380" y="229557"/>
            <a:ext cx="2119491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CMS, arXiv:1806.00863</a:t>
            </a:r>
          </a:p>
        </p:txBody>
      </p:sp>
    </p:spTree>
    <p:extLst>
      <p:ext uri="{BB962C8B-B14F-4D97-AF65-F5344CB8AC3E}">
        <p14:creationId xmlns:p14="http://schemas.microsoft.com/office/powerpoint/2010/main" val="1536970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1E01E-0F7A-2548-811B-3AF0DC73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C9827-703F-B344-AFFD-9DC725AAC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05FA3-9990-A44F-8B86-FC33B1FD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79F12A-466A-3345-8BDE-EFB23C9CB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48" r="2969" b="4997"/>
          <a:stretch/>
        </p:blipFill>
        <p:spPr>
          <a:xfrm>
            <a:off x="5723207" y="0"/>
            <a:ext cx="6355654" cy="6359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F57112-E950-8647-B517-5E73BF264E9D}"/>
              </a:ext>
            </a:extLst>
          </p:cNvPr>
          <p:cNvSpPr txBox="1"/>
          <p:nvPr/>
        </p:nvSpPr>
        <p:spPr>
          <a:xfrm>
            <a:off x="79995" y="1193016"/>
            <a:ext cx="564321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</a:t>
            </a:r>
            <a:r>
              <a:rPr lang="en-US" sz="2800" baseline="-25000" dirty="0"/>
              <a:t>FB</a:t>
            </a:r>
            <a:r>
              <a:rPr lang="en-US" sz="2800" dirty="0"/>
              <a:t> versus </a:t>
            </a:r>
            <a:r>
              <a:rPr lang="en-US" sz="2800" dirty="0" err="1"/>
              <a:t>M</a:t>
            </a:r>
            <a:r>
              <a:rPr lang="en-US" sz="2800" i="1" baseline="-25000" dirty="0" err="1"/>
              <a:t>ll</a:t>
            </a:r>
            <a:r>
              <a:rPr lang="en-US" sz="2800" dirty="0"/>
              <a:t> provides an</a:t>
            </a:r>
            <a:br>
              <a:rPr lang="en-US" sz="2800" dirty="0"/>
            </a:br>
            <a:r>
              <a:rPr lang="en-US" sz="2800" dirty="0"/>
              <a:t>in situ constraint on PDFs.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Assign weights according to</a:t>
            </a:r>
            <a:br>
              <a:rPr lang="en-US" sz="2800" dirty="0"/>
            </a:br>
            <a:r>
              <a:rPr lang="en-US" sz="2800" dirty="0"/>
              <a:t>how well a given PDF reproduces</a:t>
            </a:r>
            <a:br>
              <a:rPr lang="en-US" sz="2800" dirty="0"/>
            </a:br>
            <a:r>
              <a:rPr lang="en-US" sz="2800" dirty="0"/>
              <a:t>the A</a:t>
            </a:r>
            <a:r>
              <a:rPr lang="en-US" sz="2800" baseline="-25000" dirty="0"/>
              <a:t>FB</a:t>
            </a:r>
            <a:r>
              <a:rPr lang="en-US" sz="2800" dirty="0"/>
              <a:t> versus </a:t>
            </a:r>
            <a:r>
              <a:rPr lang="en-US" sz="2800" dirty="0" err="1"/>
              <a:t>M</a:t>
            </a:r>
            <a:r>
              <a:rPr lang="en-US" sz="2800" i="1" baseline="-25000" dirty="0" err="1"/>
              <a:t>ll</a:t>
            </a:r>
            <a:r>
              <a:rPr lang="en-US" sz="2800" dirty="0"/>
              <a:t> data.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Reduces PDF uncertainties by 30%</a:t>
            </a:r>
            <a:br>
              <a:rPr lang="en-US" sz="2800" dirty="0"/>
            </a:br>
            <a:r>
              <a:rPr lang="en-US" sz="2800" dirty="0"/>
              <a:t>with no bias in sin</a:t>
            </a:r>
            <a:r>
              <a:rPr lang="en-US" sz="2800" baseline="30000" dirty="0"/>
              <a:t>2</a:t>
            </a:r>
            <a:r>
              <a:rPr lang="en-US" sz="2800" dirty="0">
                <a:latin typeface="Symbol" pitchFamily="2" charset="2"/>
              </a:rPr>
              <a:t>q</a:t>
            </a:r>
            <a:r>
              <a:rPr lang="en-US" sz="2800" baseline="-25000" dirty="0"/>
              <a:t>W</a:t>
            </a:r>
            <a:r>
              <a:rPr lang="en-US" sz="28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27998-3231-9E4A-8098-ECD60BE0DABC}"/>
              </a:ext>
            </a:extLst>
          </p:cNvPr>
          <p:cNvSpPr txBox="1"/>
          <p:nvPr/>
        </p:nvSpPr>
        <p:spPr>
          <a:xfrm>
            <a:off x="9041258" y="976045"/>
            <a:ext cx="223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depends on </a:t>
            </a:r>
            <a:r>
              <a:rPr lang="en-US" dirty="0">
                <a:latin typeface="Symbol" pitchFamily="2" charset="2"/>
              </a:rPr>
              <a:t>c</a:t>
            </a:r>
            <a:r>
              <a:rPr lang="en-US" baseline="30000" dirty="0">
                <a:latin typeface="Symbol" pitchFamily="2" charset="2"/>
              </a:rPr>
              <a:t>2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FAF28-3C13-DF4E-8264-A1C87849EE81}"/>
              </a:ext>
            </a:extLst>
          </p:cNvPr>
          <p:cNvSpPr txBox="1"/>
          <p:nvPr/>
        </p:nvSpPr>
        <p:spPr>
          <a:xfrm>
            <a:off x="8039541" y="6356350"/>
            <a:ext cx="2119491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CMS, arXiv:1806.00863</a:t>
            </a:r>
          </a:p>
        </p:txBody>
      </p:sp>
    </p:spTree>
    <p:extLst>
      <p:ext uri="{BB962C8B-B14F-4D97-AF65-F5344CB8AC3E}">
        <p14:creationId xmlns:p14="http://schemas.microsoft.com/office/powerpoint/2010/main" val="282976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14F74D-3026-B343-933A-A70C842F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5B1A5-51A8-8F4A-A19F-51534051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A6B03-C4EE-414D-8A97-57F46441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1341C8-6102-CF48-991C-AE39491CA2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8" r="4163"/>
          <a:stretch/>
        </p:blipFill>
        <p:spPr>
          <a:xfrm>
            <a:off x="0" y="993863"/>
            <a:ext cx="6264693" cy="49680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FD561E-9310-F64F-B05E-6C81B7E585E6}"/>
              </a:ext>
            </a:extLst>
          </p:cNvPr>
          <p:cNvSpPr txBox="1"/>
          <p:nvPr/>
        </p:nvSpPr>
        <p:spPr>
          <a:xfrm>
            <a:off x="6394676" y="993863"/>
            <a:ext cx="564802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ATLAS determine all eight of the</a:t>
            </a:r>
            <a:br>
              <a:rPr lang="en-US" sz="2800" dirty="0"/>
            </a:br>
            <a:r>
              <a:rPr lang="en-US" sz="2800" dirty="0"/>
              <a:t>coefficients governing the lepton</a:t>
            </a:r>
            <a:br>
              <a:rPr lang="en-US" sz="2800" dirty="0"/>
            </a:br>
            <a:r>
              <a:rPr lang="en-US" sz="2800" dirty="0"/>
              <a:t>kinematic distributions.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Sophisticated template fits.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Utilize the full phase space</a:t>
            </a:r>
            <a:br>
              <a:rPr lang="en-US" sz="2800" dirty="0"/>
            </a:br>
            <a:r>
              <a:rPr lang="en-US" sz="2800" dirty="0"/>
              <a:t>(</a:t>
            </a:r>
            <a:r>
              <a:rPr lang="en-US" sz="2800" dirty="0" err="1"/>
              <a:t>m</a:t>
            </a:r>
            <a:r>
              <a:rPr lang="en-US" sz="2800" i="1" baseline="-25000" dirty="0" err="1"/>
              <a:t>ll</a:t>
            </a:r>
            <a:r>
              <a:rPr lang="en-US" sz="2800" dirty="0"/>
              <a:t> and </a:t>
            </a:r>
            <a:r>
              <a:rPr lang="en-US" sz="2800" i="1" dirty="0"/>
              <a:t>y but integrate over </a:t>
            </a:r>
            <a:r>
              <a:rPr lang="en-US" sz="2800" i="1" dirty="0" err="1"/>
              <a:t>p</a:t>
            </a:r>
            <a:r>
              <a:rPr lang="en-US" sz="2800" i="1" baseline="-25000" dirty="0" err="1"/>
              <a:t>T</a:t>
            </a:r>
            <a:r>
              <a:rPr lang="en-US" sz="2800" dirty="0"/>
              <a:t>)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Key feature: use forward electrons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C681EF-6E9D-6840-83CE-54D8674C17CF}"/>
              </a:ext>
            </a:extLst>
          </p:cNvPr>
          <p:cNvCxnSpPr/>
          <p:nvPr/>
        </p:nvCxnSpPr>
        <p:spPr>
          <a:xfrm flipH="1">
            <a:off x="4623371" y="3667874"/>
            <a:ext cx="400692" cy="750014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9AF2222-60C1-A243-A093-37C5EB540383}"/>
              </a:ext>
            </a:extLst>
          </p:cNvPr>
          <p:cNvSpPr txBox="1"/>
          <p:nvPr/>
        </p:nvSpPr>
        <p:spPr>
          <a:xfrm>
            <a:off x="4510216" y="3039762"/>
            <a:ext cx="1012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central +</a:t>
            </a:r>
          </a:p>
          <a:p>
            <a:r>
              <a:rPr lang="en-US" b="1" dirty="0">
                <a:solidFill>
                  <a:srgbClr val="00B050"/>
                </a:solidFill>
              </a:rPr>
              <a:t>forward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99AD0-6B22-0345-8C1C-3012F3985E26}"/>
              </a:ext>
            </a:extLst>
          </p:cNvPr>
          <p:cNvSpPr txBox="1"/>
          <p:nvPr/>
        </p:nvSpPr>
        <p:spPr>
          <a:xfrm>
            <a:off x="300145" y="265985"/>
            <a:ext cx="4542141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ATLAS-CONF-2018-037 and ATLAS, JHEP08(2016)159</a:t>
            </a:r>
          </a:p>
        </p:txBody>
      </p:sp>
    </p:spTree>
    <p:extLst>
      <p:ext uri="{BB962C8B-B14F-4D97-AF65-F5344CB8AC3E}">
        <p14:creationId xmlns:p14="http://schemas.microsoft.com/office/powerpoint/2010/main" val="3998040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7BC04-A0D0-234F-885B-563C002F1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FC5A9-C7D6-1F44-805D-D85F8441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F8B46-6AD6-7A40-9595-B7E37373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C90C6-19EC-7D40-A12E-ED5442264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410" y="204280"/>
            <a:ext cx="6039934" cy="43482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C959EE-FD36-5848-92BF-F060086339BC}"/>
              </a:ext>
            </a:extLst>
          </p:cNvPr>
          <p:cNvSpPr txBox="1"/>
          <p:nvPr/>
        </p:nvSpPr>
        <p:spPr>
          <a:xfrm>
            <a:off x="1390418" y="4163360"/>
            <a:ext cx="477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CMS:    sin</a:t>
            </a:r>
            <a:r>
              <a:rPr lang="en-US" sz="2400" b="1" baseline="30000" dirty="0"/>
              <a:t>2</a:t>
            </a:r>
            <a:r>
              <a:rPr lang="en-US" sz="2400" b="1" dirty="0">
                <a:latin typeface="Symbol" pitchFamily="2" charset="2"/>
              </a:rPr>
              <a:t>q</a:t>
            </a:r>
            <a:r>
              <a:rPr lang="en-US" sz="2400" b="1" baseline="-25000" dirty="0"/>
              <a:t>W</a:t>
            </a:r>
            <a:r>
              <a:rPr lang="en-US" sz="2400" b="1" dirty="0"/>
              <a:t> = 0.23101 +/- 0.00053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47FFD7-2250-CD40-A421-30F2A7E6BF81}"/>
              </a:ext>
            </a:extLst>
          </p:cNvPr>
          <p:cNvSpPr txBox="1"/>
          <p:nvPr/>
        </p:nvSpPr>
        <p:spPr>
          <a:xfrm>
            <a:off x="1194553" y="4798190"/>
            <a:ext cx="4976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ATLAS:    sin</a:t>
            </a:r>
            <a:r>
              <a:rPr lang="en-US" sz="2400" b="1" baseline="30000" dirty="0"/>
              <a:t>2</a:t>
            </a:r>
            <a:r>
              <a:rPr lang="en-US" sz="2400" b="1" dirty="0">
                <a:latin typeface="Symbol" pitchFamily="2" charset="2"/>
              </a:rPr>
              <a:t>q</a:t>
            </a:r>
            <a:r>
              <a:rPr lang="en-US" sz="2400" b="1" baseline="-25000" dirty="0"/>
              <a:t>W</a:t>
            </a:r>
            <a:r>
              <a:rPr lang="en-US" sz="2400" b="1" dirty="0"/>
              <a:t> = 0.23140 +/- 0.00036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C683EF-AD5D-514D-BB80-575C7C59C24B}"/>
              </a:ext>
            </a:extLst>
          </p:cNvPr>
          <p:cNvCxnSpPr>
            <a:cxnSpLocks/>
          </p:cNvCxnSpPr>
          <p:nvPr/>
        </p:nvCxnSpPr>
        <p:spPr>
          <a:xfrm flipV="1">
            <a:off x="6169290" y="2529192"/>
            <a:ext cx="2536965" cy="186500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87B5CF8-0B26-3242-AC04-7B560F3E6A20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6170595" y="3776427"/>
            <a:ext cx="2872885" cy="1252596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1B71C74-426C-3440-A08E-8201DF98AAF3}"/>
              </a:ext>
            </a:extLst>
          </p:cNvPr>
          <p:cNvSpPr txBox="1"/>
          <p:nvPr/>
        </p:nvSpPr>
        <p:spPr>
          <a:xfrm>
            <a:off x="838200" y="811658"/>
            <a:ext cx="446654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CMS &amp; ATLAS approach</a:t>
            </a:r>
            <a:br>
              <a:rPr lang="en-US" sz="2800" dirty="0"/>
            </a:br>
            <a:r>
              <a:rPr lang="en-US" sz="2800" dirty="0" err="1"/>
              <a:t>Tevatron</a:t>
            </a:r>
            <a:r>
              <a:rPr lang="en-US" sz="2800" dirty="0"/>
              <a:t>, maybe LEP/SLD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Central values lower than</a:t>
            </a:r>
            <a:br>
              <a:rPr lang="en-US" sz="2800" dirty="0"/>
            </a:br>
            <a:r>
              <a:rPr lang="en-US" sz="2800" dirty="0"/>
              <a:t>but consistent with earlier</a:t>
            </a:r>
            <a:br>
              <a:rPr lang="en-US" sz="2800" dirty="0"/>
            </a:br>
            <a:r>
              <a:rPr lang="en-US" sz="2800" dirty="0"/>
              <a:t>measurements.</a:t>
            </a:r>
          </a:p>
        </p:txBody>
      </p:sp>
    </p:spTree>
    <p:extLst>
      <p:ext uri="{BB962C8B-B14F-4D97-AF65-F5344CB8AC3E}">
        <p14:creationId xmlns:p14="http://schemas.microsoft.com/office/powerpoint/2010/main" val="2700117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7BC04-A0D0-234F-885B-563C002F1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FC5A9-C7D6-1F44-805D-D85F8441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F8B46-6AD6-7A40-9595-B7E37373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959EE-FD36-5848-92BF-F060086339BC}"/>
              </a:ext>
            </a:extLst>
          </p:cNvPr>
          <p:cNvSpPr txBox="1"/>
          <p:nvPr/>
        </p:nvSpPr>
        <p:spPr>
          <a:xfrm>
            <a:off x="1191964" y="1235223"/>
            <a:ext cx="9381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CMS:    sin</a:t>
            </a:r>
            <a:r>
              <a:rPr lang="en-US" sz="2400" b="1" baseline="30000" dirty="0"/>
              <a:t>2</a:t>
            </a:r>
            <a:r>
              <a:rPr lang="en-US" sz="2400" b="1" dirty="0">
                <a:latin typeface="Symbol" pitchFamily="2" charset="2"/>
              </a:rPr>
              <a:t>q</a:t>
            </a:r>
            <a:r>
              <a:rPr lang="en-US" sz="2400" b="1" baseline="-25000" dirty="0"/>
              <a:t>W</a:t>
            </a:r>
            <a:r>
              <a:rPr lang="en-US" sz="2400" b="1" dirty="0"/>
              <a:t> = 0.23101 +/- 0.00036 +/- 0.00017 +/- 0.00016 +/- 0.00031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47FFD7-2250-CD40-A421-30F2A7E6BF81}"/>
              </a:ext>
            </a:extLst>
          </p:cNvPr>
          <p:cNvSpPr txBox="1"/>
          <p:nvPr/>
        </p:nvSpPr>
        <p:spPr>
          <a:xfrm>
            <a:off x="1009618" y="1818683"/>
            <a:ext cx="9560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ATLAS:    sin</a:t>
            </a:r>
            <a:r>
              <a:rPr lang="en-US" sz="2400" b="1" baseline="30000" dirty="0"/>
              <a:t>2</a:t>
            </a:r>
            <a:r>
              <a:rPr lang="en-US" sz="2400" b="1" dirty="0">
                <a:latin typeface="Symbol" pitchFamily="2" charset="2"/>
              </a:rPr>
              <a:t>q</a:t>
            </a:r>
            <a:r>
              <a:rPr lang="en-US" sz="2400" b="1" baseline="-25000" dirty="0"/>
              <a:t>W</a:t>
            </a:r>
            <a:r>
              <a:rPr lang="en-US" sz="2400" b="1" dirty="0"/>
              <a:t> = 0.23140 +/- 0.00021 +/-            0.00016            +/- 0.00024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BF8F9F-2BD4-0640-8100-1F90A8F18400}"/>
              </a:ext>
            </a:extLst>
          </p:cNvPr>
          <p:cNvSpPr txBox="1"/>
          <p:nvPr/>
        </p:nvSpPr>
        <p:spPr>
          <a:xfrm>
            <a:off x="4880225" y="770562"/>
            <a:ext cx="5377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statistical         exp. syst.       theory syst.          PDFs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12B26D-B2C6-C04B-8B0A-02CB9D5F800B}"/>
              </a:ext>
            </a:extLst>
          </p:cNvPr>
          <p:cNvSpPr txBox="1"/>
          <p:nvPr/>
        </p:nvSpPr>
        <p:spPr>
          <a:xfrm>
            <a:off x="2095928" y="3024007"/>
            <a:ext cx="4464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Extra statistical power from forward electrons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014F05-54DE-0F4B-A4F1-F90FDF02835C}"/>
              </a:ext>
            </a:extLst>
          </p:cNvPr>
          <p:cNvCxnSpPr/>
          <p:nvPr/>
        </p:nvCxnSpPr>
        <p:spPr>
          <a:xfrm flipV="1">
            <a:off x="5075434" y="2280348"/>
            <a:ext cx="143838" cy="66833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55D965-9970-A14C-9810-928CCDA1F183}"/>
              </a:ext>
            </a:extLst>
          </p:cNvPr>
          <p:cNvCxnSpPr>
            <a:cxnSpLocks/>
          </p:cNvCxnSpPr>
          <p:nvPr/>
        </p:nvCxnSpPr>
        <p:spPr>
          <a:xfrm flipV="1">
            <a:off x="7569102" y="2355673"/>
            <a:ext cx="71919" cy="13367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686DAB1-AA20-0A45-973A-6F5108DB1D58}"/>
              </a:ext>
            </a:extLst>
          </p:cNvPr>
          <p:cNvSpPr txBox="1"/>
          <p:nvPr/>
        </p:nvSpPr>
        <p:spPr>
          <a:xfrm>
            <a:off x="6326660" y="3833376"/>
            <a:ext cx="2123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Theory uncertainties</a:t>
            </a:r>
          </a:p>
          <a:p>
            <a:r>
              <a:rPr lang="en-US" dirty="0">
                <a:solidFill>
                  <a:srgbClr val="FF0000"/>
                </a:solidFill>
              </a:rPr>
              <a:t>come out smaller.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289342-BBB3-504B-B36D-98DD3E6F15D3}"/>
              </a:ext>
            </a:extLst>
          </p:cNvPr>
          <p:cNvCxnSpPr>
            <a:cxnSpLocks/>
          </p:cNvCxnSpPr>
          <p:nvPr/>
        </p:nvCxnSpPr>
        <p:spPr>
          <a:xfrm flipH="1" flipV="1">
            <a:off x="9795203" y="2355673"/>
            <a:ext cx="195648" cy="2327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4FF1A73-382D-4844-9AF2-C1DC01EF1204}"/>
              </a:ext>
            </a:extLst>
          </p:cNvPr>
          <p:cNvSpPr txBox="1"/>
          <p:nvPr/>
        </p:nvSpPr>
        <p:spPr>
          <a:xfrm>
            <a:off x="8328454" y="4930346"/>
            <a:ext cx="2850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Difficult to understand given</a:t>
            </a:r>
          </a:p>
          <a:p>
            <a:r>
              <a:rPr lang="en-US" dirty="0">
                <a:solidFill>
                  <a:srgbClr val="0070C0"/>
                </a:solidFill>
              </a:rPr>
              <a:t>CMS weighting approach.</a:t>
            </a:r>
          </a:p>
        </p:txBody>
      </p:sp>
    </p:spTree>
    <p:extLst>
      <p:ext uri="{BB962C8B-B14F-4D97-AF65-F5344CB8AC3E}">
        <p14:creationId xmlns:p14="http://schemas.microsoft.com/office/powerpoint/2010/main" val="4230426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3B5B4A-31AD-934F-B40E-F7ECD301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88AD0-389B-504C-ACA6-561B748C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F96E4-0AB4-EE44-B1CF-D3FBDD60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2EC83-2075-B241-8EE0-851102A60AEB}"/>
              </a:ext>
            </a:extLst>
          </p:cNvPr>
          <p:cNvSpPr txBox="1"/>
          <p:nvPr/>
        </p:nvSpPr>
        <p:spPr>
          <a:xfrm>
            <a:off x="482690" y="392206"/>
            <a:ext cx="1363515" cy="738664"/>
          </a:xfrm>
          <a:prstGeom prst="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 w="50800">
            <a:solidFill>
              <a:srgbClr val="00B0F0"/>
            </a:solidFill>
          </a:ln>
        </p:spPr>
        <p:txBody>
          <a:bodyPr wrap="none" lIns="274320" tIns="91440" rIns="274320" bIns="91440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</a:t>
            </a:r>
            <a:r>
              <a:rPr lang="en-US" sz="3600" b="1" baseline="-25000" dirty="0">
                <a:solidFill>
                  <a:srgbClr val="0070C0"/>
                </a:solidFill>
              </a:rPr>
              <a:t>W</a:t>
            </a:r>
            <a:r>
              <a:rPr lang="en-US" sz="36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54F401-9C13-FA40-BE5A-0528E8A3ACE4}"/>
              </a:ext>
            </a:extLst>
          </p:cNvPr>
          <p:cNvSpPr txBox="1"/>
          <p:nvPr/>
        </p:nvSpPr>
        <p:spPr>
          <a:xfrm>
            <a:off x="1147864" y="1527243"/>
            <a:ext cx="1006878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One of the big prizes of a high luminosity hadron collider.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Provides crucial test of the standard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Global electroweak fits provide a precision of about 8 MeV</a:t>
            </a:r>
            <a:br>
              <a:rPr lang="en-US" sz="2400" dirty="0"/>
            </a:br>
            <a:r>
              <a:rPr lang="en-US" sz="2400" dirty="0"/>
              <a:t>which sets the goal for direct measurements of M</a:t>
            </a:r>
            <a:r>
              <a:rPr lang="en-US" sz="2400" baseline="-25000" dirty="0"/>
              <a:t>W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One of the very most challenging analyses at a hadron collider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lepton calibration, hadronic recoil calibration, background estimation,</a:t>
            </a:r>
            <a:br>
              <a:rPr lang="en-US" sz="2400" dirty="0"/>
            </a:br>
            <a:r>
              <a:rPr lang="en-US" sz="2400" dirty="0"/>
              <a:t>modeling of kinematics, PDFs, etc.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Progress make by working on all fronts – no single key to the 8 MeV goal.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ATLAS published early in 2018 (public in early 2017).   CMS is working.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F5AB2-1143-EF49-B3E6-AF68D602475C}"/>
              </a:ext>
            </a:extLst>
          </p:cNvPr>
          <p:cNvSpPr txBox="1"/>
          <p:nvPr/>
        </p:nvSpPr>
        <p:spPr>
          <a:xfrm>
            <a:off x="482690" y="5233482"/>
            <a:ext cx="9103518" cy="52322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Primary goal: </a:t>
            </a:r>
            <a:r>
              <a:rPr lang="en-US" sz="2800" b="1" dirty="0"/>
              <a:t>Measure a fundamental parameter of the SM.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5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7160F-7E44-584A-B4AD-0BB0B904C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19B65-E17F-564E-ACF7-6CCEF88A9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03C42-FC99-1840-9435-D534C99A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67DAF4-FE55-6845-8D09-45BD2234C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614" y="1948428"/>
            <a:ext cx="6224386" cy="4481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509020-001C-E94E-B004-29D21DA98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4925"/>
            <a:ext cx="6104238" cy="43945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EE511D-4629-4A4F-9932-2B57236CE9D0}"/>
              </a:ext>
            </a:extLst>
          </p:cNvPr>
          <p:cNvSpPr txBox="1"/>
          <p:nvPr/>
        </p:nvSpPr>
        <p:spPr>
          <a:xfrm>
            <a:off x="308225" y="130273"/>
            <a:ext cx="10262681" cy="1891287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Technique is similar to </a:t>
            </a:r>
            <a:r>
              <a:rPr lang="en-US" sz="2000" b="1" dirty="0" err="1"/>
              <a:t>Tevatron</a:t>
            </a:r>
            <a:r>
              <a:rPr lang="en-US" sz="2000" b="1" dirty="0"/>
              <a:t> measurements:   fit lepton  </a:t>
            </a:r>
            <a:r>
              <a:rPr lang="en-US" sz="2000" b="1" i="1" dirty="0" err="1"/>
              <a:t>p</a:t>
            </a:r>
            <a:r>
              <a:rPr lang="en-US" sz="2000" b="1" i="1" baseline="-25000" dirty="0" err="1"/>
              <a:t>T</a:t>
            </a:r>
            <a:r>
              <a:rPr lang="en-US" sz="2000" b="1" dirty="0"/>
              <a:t>  and transverse mass  </a:t>
            </a:r>
            <a:r>
              <a:rPr lang="en-US" sz="2000" b="1" i="1" dirty="0" err="1"/>
              <a:t>m</a:t>
            </a:r>
            <a:r>
              <a:rPr lang="en-US" sz="2000" b="1" i="1" baseline="-25000" dirty="0" err="1"/>
              <a:t>T</a:t>
            </a: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Calculate full </a:t>
            </a:r>
            <a:r>
              <a:rPr lang="en-US" sz="2000" b="1" dirty="0">
                <a:latin typeface="Symbol" pitchFamily="2" charset="2"/>
              </a:rPr>
              <a:t>c</a:t>
            </a:r>
            <a:r>
              <a:rPr lang="en-US" sz="2000" b="1" baseline="30000" dirty="0"/>
              <a:t>2</a:t>
            </a:r>
            <a:r>
              <a:rPr lang="en-US" sz="2000" b="1" dirty="0"/>
              <a:t> for a set of templates – vary assumed  </a:t>
            </a:r>
            <a:r>
              <a:rPr lang="en-US" sz="2000" b="1" i="1" dirty="0"/>
              <a:t>M</a:t>
            </a:r>
            <a:r>
              <a:rPr lang="en-US" sz="2000" b="1" i="1" baseline="-25000" dirty="0"/>
              <a:t>W</a:t>
            </a:r>
            <a:r>
              <a:rPr lang="en-US" sz="2000" b="1" dirty="0"/>
              <a:t>  for each template.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Quadrative behavior gives best  </a:t>
            </a:r>
            <a:r>
              <a:rPr lang="en-US" sz="2000" b="1" i="1" dirty="0"/>
              <a:t>M</a:t>
            </a:r>
            <a:r>
              <a:rPr lang="en-US" sz="2000" b="1" i="1" baseline="-25000" dirty="0"/>
              <a:t>W</a:t>
            </a:r>
            <a:r>
              <a:rPr lang="en-US" sz="2000" b="1" dirty="0"/>
              <a:t>  and the uncertainty.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Obtain  </a:t>
            </a:r>
            <a:r>
              <a:rPr lang="en-US" sz="2000" b="1" i="1" dirty="0"/>
              <a:t>M</a:t>
            </a:r>
            <a:r>
              <a:rPr lang="en-US" sz="2000" b="1" i="1" baseline="-25000" dirty="0"/>
              <a:t>W</a:t>
            </a:r>
            <a:r>
              <a:rPr lang="en-US" sz="2000" b="1" dirty="0"/>
              <a:t>  for several cases/channels and combine them taking correlations into account.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D5FEB9-99FE-C54B-8CED-22AD1445ED50}"/>
              </a:ext>
            </a:extLst>
          </p:cNvPr>
          <p:cNvSpPr txBox="1"/>
          <p:nvPr/>
        </p:nvSpPr>
        <p:spPr>
          <a:xfrm>
            <a:off x="1790697" y="6200358"/>
            <a:ext cx="2353914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ATLAS, EPJC 78 (2018) 110</a:t>
            </a:r>
          </a:p>
        </p:txBody>
      </p:sp>
    </p:spTree>
    <p:extLst>
      <p:ext uri="{BB962C8B-B14F-4D97-AF65-F5344CB8AC3E}">
        <p14:creationId xmlns:p14="http://schemas.microsoft.com/office/powerpoint/2010/main" val="3534788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36321F-A00A-BF4C-B82E-75374EC1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A3741C-B879-664F-AB08-465E903F8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9E9AE-6574-7948-BD4D-62CC8917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6C3907-19A0-6E45-AFD8-FB8EEEEB1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27389"/>
            <a:ext cx="6070415" cy="4357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0D0F92-8855-5A44-B362-8618B2B87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414" y="1027389"/>
            <a:ext cx="6121586" cy="43946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339C5F-AC23-DD49-8062-14BC93B8EE54}"/>
              </a:ext>
            </a:extLst>
          </p:cNvPr>
          <p:cNvSpPr txBox="1"/>
          <p:nvPr/>
        </p:nvSpPr>
        <p:spPr>
          <a:xfrm>
            <a:off x="565079" y="390418"/>
            <a:ext cx="10777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ATLAS developed a careful “AZ” tune of POWHEG+PYTHIA8 that matches several key measurements.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03C11C-80C9-714A-AB12-F30325A99E18}"/>
              </a:ext>
            </a:extLst>
          </p:cNvPr>
          <p:cNvCxnSpPr>
            <a:cxnSpLocks/>
          </p:cNvCxnSpPr>
          <p:nvPr/>
        </p:nvCxnSpPr>
        <p:spPr>
          <a:xfrm>
            <a:off x="2835667" y="803047"/>
            <a:ext cx="852755" cy="100686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33B62FB-56DD-E24A-9FE6-FA0B344678F2}"/>
              </a:ext>
            </a:extLst>
          </p:cNvPr>
          <p:cNvSpPr txBox="1"/>
          <p:nvPr/>
        </p:nvSpPr>
        <p:spPr>
          <a:xfrm>
            <a:off x="565079" y="5385321"/>
            <a:ext cx="96141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Other advanced programs (</a:t>
            </a:r>
            <a:r>
              <a:rPr lang="en-US" sz="2000" b="1" dirty="0" err="1"/>
              <a:t>DYRes</a:t>
            </a:r>
            <a:r>
              <a:rPr lang="en-US" sz="2000" b="1" dirty="0"/>
              <a:t>, POWHEG </a:t>
            </a:r>
            <a:r>
              <a:rPr lang="en-US" sz="2000" b="1" dirty="0" err="1"/>
              <a:t>MiNLO</a:t>
            </a:r>
            <a:r>
              <a:rPr lang="en-US" sz="2000" b="1" dirty="0"/>
              <a:t>) match the data poorly.</a:t>
            </a:r>
          </a:p>
          <a:p>
            <a:r>
              <a:rPr lang="en-US" sz="2000" b="1" dirty="0"/>
              <a:t>If considered as part of the kinematic model, would lead to large (30 MeV) uncertainties.</a:t>
            </a:r>
          </a:p>
          <a:p>
            <a:r>
              <a:rPr lang="en-US" sz="2000" b="1" dirty="0"/>
              <a:t>ATLAS decided to simply reject these programs…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69F33-F747-0D4A-8AD9-9326D6810148}"/>
              </a:ext>
            </a:extLst>
          </p:cNvPr>
          <p:cNvSpPr txBox="1"/>
          <p:nvPr/>
        </p:nvSpPr>
        <p:spPr>
          <a:xfrm>
            <a:off x="9506589" y="803047"/>
            <a:ext cx="2353914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ATLAS, EPJC 78 (2018) 110</a:t>
            </a:r>
          </a:p>
        </p:txBody>
      </p:sp>
    </p:spTree>
    <p:extLst>
      <p:ext uri="{BB962C8B-B14F-4D97-AF65-F5344CB8AC3E}">
        <p14:creationId xmlns:p14="http://schemas.microsoft.com/office/powerpoint/2010/main" val="1813526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38FB6-DE04-7349-A0E6-FC58DB5A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97C92-2C86-1340-8808-D475C54F5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524DD-C2CD-0543-AF54-4C824778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E37D48-5665-8C45-911C-4A45959F8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44" y="2182711"/>
            <a:ext cx="5424963" cy="3894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3788F6-B638-2048-97C4-86230ABF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680" y="2182711"/>
            <a:ext cx="5424963" cy="38945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F6A55-21D1-7147-BC8E-B0F51FCA7986}"/>
              </a:ext>
            </a:extLst>
          </p:cNvPr>
          <p:cNvSpPr txBox="1"/>
          <p:nvPr/>
        </p:nvSpPr>
        <p:spPr>
          <a:xfrm>
            <a:off x="838200" y="493160"/>
            <a:ext cx="88565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The discrepancies would be very evident in the hadronic recoil modeling.</a:t>
            </a:r>
            <a:br>
              <a:rPr lang="en-US" sz="2000" b="1" dirty="0"/>
            </a:br>
            <a:endParaRPr lang="en-US" sz="2000" b="1" dirty="0"/>
          </a:p>
          <a:p>
            <a:r>
              <a:rPr lang="en-US" sz="2000" b="1" dirty="0"/>
              <a:t>These plots show that the prediction would not be in line with the measurements.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DE8E90-819E-B94A-B5F0-913DDA8EA0F5}"/>
              </a:ext>
            </a:extLst>
          </p:cNvPr>
          <p:cNvSpPr txBox="1"/>
          <p:nvPr/>
        </p:nvSpPr>
        <p:spPr>
          <a:xfrm>
            <a:off x="8805243" y="1734359"/>
            <a:ext cx="2353914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ATLAS, EPJC 78 (2018) 110</a:t>
            </a:r>
          </a:p>
        </p:txBody>
      </p:sp>
    </p:spTree>
    <p:extLst>
      <p:ext uri="{BB962C8B-B14F-4D97-AF65-F5344CB8AC3E}">
        <p14:creationId xmlns:p14="http://schemas.microsoft.com/office/powerpoint/2010/main" val="267540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D42A01-1998-654A-B9D6-B49DECEE7208}"/>
              </a:ext>
            </a:extLst>
          </p:cNvPr>
          <p:cNvSpPr txBox="1"/>
          <p:nvPr/>
        </p:nvSpPr>
        <p:spPr>
          <a:xfrm>
            <a:off x="1848256" y="1304192"/>
            <a:ext cx="7819000" cy="4878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200" dirty="0" err="1"/>
              <a:t>Drell</a:t>
            </a:r>
            <a:r>
              <a:rPr lang="en-US" sz="3200" dirty="0"/>
              <a:t>-Yan differential cross section:  d</a:t>
            </a:r>
            <a:r>
              <a:rPr lang="en-US" sz="3200" dirty="0">
                <a:latin typeface="Symbol" pitchFamily="2" charset="2"/>
              </a:rPr>
              <a:t>s</a:t>
            </a:r>
            <a:r>
              <a:rPr lang="en-US" sz="3200" dirty="0"/>
              <a:t>/</a:t>
            </a:r>
            <a:r>
              <a:rPr lang="en-US" sz="3200" dirty="0" err="1"/>
              <a:t>d</a:t>
            </a:r>
            <a:r>
              <a:rPr lang="en-US" sz="3200" dirty="0" err="1">
                <a:latin typeface="Symbol" pitchFamily="2" charset="2"/>
              </a:rPr>
              <a:t>f</a:t>
            </a:r>
            <a:r>
              <a:rPr lang="en-US" sz="3200" baseline="30000" dirty="0"/>
              <a:t>*</a:t>
            </a:r>
            <a:endParaRPr lang="en-US" sz="3200" dirty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sin</a:t>
            </a:r>
            <a:r>
              <a:rPr lang="en-US" sz="3200" baseline="30000" dirty="0"/>
              <a:t>2</a:t>
            </a:r>
            <a:r>
              <a:rPr lang="en-US" sz="3200" dirty="0">
                <a:latin typeface="Symbol" pitchFamily="2" charset="2"/>
              </a:rPr>
              <a:t>q</a:t>
            </a:r>
            <a:r>
              <a:rPr lang="en-US" sz="3200" baseline="-25000" dirty="0"/>
              <a:t>W</a:t>
            </a:r>
            <a:endParaRPr lang="en-US" sz="3200" dirty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M</a:t>
            </a:r>
            <a:r>
              <a:rPr lang="en-US" sz="3200" baseline="-25000" dirty="0"/>
              <a:t>W</a:t>
            </a:r>
            <a:r>
              <a:rPr lang="en-US" sz="3200" dirty="0"/>
              <a:t>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Angular decorrelation of jets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Same-sign WW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A3D6C-E61C-FC4A-A3C6-13148DE3D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56B05-F5AA-EF4C-AA7A-AF76E692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8B98D-6434-9748-80BA-951BCBCC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FD6081-4270-D040-B358-48028784D594}"/>
              </a:ext>
            </a:extLst>
          </p:cNvPr>
          <p:cNvSpPr txBox="1"/>
          <p:nvPr/>
        </p:nvSpPr>
        <p:spPr>
          <a:xfrm>
            <a:off x="482690" y="392206"/>
            <a:ext cx="3555910" cy="738664"/>
          </a:xfrm>
          <a:prstGeom prst="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 w="50800">
            <a:solidFill>
              <a:srgbClr val="00B0F0"/>
            </a:solidFill>
          </a:ln>
        </p:spPr>
        <p:txBody>
          <a:bodyPr wrap="none" lIns="274320" tIns="91440" rIns="274320" bIns="91440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Selected topics:</a:t>
            </a:r>
          </a:p>
        </p:txBody>
      </p:sp>
    </p:spTree>
    <p:extLst>
      <p:ext uri="{BB962C8B-B14F-4D97-AF65-F5344CB8AC3E}">
        <p14:creationId xmlns:p14="http://schemas.microsoft.com/office/powerpoint/2010/main" val="3858035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724837-3D25-5943-A887-B432E819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82AAB7-55BE-EA49-8EB8-481B9940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EF029-28FF-4F4B-9915-311CF43F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730A1C-F622-494E-94DA-EB0103D1F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602"/>
            <a:ext cx="5865779" cy="4234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18D33A-AAED-C44C-8682-47034E31E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725" y="2121602"/>
            <a:ext cx="5865778" cy="42347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8F20EB-9E61-0E4F-8D7D-C37124C5B81D}"/>
              </a:ext>
            </a:extLst>
          </p:cNvPr>
          <p:cNvSpPr txBox="1"/>
          <p:nvPr/>
        </p:nvSpPr>
        <p:spPr>
          <a:xfrm>
            <a:off x="308225" y="130273"/>
            <a:ext cx="11226535" cy="1891287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The ATLAS results are impressively consistent and stable.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positive and negative cancel PDF uncertainties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electron and muon channel have completely different (and challenging) lepton calibration issues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/>
              <a:t>M</a:t>
            </a:r>
            <a:r>
              <a:rPr lang="en-US" sz="2000" b="1" i="1" baseline="-25000" dirty="0"/>
              <a:t>T</a:t>
            </a:r>
            <a:r>
              <a:rPr lang="en-US" sz="2000" b="1" dirty="0"/>
              <a:t>  is sensitive to hadronic recoil,  </a:t>
            </a:r>
            <a:r>
              <a:rPr lang="en-US" sz="2000" b="1" i="1" dirty="0" err="1"/>
              <a:t>p</a:t>
            </a:r>
            <a:r>
              <a:rPr lang="en-US" sz="2000" b="1" i="1" baseline="-25000" dirty="0" err="1"/>
              <a:t>T</a:t>
            </a:r>
            <a:r>
              <a:rPr lang="en-US" sz="2000" b="1" dirty="0"/>
              <a:t>  is not.</a:t>
            </a:r>
            <a:endParaRPr lang="en-US" sz="2000" b="1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474D6A-DB4A-B34A-90AA-D34A5AC6138E}"/>
              </a:ext>
            </a:extLst>
          </p:cNvPr>
          <p:cNvSpPr txBox="1"/>
          <p:nvPr/>
        </p:nvSpPr>
        <p:spPr>
          <a:xfrm>
            <a:off x="7628286" y="6287115"/>
            <a:ext cx="2353914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ATLAS, EPJC 78 (2018) 110</a:t>
            </a:r>
          </a:p>
        </p:txBody>
      </p:sp>
    </p:spTree>
    <p:extLst>
      <p:ext uri="{BB962C8B-B14F-4D97-AF65-F5344CB8AC3E}">
        <p14:creationId xmlns:p14="http://schemas.microsoft.com/office/powerpoint/2010/main" val="4198059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0766E-84B9-A846-B739-88102A6F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B627B-D811-7E43-B250-1049E0A3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B1C1D-0BBB-604B-AA50-8AEF9C97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E92E33-8963-AD48-A8A2-161976435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3051"/>
            <a:ext cx="10343745" cy="5804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2C88E-A17D-F84D-8AB1-84830D6A8FD0}"/>
              </a:ext>
            </a:extLst>
          </p:cNvPr>
          <p:cNvSpPr txBox="1"/>
          <p:nvPr/>
        </p:nvSpPr>
        <p:spPr>
          <a:xfrm>
            <a:off x="8294239" y="283774"/>
            <a:ext cx="2353914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ATLAS, EPJC 78 (2018) 110</a:t>
            </a:r>
          </a:p>
        </p:txBody>
      </p:sp>
    </p:spTree>
    <p:extLst>
      <p:ext uri="{BB962C8B-B14F-4D97-AF65-F5344CB8AC3E}">
        <p14:creationId xmlns:p14="http://schemas.microsoft.com/office/powerpoint/2010/main" val="3594146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0766E-84B9-A846-B739-88102A6F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B627B-D811-7E43-B250-1049E0A3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B1C1D-0BBB-604B-AA50-8AEF9C97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EA24D-1095-5945-923B-3926199DA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7" y="1099225"/>
            <a:ext cx="6009543" cy="4338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1B3BE0-E2D7-7A4A-BBEC-E484A1798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602" y="1099225"/>
            <a:ext cx="6043398" cy="43385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1EDE57-B171-FA43-9574-95EDE6311D25}"/>
              </a:ext>
            </a:extLst>
          </p:cNvPr>
          <p:cNvSpPr txBox="1"/>
          <p:nvPr/>
        </p:nvSpPr>
        <p:spPr>
          <a:xfrm>
            <a:off x="9475766" y="180637"/>
            <a:ext cx="2353914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ATLAS, EPJC 78 (2018) 110</a:t>
            </a:r>
          </a:p>
        </p:txBody>
      </p:sp>
    </p:spTree>
    <p:extLst>
      <p:ext uri="{BB962C8B-B14F-4D97-AF65-F5344CB8AC3E}">
        <p14:creationId xmlns:p14="http://schemas.microsoft.com/office/powerpoint/2010/main" val="4209519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E4345E-B343-104A-A473-6D012E55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04253-781B-0F44-A065-3A4392BB1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22DB9-817D-1944-8801-B6BFF3BD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B9929B-CEBD-334A-816A-994159F5A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80" t="7518" r="6845" b="8063"/>
          <a:stretch/>
        </p:blipFill>
        <p:spPr>
          <a:xfrm>
            <a:off x="2334638" y="1842715"/>
            <a:ext cx="3171218" cy="4513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3BF2D0-17D8-9749-BB43-A0B755F34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1426182"/>
            <a:ext cx="3771900" cy="5346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8CAE56-0317-B94E-A5E6-34F7136C3B08}"/>
              </a:ext>
            </a:extLst>
          </p:cNvPr>
          <p:cNvSpPr txBox="1"/>
          <p:nvPr/>
        </p:nvSpPr>
        <p:spPr>
          <a:xfrm>
            <a:off x="1171254" y="339047"/>
            <a:ext cx="82414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What’s coming from CMS:  W helicity measurements</a:t>
            </a:r>
          </a:p>
          <a:p>
            <a:endParaRPr lang="en-US" sz="2000" b="1" dirty="0"/>
          </a:p>
          <a:p>
            <a:r>
              <a:rPr lang="en-US" sz="2000" b="1" dirty="0"/>
              <a:t>Template fits not dissimilar to ATLAS Z angular coefficient analysis.</a:t>
            </a:r>
            <a:br>
              <a:rPr lang="en-US" sz="2000" b="1" dirty="0"/>
            </a:br>
            <a:r>
              <a:rPr lang="en-US" sz="2000" b="1" dirty="0"/>
              <a:t>Not as straight forward due to neutrino – must rely on charged lepton alone.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BAD435-3B5D-A04F-AE11-8FF985F2DAE9}"/>
              </a:ext>
            </a:extLst>
          </p:cNvPr>
          <p:cNvSpPr txBox="1"/>
          <p:nvPr/>
        </p:nvSpPr>
        <p:spPr>
          <a:xfrm>
            <a:off x="7489861" y="195209"/>
            <a:ext cx="319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Manca</a:t>
            </a:r>
            <a:r>
              <a:rPr lang="en-US" dirty="0"/>
              <a:t> et al. JHEP 12 (2017) 030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7344E6-B656-9C45-B31D-51CB7383C193}"/>
              </a:ext>
            </a:extLst>
          </p:cNvPr>
          <p:cNvSpPr txBox="1"/>
          <p:nvPr/>
        </p:nvSpPr>
        <p:spPr>
          <a:xfrm>
            <a:off x="534256" y="3071973"/>
            <a:ext cx="16898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negative W</a:t>
            </a: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both helicities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32B123-1760-8E4C-B350-28BC00FC2357}"/>
              </a:ext>
            </a:extLst>
          </p:cNvPr>
          <p:cNvSpPr txBox="1"/>
          <p:nvPr/>
        </p:nvSpPr>
        <p:spPr>
          <a:xfrm>
            <a:off x="9838485" y="3071972"/>
            <a:ext cx="16898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positive W</a:t>
            </a: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both helicities</a:t>
            </a:r>
          </a:p>
        </p:txBody>
      </p:sp>
    </p:spTree>
    <p:extLst>
      <p:ext uri="{BB962C8B-B14F-4D97-AF65-F5344CB8AC3E}">
        <p14:creationId xmlns:p14="http://schemas.microsoft.com/office/powerpoint/2010/main" val="3683511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40489-C736-C44F-B451-9F907C5EB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12A313-F1F0-F744-869D-333E6FA0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B2E1F-F5B3-904E-B20B-86F24956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4E8523-ADF1-E84A-B193-29DF40CD6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29" t="3192" r="2969" b="3707"/>
          <a:stretch/>
        </p:blipFill>
        <p:spPr>
          <a:xfrm>
            <a:off x="1713371" y="632451"/>
            <a:ext cx="3571672" cy="3511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23A9CA-755D-AC48-9497-8B5EB1FA0A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0" t="4255" r="16190" b="3933"/>
          <a:stretch/>
        </p:blipFill>
        <p:spPr>
          <a:xfrm>
            <a:off x="6261862" y="681088"/>
            <a:ext cx="3618689" cy="34630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CEA277-D0C7-6243-B141-33FFBDB8CA93}"/>
              </a:ext>
            </a:extLst>
          </p:cNvPr>
          <p:cNvSpPr txBox="1"/>
          <p:nvPr/>
        </p:nvSpPr>
        <p:spPr>
          <a:xfrm>
            <a:off x="667821" y="4469259"/>
            <a:ext cx="102700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The parity violation in W decay helps out: the lepton (</a:t>
            </a:r>
            <a:r>
              <a:rPr lang="en-US" sz="2000" b="1" dirty="0" err="1"/>
              <a:t>p</a:t>
            </a:r>
            <a:r>
              <a:rPr lang="en-US" sz="2000" b="1" baseline="-25000" dirty="0" err="1"/>
              <a:t>T</a:t>
            </a:r>
            <a:r>
              <a:rPr lang="en-US" sz="2000" b="1" dirty="0" err="1"/>
              <a:t>,</a:t>
            </a:r>
            <a:r>
              <a:rPr lang="en-US" sz="2000" b="1" dirty="0" err="1">
                <a:latin typeface="Symbol" pitchFamily="2" charset="2"/>
              </a:rPr>
              <a:t>h</a:t>
            </a:r>
            <a:r>
              <a:rPr lang="en-US" sz="2000" b="1" dirty="0"/>
              <a:t>) distribution is highly discriminating.</a:t>
            </a:r>
            <a:br>
              <a:rPr lang="en-US" sz="2000" b="1" dirty="0"/>
            </a:br>
            <a:endParaRPr lang="en-US" sz="2000" b="1" dirty="0"/>
          </a:p>
          <a:p>
            <a:r>
              <a:rPr lang="en-US" sz="2000" b="1" dirty="0"/>
              <a:t>Fit templates like these to the data.</a:t>
            </a:r>
          </a:p>
        </p:txBody>
      </p:sp>
    </p:spTree>
    <p:extLst>
      <p:ext uri="{BB962C8B-B14F-4D97-AF65-F5344CB8AC3E}">
        <p14:creationId xmlns:p14="http://schemas.microsoft.com/office/powerpoint/2010/main" val="2347806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CABAB5-A32A-1A4D-A3F7-6C0EF3C4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41D39-D4AD-DD41-81AB-27513654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9C7F6-E83D-E343-B827-521A1CCC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887CF9-1B4B-A24B-B4F0-8957B485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12" t="57866" r="8457" b="19955"/>
          <a:stretch/>
        </p:blipFill>
        <p:spPr>
          <a:xfrm>
            <a:off x="7058368" y="1538645"/>
            <a:ext cx="4864739" cy="1245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E7CA0D-1460-D54D-8FE0-79792A3B1C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48" t="2934" r="2969" b="16602"/>
          <a:stretch/>
        </p:blipFill>
        <p:spPr>
          <a:xfrm>
            <a:off x="10637" y="422477"/>
            <a:ext cx="7002097" cy="5933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BFE6F6-B63D-EC40-8C54-4BADCF05A9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26" t="41273" r="8243" b="34743"/>
          <a:stretch/>
        </p:blipFill>
        <p:spPr>
          <a:xfrm>
            <a:off x="7100872" y="3774332"/>
            <a:ext cx="4779733" cy="13229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144FBF-62F6-2149-8C16-657AF31E4F58}"/>
              </a:ext>
            </a:extLst>
          </p:cNvPr>
          <p:cNvSpPr txBox="1"/>
          <p:nvPr/>
        </p:nvSpPr>
        <p:spPr>
          <a:xfrm>
            <a:off x="11126913" y="258373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DFB714-1637-8E4C-9114-2407796B8338}"/>
              </a:ext>
            </a:extLst>
          </p:cNvPr>
          <p:cNvSpPr txBox="1"/>
          <p:nvPr/>
        </p:nvSpPr>
        <p:spPr>
          <a:xfrm>
            <a:off x="11126913" y="4897239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B3E57-EA1E-914F-91DD-B2396108C7B9}"/>
              </a:ext>
            </a:extLst>
          </p:cNvPr>
          <p:cNvSpPr txBox="1"/>
          <p:nvPr/>
        </p:nvSpPr>
        <p:spPr>
          <a:xfrm>
            <a:off x="7582328" y="965771"/>
            <a:ext cx="190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Envelope for PDFs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75421E-6E11-7448-B123-5482DF631206}"/>
              </a:ext>
            </a:extLst>
          </p:cNvPr>
          <p:cNvSpPr txBox="1"/>
          <p:nvPr/>
        </p:nvSpPr>
        <p:spPr>
          <a:xfrm>
            <a:off x="7582328" y="3389413"/>
            <a:ext cx="295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Envelope for W 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b="1" i="1" baseline="-25000" dirty="0" err="1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spectrum</a:t>
            </a:r>
          </a:p>
        </p:txBody>
      </p:sp>
    </p:spTree>
    <p:extLst>
      <p:ext uri="{BB962C8B-B14F-4D97-AF65-F5344CB8AC3E}">
        <p14:creationId xmlns:p14="http://schemas.microsoft.com/office/powerpoint/2010/main" val="1339548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3B5B4A-31AD-934F-B40E-F7ECD301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88AD0-389B-504C-ACA6-561B748C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F96E4-0AB4-EE44-B1CF-D3FBDD60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2EC83-2075-B241-8EE0-851102A60AEB}"/>
              </a:ext>
            </a:extLst>
          </p:cNvPr>
          <p:cNvSpPr txBox="1"/>
          <p:nvPr/>
        </p:nvSpPr>
        <p:spPr>
          <a:xfrm>
            <a:off x="482690" y="392206"/>
            <a:ext cx="5505161" cy="738664"/>
          </a:xfrm>
          <a:prstGeom prst="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 w="50800">
            <a:solidFill>
              <a:srgbClr val="00B0F0"/>
            </a:solidFill>
          </a:ln>
        </p:spPr>
        <p:txBody>
          <a:bodyPr wrap="none" lIns="274320" tIns="91440" rIns="274320" bIns="91440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Azimuthal decorrelations: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54F401-9C13-FA40-BE5A-0528E8A3ACE4}"/>
              </a:ext>
            </a:extLst>
          </p:cNvPr>
          <p:cNvSpPr txBox="1"/>
          <p:nvPr/>
        </p:nvSpPr>
        <p:spPr>
          <a:xfrm>
            <a:off x="1147864" y="1527243"/>
            <a:ext cx="939161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At LO, pp </a:t>
            </a:r>
            <a:r>
              <a:rPr lang="en-US" sz="2400" dirty="0">
                <a:sym typeface="Wingdings" pitchFamily="2" charset="2"/>
              </a:rPr>
              <a:t>2 jets must have  </a:t>
            </a:r>
            <a:r>
              <a:rPr lang="en-US" sz="2400" dirty="0" err="1">
                <a:latin typeface="Symbol" pitchFamily="2" charset="2"/>
                <a:sym typeface="Wingdings" pitchFamily="2" charset="2"/>
              </a:rPr>
              <a:t>Df</a:t>
            </a:r>
            <a:r>
              <a:rPr lang="en-US" sz="2400" dirty="0">
                <a:latin typeface="Symbol" pitchFamily="2" charset="2"/>
                <a:sym typeface="Wingdings" pitchFamily="2" charset="2"/>
              </a:rPr>
              <a:t> = p</a:t>
            </a:r>
            <a:r>
              <a:rPr lang="en-US" sz="2400" dirty="0">
                <a:sym typeface="Wingdings" pitchFamily="2" charset="2"/>
              </a:rPr>
              <a:t>.             </a:t>
            </a:r>
            <a:r>
              <a:rPr lang="en-US" sz="2400" dirty="0" err="1">
                <a:sym typeface="Wingdings" pitchFamily="2" charset="2"/>
              </a:rPr>
              <a:t>ie</a:t>
            </a:r>
            <a:r>
              <a:rPr lang="en-US" sz="2400" dirty="0">
                <a:sym typeface="Wingdings" pitchFamily="2" charset="2"/>
              </a:rPr>
              <a:t>, perfect correlation.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At NLO, can have a 3</a:t>
            </a:r>
            <a:r>
              <a:rPr lang="en-US" sz="2400" baseline="30000" dirty="0">
                <a:sym typeface="Wingdings" pitchFamily="2" charset="2"/>
              </a:rPr>
              <a:t>rd</a:t>
            </a:r>
            <a:r>
              <a:rPr lang="en-US" sz="2400" dirty="0">
                <a:sym typeface="Wingdings" pitchFamily="2" charset="2"/>
              </a:rPr>
              <a:t> jet; at NNLO, a 4</a:t>
            </a:r>
            <a:r>
              <a:rPr lang="en-US" sz="2400" baseline="30000" dirty="0">
                <a:sym typeface="Wingdings" pitchFamily="2" charset="2"/>
              </a:rPr>
              <a:t>th</a:t>
            </a:r>
            <a:r>
              <a:rPr lang="en-US" sz="2400" dirty="0">
                <a:sym typeface="Wingdings" pitchFamily="2" charset="2"/>
              </a:rPr>
              <a:t>.    </a:t>
            </a:r>
            <a:br>
              <a:rPr lang="en-US" sz="2400" dirty="0">
                <a:sym typeface="Wingdings" pitchFamily="2" charset="2"/>
              </a:rPr>
            </a:br>
            <a:r>
              <a:rPr lang="en-US" sz="2400" dirty="0">
                <a:sym typeface="Wingdings" pitchFamily="2" charset="2"/>
              </a:rPr>
              <a:t>        This leads to   </a:t>
            </a:r>
            <a:r>
              <a:rPr lang="en-US" sz="2400" dirty="0" err="1">
                <a:latin typeface="Symbol" pitchFamily="2" charset="2"/>
                <a:sym typeface="Wingdings" pitchFamily="2" charset="2"/>
              </a:rPr>
              <a:t>Df</a:t>
            </a:r>
            <a:r>
              <a:rPr lang="en-US" sz="2400" dirty="0">
                <a:latin typeface="Symbol" pitchFamily="2" charset="2"/>
                <a:sym typeface="Wingdings" pitchFamily="2" charset="2"/>
              </a:rPr>
              <a:t>  &lt;  p</a:t>
            </a:r>
            <a:r>
              <a:rPr lang="en-US" sz="2400" dirty="0">
                <a:sym typeface="Wingdings" pitchFamily="2" charset="2"/>
              </a:rPr>
              <a:t>             </a:t>
            </a:r>
            <a:r>
              <a:rPr lang="en-US" sz="2400" dirty="0" err="1">
                <a:sym typeface="Wingdings" pitchFamily="2" charset="2"/>
              </a:rPr>
              <a:t>ie</a:t>
            </a:r>
            <a:r>
              <a:rPr lang="en-US" sz="2400" dirty="0">
                <a:sym typeface="Wingdings" pitchFamily="2" charset="2"/>
              </a:rPr>
              <a:t>, decorrelation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How accurate are the NLO and NNLO calculations?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CMS published in 2016, ATLAS has a paper on the </a:t>
            </a:r>
            <a:r>
              <a:rPr lang="en-US" sz="2400" dirty="0" err="1"/>
              <a:t>arXiv</a:t>
            </a:r>
            <a:r>
              <a:rPr lang="en-US" sz="2400" dirty="0"/>
              <a:t> out May 2018.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These measurements probe the dynamics of multi-jet production.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Look as a function of the leading jet 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T</a:t>
            </a:r>
            <a:r>
              <a:rPr lang="en-US" sz="2400" i="1" dirty="0"/>
              <a:t> </a:t>
            </a:r>
            <a:r>
              <a:rPr lang="en-US" sz="2400" dirty="0"/>
              <a:t> and  </a:t>
            </a:r>
            <a:r>
              <a:rPr lang="en-US" sz="2400" i="1" dirty="0"/>
              <a:t>H</a:t>
            </a:r>
            <a:r>
              <a:rPr lang="en-US" sz="2400" i="1" baseline="-25000" dirty="0"/>
              <a:t>T</a:t>
            </a:r>
            <a:r>
              <a:rPr lang="en-US" sz="2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5DF76-8370-7A4D-AE8D-60776E642754}"/>
              </a:ext>
            </a:extLst>
          </p:cNvPr>
          <p:cNvSpPr txBox="1"/>
          <p:nvPr/>
        </p:nvSpPr>
        <p:spPr>
          <a:xfrm>
            <a:off x="482690" y="5233482"/>
            <a:ext cx="6302303" cy="52322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Primary goal: </a:t>
            </a:r>
            <a:r>
              <a:rPr lang="en-US" sz="2800" b="1" dirty="0"/>
              <a:t>Check predictions of </a:t>
            </a:r>
            <a:r>
              <a:rPr lang="en-US" sz="2800" b="1" dirty="0" err="1"/>
              <a:t>pQCD</a:t>
            </a:r>
            <a:r>
              <a:rPr lang="en-US" sz="2800" b="1" dirty="0"/>
              <a:t>.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6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2D57E-CBB0-5745-A1C8-BC0532938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D929C-3EAE-B947-A1AA-5AA51ACF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FA047-1BE5-B944-A61C-2702864AB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753856-BC32-E545-A2B0-79F6B01E5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5370"/>
            <a:ext cx="4894266" cy="60506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CF8582-1406-6A43-8C2E-6C4854D90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632" y="165370"/>
            <a:ext cx="4451508" cy="56450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C674E1-5ABC-244C-8D92-87F04C7323FA}"/>
              </a:ext>
            </a:extLst>
          </p:cNvPr>
          <p:cNvSpPr txBox="1"/>
          <p:nvPr/>
        </p:nvSpPr>
        <p:spPr>
          <a:xfrm rot="16200000">
            <a:off x="-1314400" y="2250040"/>
            <a:ext cx="373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normalized differential cross sections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B400FB-C852-3940-8227-57C0BC157578}"/>
              </a:ext>
            </a:extLst>
          </p:cNvPr>
          <p:cNvSpPr txBox="1"/>
          <p:nvPr/>
        </p:nvSpPr>
        <p:spPr>
          <a:xfrm>
            <a:off x="366284" y="5877420"/>
            <a:ext cx="2230482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CMS, EPJC 76 (2016) 536</a:t>
            </a:r>
          </a:p>
        </p:txBody>
      </p:sp>
    </p:spTree>
    <p:extLst>
      <p:ext uri="{BB962C8B-B14F-4D97-AF65-F5344CB8AC3E}">
        <p14:creationId xmlns:p14="http://schemas.microsoft.com/office/powerpoint/2010/main" val="3321154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2D57E-CBB0-5745-A1C8-BC0532938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D929C-3EAE-B947-A1AA-5AA51ACF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FA047-1BE5-B944-A61C-2702864AB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753856-BC32-E545-A2B0-79F6B01E5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254"/>
            <a:ext cx="4894266" cy="59848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CF8582-1406-6A43-8C2E-6C4854D90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632" y="198254"/>
            <a:ext cx="5270668" cy="56819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AA5EA2-7C9E-B943-BC2B-33C1E8C32D3A}"/>
              </a:ext>
            </a:extLst>
          </p:cNvPr>
          <p:cNvSpPr txBox="1"/>
          <p:nvPr/>
        </p:nvSpPr>
        <p:spPr>
          <a:xfrm rot="16200000">
            <a:off x="-1314400" y="2250040"/>
            <a:ext cx="373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normalized differential cross sections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F0E761-9B2B-EC45-9F27-25598C32B35E}"/>
              </a:ext>
            </a:extLst>
          </p:cNvPr>
          <p:cNvSpPr txBox="1"/>
          <p:nvPr/>
        </p:nvSpPr>
        <p:spPr>
          <a:xfrm>
            <a:off x="366284" y="5877420"/>
            <a:ext cx="2230482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CMS, EPJC 76 (2016) 536</a:t>
            </a:r>
          </a:p>
        </p:txBody>
      </p:sp>
    </p:spTree>
    <p:extLst>
      <p:ext uri="{BB962C8B-B14F-4D97-AF65-F5344CB8AC3E}">
        <p14:creationId xmlns:p14="http://schemas.microsoft.com/office/powerpoint/2010/main" val="3051223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AED236-6044-0C49-B418-ADC3225D6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E232E-4ED4-084E-9EC4-96357306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89CE2-E6EC-C649-B01E-4C50BF55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D04829-8C8E-8549-9475-D32DA9181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377" y="1865871"/>
            <a:ext cx="7436673" cy="44904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5DB169-3059-D34B-9FEA-754E054846C5}"/>
              </a:ext>
            </a:extLst>
          </p:cNvPr>
          <p:cNvSpPr txBox="1"/>
          <p:nvPr/>
        </p:nvSpPr>
        <p:spPr>
          <a:xfrm>
            <a:off x="647272" y="256854"/>
            <a:ext cx="8517973" cy="142962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ATLAS took a completely different approach.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Look at ratio of cross sections for  </a:t>
            </a:r>
            <a:r>
              <a:rPr lang="en-US" sz="2000" b="1" dirty="0" err="1">
                <a:latin typeface="Symbol" pitchFamily="2" charset="2"/>
              </a:rPr>
              <a:t>Df</a:t>
            </a:r>
            <a:r>
              <a:rPr lang="en-US" sz="2000" b="1" dirty="0">
                <a:latin typeface="Symbol" pitchFamily="2" charset="2"/>
              </a:rPr>
              <a:t> &lt; </a:t>
            </a:r>
            <a:r>
              <a:rPr lang="en-US" sz="2000" b="1" dirty="0" err="1">
                <a:latin typeface="Symbol" pitchFamily="2" charset="2"/>
              </a:rPr>
              <a:t>Df</a:t>
            </a:r>
            <a:r>
              <a:rPr lang="en-US" sz="2000" b="1" baseline="-25000" dirty="0" err="1"/>
              <a:t>max</a:t>
            </a:r>
            <a:r>
              <a:rPr lang="en-US" sz="2000" b="1" dirty="0"/>
              <a:t>  to all </a:t>
            </a:r>
            <a:r>
              <a:rPr lang="en-US" sz="2000" b="1" dirty="0" err="1">
                <a:latin typeface="Symbol" pitchFamily="2" charset="2"/>
              </a:rPr>
              <a:t>Df</a:t>
            </a:r>
            <a:r>
              <a:rPr lang="en-US" sz="2000" b="1" dirty="0"/>
              <a:t>  as a function of  </a:t>
            </a:r>
            <a:r>
              <a:rPr lang="en-US" sz="2000" b="1" i="1" dirty="0"/>
              <a:t>H</a:t>
            </a:r>
            <a:r>
              <a:rPr lang="en-US" sz="2000" b="1" i="1" baseline="-25000" dirty="0"/>
              <a:t>T </a:t>
            </a:r>
            <a:r>
              <a:rPr lang="en-US" sz="2000" b="1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Make slices in the relative different in rapidity.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95AFA-3278-EE4D-B4D7-7BF3BCBDCBFB}"/>
              </a:ext>
            </a:extLst>
          </p:cNvPr>
          <p:cNvSpPr txBox="1"/>
          <p:nvPr/>
        </p:nvSpPr>
        <p:spPr>
          <a:xfrm>
            <a:off x="9428091" y="1865871"/>
            <a:ext cx="2242922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ATLAS, arXiv:1805.04691</a:t>
            </a:r>
          </a:p>
        </p:txBody>
      </p:sp>
    </p:spTree>
    <p:extLst>
      <p:ext uri="{BB962C8B-B14F-4D97-AF65-F5344CB8AC3E}">
        <p14:creationId xmlns:p14="http://schemas.microsoft.com/office/powerpoint/2010/main" val="425587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3B5B4A-31AD-934F-B40E-F7ECD301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88AD0-389B-504C-ACA6-561B748C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F96E4-0AB4-EE44-B1CF-D3FBDD60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2EC83-2075-B241-8EE0-851102A60AEB}"/>
              </a:ext>
            </a:extLst>
          </p:cNvPr>
          <p:cNvSpPr txBox="1"/>
          <p:nvPr/>
        </p:nvSpPr>
        <p:spPr>
          <a:xfrm>
            <a:off x="482690" y="392206"/>
            <a:ext cx="6885026" cy="738664"/>
          </a:xfrm>
          <a:prstGeom prst="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 w="50800">
            <a:solidFill>
              <a:srgbClr val="00B0F0"/>
            </a:solidFill>
          </a:ln>
        </p:spPr>
        <p:txBody>
          <a:bodyPr wrap="none" lIns="274320" tIns="91440" rIns="274320" bIns="91440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Differential cross section d</a:t>
            </a:r>
            <a:r>
              <a:rPr lang="en-US" sz="3600" b="1" dirty="0">
                <a:solidFill>
                  <a:srgbClr val="0070C0"/>
                </a:solidFill>
                <a:latin typeface="Symbol" pitchFamily="2" charset="2"/>
              </a:rPr>
              <a:t>s</a:t>
            </a:r>
            <a:r>
              <a:rPr lang="en-US" sz="3600" b="1" dirty="0">
                <a:solidFill>
                  <a:srgbClr val="0070C0"/>
                </a:solidFill>
              </a:rPr>
              <a:t>/</a:t>
            </a:r>
            <a:r>
              <a:rPr lang="en-US" sz="3600" b="1" dirty="0" err="1">
                <a:solidFill>
                  <a:srgbClr val="0070C0"/>
                </a:solidFill>
              </a:rPr>
              <a:t>d</a:t>
            </a:r>
            <a:r>
              <a:rPr lang="en-US" sz="3600" b="1" dirty="0" err="1">
                <a:solidFill>
                  <a:srgbClr val="0070C0"/>
                </a:solidFill>
                <a:latin typeface="Symbol" pitchFamily="2" charset="2"/>
              </a:rPr>
              <a:t>f</a:t>
            </a:r>
            <a:r>
              <a:rPr lang="en-US" sz="3600" b="1" baseline="30000" dirty="0">
                <a:solidFill>
                  <a:srgbClr val="0070C0"/>
                </a:solidFill>
              </a:rPr>
              <a:t>*</a:t>
            </a:r>
            <a:r>
              <a:rPr lang="en-US" sz="36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719922-986B-FA47-B3A6-4F131FE4777B}"/>
              </a:ext>
            </a:extLst>
          </p:cNvPr>
          <p:cNvSpPr txBox="1"/>
          <p:nvPr/>
        </p:nvSpPr>
        <p:spPr>
          <a:xfrm>
            <a:off x="1173892" y="1668162"/>
            <a:ext cx="870276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ymbol" pitchFamily="2" charset="2"/>
              </a:rPr>
              <a:t>f</a:t>
            </a:r>
            <a:r>
              <a:rPr lang="en-US" sz="2000" baseline="30000" dirty="0"/>
              <a:t>*</a:t>
            </a:r>
            <a:r>
              <a:rPr lang="en-US" sz="2000" dirty="0"/>
              <a:t> is closely related to </a:t>
            </a:r>
            <a:r>
              <a:rPr lang="en-US" sz="2000" dirty="0" err="1"/>
              <a:t>q</a:t>
            </a:r>
            <a:r>
              <a:rPr lang="en-US" sz="2000" baseline="-25000" dirty="0" err="1"/>
              <a:t>T</a:t>
            </a:r>
            <a:r>
              <a:rPr lang="en-US" sz="2000" dirty="0"/>
              <a:t> (dilepton transverse momentum).      (</a:t>
            </a:r>
            <a:r>
              <a:rPr lang="en-US" sz="2000" dirty="0" err="1"/>
              <a:t>Banfi</a:t>
            </a:r>
            <a:r>
              <a:rPr lang="en-US" sz="2000" dirty="0"/>
              <a:t> et al.)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It is based on angles, so resolution is very good.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First explored by D0 at the </a:t>
            </a:r>
            <a:r>
              <a:rPr lang="en-US" sz="2000" dirty="0" err="1"/>
              <a:t>Tevatron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Analysis is fairly straight forward: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Dilepton pairs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Small backgrounds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Very minor resolution effects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Normalize to total fiducial cross section – reduce systematic uncertainties.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Study </a:t>
            </a:r>
            <a:r>
              <a:rPr lang="en-US" sz="2000" dirty="0">
                <a:latin typeface="Symbol" pitchFamily="2" charset="2"/>
              </a:rPr>
              <a:t>f</a:t>
            </a:r>
            <a:r>
              <a:rPr lang="en-US" sz="2000" baseline="30000" dirty="0"/>
              <a:t>*</a:t>
            </a:r>
            <a:r>
              <a:rPr lang="en-US" sz="2000" dirty="0"/>
              <a:t> distributions for various kinematic regions.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ATLAS published 2016, CMS in 2018.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A7774-D251-3342-B2D1-EAA7E5776759}"/>
              </a:ext>
            </a:extLst>
          </p:cNvPr>
          <p:cNvSpPr txBox="1"/>
          <p:nvPr/>
        </p:nvSpPr>
        <p:spPr>
          <a:xfrm>
            <a:off x="482690" y="5233482"/>
            <a:ext cx="9139040" cy="52322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Primary goal:</a:t>
            </a:r>
            <a:r>
              <a:rPr lang="en-US" sz="2800" b="1" dirty="0"/>
              <a:t> Check models at the level of event generators.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14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AAB9C9-ABB3-E141-A863-7BF29030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AD58D9-AA60-AF49-825F-053B9A60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88EE2-7DD3-AF47-BF73-C1440111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378098-3F4B-8648-B433-512AA03B3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93" y="1454150"/>
            <a:ext cx="4241800" cy="4902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7A085A-95CC-A74C-A448-8A3A35233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589" y="1612900"/>
            <a:ext cx="5755211" cy="4743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21834F-B59B-0C45-97C6-BAF424265D9C}"/>
              </a:ext>
            </a:extLst>
          </p:cNvPr>
          <p:cNvSpPr txBox="1"/>
          <p:nvPr/>
        </p:nvSpPr>
        <p:spPr>
          <a:xfrm>
            <a:off x="647272" y="256854"/>
            <a:ext cx="6657785" cy="96795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ATLAS recognized an opportunity to measure  </a:t>
            </a:r>
            <a:r>
              <a:rPr lang="en-US" sz="2000" b="1" dirty="0" err="1">
                <a:latin typeface="Symbol" pitchFamily="2" charset="2"/>
              </a:rPr>
              <a:t>a</a:t>
            </a:r>
            <a:r>
              <a:rPr lang="en-US" sz="2000" b="1" baseline="-25000" dirty="0" err="1"/>
              <a:t>S</a:t>
            </a:r>
            <a:r>
              <a:rPr lang="en-US" sz="2000" b="1" dirty="0"/>
              <a:t> 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Not the most precise values, but they do occur for high </a:t>
            </a:r>
            <a:r>
              <a:rPr lang="en-US" sz="2000" b="1" i="1" dirty="0"/>
              <a:t>Q</a:t>
            </a:r>
            <a:r>
              <a:rPr lang="en-US" sz="20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0D0CE-BA82-1A43-ADFF-3BC53730CC5B}"/>
              </a:ext>
            </a:extLst>
          </p:cNvPr>
          <p:cNvSpPr txBox="1"/>
          <p:nvPr/>
        </p:nvSpPr>
        <p:spPr>
          <a:xfrm>
            <a:off x="9110878" y="402278"/>
            <a:ext cx="2242922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ATLAS, arXiv:1805.04691</a:t>
            </a:r>
          </a:p>
        </p:txBody>
      </p:sp>
    </p:spTree>
    <p:extLst>
      <p:ext uri="{BB962C8B-B14F-4D97-AF65-F5344CB8AC3E}">
        <p14:creationId xmlns:p14="http://schemas.microsoft.com/office/powerpoint/2010/main" val="2186346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3B5B4A-31AD-934F-B40E-F7ECD301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88AD0-389B-504C-ACA6-561B748C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F96E4-0AB4-EE44-B1CF-D3FBDD60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2EC83-2075-B241-8EE0-851102A60AEB}"/>
              </a:ext>
            </a:extLst>
          </p:cNvPr>
          <p:cNvSpPr txBox="1"/>
          <p:nvPr/>
        </p:nvSpPr>
        <p:spPr>
          <a:xfrm>
            <a:off x="482690" y="392206"/>
            <a:ext cx="5802999" cy="738664"/>
          </a:xfrm>
          <a:prstGeom prst="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 w="50800">
            <a:solidFill>
              <a:srgbClr val="00B0F0"/>
            </a:solidFill>
          </a:ln>
        </p:spPr>
        <p:txBody>
          <a:bodyPr wrap="none" lIns="274320" tIns="91440" rIns="274320" bIns="91440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Same-sign WW production: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54F401-9C13-FA40-BE5A-0528E8A3ACE4}"/>
              </a:ext>
            </a:extLst>
          </p:cNvPr>
          <p:cNvSpPr txBox="1"/>
          <p:nvPr/>
        </p:nvSpPr>
        <p:spPr>
          <a:xfrm>
            <a:off x="1147864" y="1527243"/>
            <a:ext cx="95474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Same-sign WW production probes vector-boson fusion.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It is a very rare process, with distinctive features.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Two charged leptons of same sign.  Missing energy.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Two energetic jets widely separated in rapidity.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Both CMS and ATLAS have observed this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CMS published in 2018, ATLAS has a conference note from July 2018.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CF7644-0019-224B-BBDB-82C59BB79A8B}"/>
              </a:ext>
            </a:extLst>
          </p:cNvPr>
          <p:cNvSpPr txBox="1"/>
          <p:nvPr/>
        </p:nvSpPr>
        <p:spPr>
          <a:xfrm>
            <a:off x="482690" y="5233482"/>
            <a:ext cx="10915681" cy="52322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Primary goal: </a:t>
            </a:r>
            <a:r>
              <a:rPr lang="en-US" sz="2800" b="1" dirty="0"/>
              <a:t>Observe rare process and check for anomalous production.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3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8A8BD-4A10-0E47-A908-89984C2D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317B91-A30C-9E4B-98F2-9A96FC57B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0A273-17DA-684F-AD8A-1D0E9F286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A1C88-8A8A-9F4B-A279-51F82AC90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91" y="2019807"/>
            <a:ext cx="11702374" cy="22723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C5AF9C-8C9A-DE4C-9EC5-9A36314F2644}"/>
              </a:ext>
            </a:extLst>
          </p:cNvPr>
          <p:cNvSpPr txBox="1"/>
          <p:nvPr/>
        </p:nvSpPr>
        <p:spPr>
          <a:xfrm>
            <a:off x="493160" y="626724"/>
            <a:ext cx="5505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Feynman diagrams for same-sign WW production: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8CFC63-86CC-1F4C-BB86-8BE8D519B73F}"/>
              </a:ext>
            </a:extLst>
          </p:cNvPr>
          <p:cNvCxnSpPr>
            <a:cxnSpLocks/>
          </p:cNvCxnSpPr>
          <p:nvPr/>
        </p:nvCxnSpPr>
        <p:spPr>
          <a:xfrm>
            <a:off x="654908" y="1788953"/>
            <a:ext cx="7498492" cy="1"/>
          </a:xfrm>
          <a:prstGeom prst="straightConnector1">
            <a:avLst/>
          </a:prstGeom>
          <a:ln w="127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D967D5-49DF-7E42-8F03-FBB15A0A5CE4}"/>
              </a:ext>
            </a:extLst>
          </p:cNvPr>
          <p:cNvCxnSpPr/>
          <p:nvPr/>
        </p:nvCxnSpPr>
        <p:spPr>
          <a:xfrm>
            <a:off x="9623855" y="1788953"/>
            <a:ext cx="1977081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291E587-4EF8-2C4F-A1E6-C68A1EA99C49}"/>
              </a:ext>
            </a:extLst>
          </p:cNvPr>
          <p:cNvSpPr txBox="1"/>
          <p:nvPr/>
        </p:nvSpPr>
        <p:spPr>
          <a:xfrm>
            <a:off x="3584661" y="1327288"/>
            <a:ext cx="90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Weak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21B70B-0724-5846-BC38-F9DE4B0A1492}"/>
              </a:ext>
            </a:extLst>
          </p:cNvPr>
          <p:cNvSpPr txBox="1"/>
          <p:nvPr/>
        </p:nvSpPr>
        <p:spPr>
          <a:xfrm>
            <a:off x="10273785" y="1292488"/>
            <a:ext cx="1019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Strong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06E2C-AFCF-4A4D-8552-66A5E0CE8959}"/>
              </a:ext>
            </a:extLst>
          </p:cNvPr>
          <p:cNvSpPr txBox="1"/>
          <p:nvPr/>
        </p:nvSpPr>
        <p:spPr>
          <a:xfrm>
            <a:off x="333633" y="4633783"/>
            <a:ext cx="2313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No gauge couplings.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BE3882-C661-6A45-82E8-C1BD4764A954}"/>
              </a:ext>
            </a:extLst>
          </p:cNvPr>
          <p:cNvSpPr txBox="1"/>
          <p:nvPr/>
        </p:nvSpPr>
        <p:spPr>
          <a:xfrm>
            <a:off x="3476368" y="4633783"/>
            <a:ext cx="2625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Triple-gauge couplings.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40E4C4-375E-AC49-ADE5-80CEFC0562C8}"/>
              </a:ext>
            </a:extLst>
          </p:cNvPr>
          <p:cNvSpPr txBox="1"/>
          <p:nvPr/>
        </p:nvSpPr>
        <p:spPr>
          <a:xfrm>
            <a:off x="6466703" y="4633783"/>
            <a:ext cx="281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Quartic-gauge couplings.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A1CB4C-D8CB-7344-B769-686AD1C5162F}"/>
              </a:ext>
            </a:extLst>
          </p:cNvPr>
          <p:cNvSpPr txBox="1"/>
          <p:nvPr/>
        </p:nvSpPr>
        <p:spPr>
          <a:xfrm>
            <a:off x="10273785" y="4664561"/>
            <a:ext cx="14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(Background)</a:t>
            </a:r>
          </a:p>
        </p:txBody>
      </p:sp>
    </p:spTree>
    <p:extLst>
      <p:ext uri="{BB962C8B-B14F-4D97-AF65-F5344CB8AC3E}">
        <p14:creationId xmlns:p14="http://schemas.microsoft.com/office/powerpoint/2010/main" val="1914265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9709E4-1A96-1043-AB7C-77F47094E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38" b="4223"/>
          <a:stretch/>
        </p:blipFill>
        <p:spPr>
          <a:xfrm>
            <a:off x="612842" y="0"/>
            <a:ext cx="5272391" cy="5027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CF3E85-B128-AD4E-91F5-2DE324642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563" y="334616"/>
            <a:ext cx="6053446" cy="4357991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D3304A-6035-4A44-B703-0AB97D7A5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888205-1B19-0442-8D1C-2623026DD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1E9AF7-BED4-5A40-BB18-33A97EA5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33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55ABB4-9B17-2844-8DB5-2A4F2695E47C}"/>
              </a:ext>
            </a:extLst>
          </p:cNvPr>
          <p:cNvSpPr txBox="1"/>
          <p:nvPr/>
        </p:nvSpPr>
        <p:spPr>
          <a:xfrm>
            <a:off x="2316716" y="5019425"/>
            <a:ext cx="2801216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5.5 </a:t>
            </a:r>
            <a:r>
              <a:rPr lang="en-US" sz="2400" b="1" dirty="0" err="1">
                <a:solidFill>
                  <a:srgbClr val="0070C0"/>
                </a:solidFill>
              </a:rPr>
              <a:t>st.</a:t>
            </a:r>
            <a:r>
              <a:rPr lang="en-US" sz="2400" b="1" dirty="0">
                <a:solidFill>
                  <a:srgbClr val="0070C0"/>
                </a:solidFill>
              </a:rPr>
              <a:t> dev. observed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5.7 </a:t>
            </a:r>
            <a:r>
              <a:rPr lang="en-US" sz="2400" b="1" dirty="0" err="1"/>
              <a:t>st.</a:t>
            </a:r>
            <a:r>
              <a:rPr lang="en-US" sz="2400" b="1" dirty="0"/>
              <a:t> dev. expected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7E2BB8-39BE-EF41-BD36-F2214C0D068F}"/>
              </a:ext>
            </a:extLst>
          </p:cNvPr>
          <p:cNvSpPr txBox="1"/>
          <p:nvPr/>
        </p:nvSpPr>
        <p:spPr>
          <a:xfrm>
            <a:off x="7757808" y="5019425"/>
            <a:ext cx="2801216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6.9 </a:t>
            </a:r>
            <a:r>
              <a:rPr lang="en-US" sz="2400" b="1" dirty="0" err="1">
                <a:solidFill>
                  <a:srgbClr val="0070C0"/>
                </a:solidFill>
              </a:rPr>
              <a:t>st.</a:t>
            </a:r>
            <a:r>
              <a:rPr lang="en-US" sz="2400" b="1" dirty="0">
                <a:solidFill>
                  <a:srgbClr val="0070C0"/>
                </a:solidFill>
              </a:rPr>
              <a:t> dev. observed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4.6 </a:t>
            </a:r>
            <a:r>
              <a:rPr lang="en-US" sz="2400" b="1" dirty="0" err="1"/>
              <a:t>st.</a:t>
            </a:r>
            <a:r>
              <a:rPr lang="en-US" sz="2400" b="1" dirty="0"/>
              <a:t> dev. expected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F6C2FF-1F88-6249-A746-17A3808E92A5}"/>
              </a:ext>
            </a:extLst>
          </p:cNvPr>
          <p:cNvSpPr txBox="1"/>
          <p:nvPr/>
        </p:nvSpPr>
        <p:spPr>
          <a:xfrm>
            <a:off x="8036955" y="6349021"/>
            <a:ext cx="2073516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ATLAS-CONF-2018-030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5837BE-5F8B-4242-85DD-21217E61BCE5}"/>
              </a:ext>
            </a:extLst>
          </p:cNvPr>
          <p:cNvSpPr txBox="1"/>
          <p:nvPr/>
        </p:nvSpPr>
        <p:spPr>
          <a:xfrm>
            <a:off x="2316716" y="6349021"/>
            <a:ext cx="2584362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CMS, PRL 120 (2018) 081801</a:t>
            </a:r>
          </a:p>
        </p:txBody>
      </p:sp>
    </p:spTree>
    <p:extLst>
      <p:ext uri="{BB962C8B-B14F-4D97-AF65-F5344CB8AC3E}">
        <p14:creationId xmlns:p14="http://schemas.microsoft.com/office/powerpoint/2010/main" val="1639735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218F55-F586-DF46-A800-EB0308ED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99A96C-A3E1-CA4F-B3AC-A47392A8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1FE60-0413-D44A-A705-6C092BCE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B2071C-11B9-4A48-9E4D-0FD4CDCEC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05" y="2037365"/>
            <a:ext cx="9459454" cy="39680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4E7CDF-530C-9F4F-AE7B-F708A2954AEB}"/>
              </a:ext>
            </a:extLst>
          </p:cNvPr>
          <p:cNvSpPr txBox="1"/>
          <p:nvPr/>
        </p:nvSpPr>
        <p:spPr>
          <a:xfrm>
            <a:off x="647272" y="256854"/>
            <a:ext cx="9609297" cy="142962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No anomalous production observed.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CMS derived bounds on quartic anomalous couplings (assuming no anomalous TGCs).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Sensitivity is very good and led to major improvements for some coefficients.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26AD2-7104-C745-99C1-E5E98E51804F}"/>
              </a:ext>
            </a:extLst>
          </p:cNvPr>
          <p:cNvSpPr txBox="1"/>
          <p:nvPr/>
        </p:nvSpPr>
        <p:spPr>
          <a:xfrm>
            <a:off x="2316716" y="6349021"/>
            <a:ext cx="2584362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CMS, PRL 120 (2018) 081801</a:t>
            </a:r>
          </a:p>
        </p:txBody>
      </p:sp>
    </p:spTree>
    <p:extLst>
      <p:ext uri="{BB962C8B-B14F-4D97-AF65-F5344CB8AC3E}">
        <p14:creationId xmlns:p14="http://schemas.microsoft.com/office/powerpoint/2010/main" val="2866666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3B5B4A-31AD-934F-B40E-F7ECD301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88AD0-389B-504C-ACA6-561B748C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F96E4-0AB4-EE44-B1CF-D3FBDD60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2EC83-2075-B241-8EE0-851102A60AEB}"/>
              </a:ext>
            </a:extLst>
          </p:cNvPr>
          <p:cNvSpPr txBox="1"/>
          <p:nvPr/>
        </p:nvSpPr>
        <p:spPr>
          <a:xfrm>
            <a:off x="482690" y="392206"/>
            <a:ext cx="5533374" cy="738664"/>
          </a:xfrm>
          <a:prstGeom prst="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 w="50800">
            <a:solidFill>
              <a:srgbClr val="00B0F0"/>
            </a:solidFill>
          </a:ln>
        </p:spPr>
        <p:txBody>
          <a:bodyPr wrap="none" lIns="274320" tIns="91440" rIns="274320" bIns="91440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Summary and Conclusion: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54F401-9C13-FA40-BE5A-0528E8A3ACE4}"/>
              </a:ext>
            </a:extLst>
          </p:cNvPr>
          <p:cNvSpPr txBox="1"/>
          <p:nvPr/>
        </p:nvSpPr>
        <p:spPr>
          <a:xfrm>
            <a:off x="1011195" y="1378961"/>
            <a:ext cx="9101787" cy="4467057"/>
          </a:xfrm>
          <a:prstGeom prst="rect">
            <a:avLst/>
          </a:prstGeom>
          <a:solidFill>
            <a:srgbClr val="7030A0">
              <a:alpha val="9000"/>
            </a:srgbClr>
          </a:solidFill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This presentation could not include many, many interesting analyses.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Those that were presented could not be investigated in any depth.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Some experiments left out: </a:t>
            </a:r>
            <a:r>
              <a:rPr lang="en-US" sz="2400" dirty="0" err="1"/>
              <a:t>LHCb</a:t>
            </a:r>
            <a:r>
              <a:rPr lang="en-US" sz="2400" dirty="0"/>
              <a:t>, </a:t>
            </a:r>
            <a:r>
              <a:rPr lang="en-US" sz="2400" dirty="0" err="1"/>
              <a:t>Tevatron</a:t>
            </a:r>
            <a:r>
              <a:rPr lang="en-US" sz="2400" dirty="0"/>
              <a:t>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Nonetheless, SM studies at the LHC are entering deep territory</a:t>
            </a:r>
            <a:br>
              <a:rPr lang="en-US" sz="2400" dirty="0"/>
            </a:br>
            <a:r>
              <a:rPr lang="en-US" sz="2400" dirty="0"/>
              <a:t>and quality and probative power surpasses past experiments by far.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SM studies are multifaceted and rich.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 predict major growth in the years to come.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We </a:t>
            </a:r>
            <a:r>
              <a:rPr lang="en-US" sz="2400" b="1" dirty="0"/>
              <a:t>still</a:t>
            </a:r>
            <a:r>
              <a:rPr lang="en-US" sz="2400" dirty="0"/>
              <a:t> need better theory calculations!</a:t>
            </a:r>
          </a:p>
        </p:txBody>
      </p:sp>
    </p:spTree>
    <p:extLst>
      <p:ext uri="{BB962C8B-B14F-4D97-AF65-F5344CB8AC3E}">
        <p14:creationId xmlns:p14="http://schemas.microsoft.com/office/powerpoint/2010/main" val="76242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13F60D-9B8F-1044-933D-6A9137EC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98C76C-A263-BF45-8BBD-2360F83C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F96E3-9FC9-CC4F-8C9B-E8044E3B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399966-815E-614F-8A06-89F17BF9E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399"/>
            <a:ext cx="6004707" cy="3161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A0F174-9586-1B4B-90D6-983FCB92E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69" t="3085" r="2234" b="21526"/>
          <a:stretch/>
        </p:blipFill>
        <p:spPr>
          <a:xfrm>
            <a:off x="6004708" y="2033078"/>
            <a:ext cx="5785216" cy="45720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F8E937-E96A-B94D-87E7-22EC020C5D54}"/>
              </a:ext>
            </a:extLst>
          </p:cNvPr>
          <p:cNvSpPr txBox="1"/>
          <p:nvPr/>
        </p:nvSpPr>
        <p:spPr>
          <a:xfrm>
            <a:off x="838200" y="2791838"/>
            <a:ext cx="651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20B343-20F2-924F-8D57-25D9EADBF583}"/>
              </a:ext>
            </a:extLst>
          </p:cNvPr>
          <p:cNvSpPr txBox="1"/>
          <p:nvPr/>
        </p:nvSpPr>
        <p:spPr>
          <a:xfrm>
            <a:off x="2432398" y="2726375"/>
            <a:ext cx="1826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Data/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ResBos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A62142-176D-FC42-BD51-5D86994A9E56}"/>
              </a:ext>
            </a:extLst>
          </p:cNvPr>
          <p:cNvSpPr/>
          <p:nvPr/>
        </p:nvSpPr>
        <p:spPr>
          <a:xfrm>
            <a:off x="7983828" y="1571413"/>
            <a:ext cx="1826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ResBos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/Data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6C5F24-7FBB-8747-904F-CB8471282F7F}"/>
              </a:ext>
            </a:extLst>
          </p:cNvPr>
          <p:cNvSpPr txBox="1"/>
          <p:nvPr/>
        </p:nvSpPr>
        <p:spPr>
          <a:xfrm>
            <a:off x="5448930" y="255266"/>
            <a:ext cx="4028219" cy="96795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Does </a:t>
            </a:r>
            <a:r>
              <a:rPr lang="en-US" sz="2000" dirty="0" err="1"/>
              <a:t>ResBos</a:t>
            </a:r>
            <a:r>
              <a:rPr lang="en-US" sz="2000" dirty="0"/>
              <a:t> match the data?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Check as a function of rapidity </a:t>
            </a:r>
            <a:r>
              <a:rPr lang="en-US" sz="2000" i="1" dirty="0"/>
              <a:t>y</a:t>
            </a:r>
            <a:r>
              <a:rPr lang="en-US" sz="2000" dirty="0"/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CAB06F-FB42-C148-A8B8-FB9F5BCA1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42" y="202249"/>
            <a:ext cx="4456580" cy="2346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A84280-1910-524A-867B-BF8FFCCA81D5}"/>
              </a:ext>
            </a:extLst>
          </p:cNvPr>
          <p:cNvSpPr txBox="1"/>
          <p:nvPr/>
        </p:nvSpPr>
        <p:spPr>
          <a:xfrm>
            <a:off x="146228" y="2502258"/>
            <a:ext cx="2999539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D0 Collab, PRL 106 (2011) 122001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3E1CB-67BC-9C4A-9229-C92936BC2D31}"/>
              </a:ext>
            </a:extLst>
          </p:cNvPr>
          <p:cNvSpPr txBox="1"/>
          <p:nvPr/>
        </p:nvSpPr>
        <p:spPr>
          <a:xfrm>
            <a:off x="9424788" y="1346334"/>
            <a:ext cx="2353914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ATLAS, EPJC 76 (2016) 291</a:t>
            </a:r>
          </a:p>
        </p:txBody>
      </p:sp>
    </p:spTree>
    <p:extLst>
      <p:ext uri="{BB962C8B-B14F-4D97-AF65-F5344CB8AC3E}">
        <p14:creationId xmlns:p14="http://schemas.microsoft.com/office/powerpoint/2010/main" val="152992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284D44-400C-B548-9291-77A5EC925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65" t="2209" r="3095" b="5536"/>
          <a:stretch/>
        </p:blipFill>
        <p:spPr>
          <a:xfrm>
            <a:off x="5595026" y="1947149"/>
            <a:ext cx="4610910" cy="463524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862BEB-B048-F641-B995-B1ED587A3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00D9B3-828D-7444-9B4A-21DC38FDF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A1EB3-3080-B54A-A9C7-81FB6C22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9BB5DC-8962-0B40-867A-E718BF78D6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6" t="10654" r="9109" b="1856"/>
          <a:stretch/>
        </p:blipFill>
        <p:spPr>
          <a:xfrm>
            <a:off x="652818" y="116732"/>
            <a:ext cx="4512570" cy="63618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719D97-DCC0-4747-AA67-3108D75D3D53}"/>
              </a:ext>
            </a:extLst>
          </p:cNvPr>
          <p:cNvSpPr txBox="1"/>
          <p:nvPr/>
        </p:nvSpPr>
        <p:spPr>
          <a:xfrm>
            <a:off x="5595026" y="233463"/>
            <a:ext cx="4489819" cy="147732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Compare to other models:</a:t>
            </a:r>
            <a:br>
              <a:rPr lang="en-US" sz="2400" dirty="0"/>
            </a:br>
            <a:r>
              <a:rPr lang="en-US" dirty="0" err="1"/>
              <a:t>MadGraph</a:t>
            </a:r>
            <a:r>
              <a:rPr lang="en-US" dirty="0"/>
              <a:t>, POWHEG, </a:t>
            </a:r>
            <a:r>
              <a:rPr lang="en-US" dirty="0" err="1"/>
              <a:t>aMC@NLO</a:t>
            </a:r>
            <a:r>
              <a:rPr lang="en-US" dirty="0"/>
              <a:t>, SHERPA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None is successful at this level.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BB947D-56BF-B347-B22C-5A1D43391FB1}"/>
              </a:ext>
            </a:extLst>
          </p:cNvPr>
          <p:cNvSpPr txBox="1"/>
          <p:nvPr/>
        </p:nvSpPr>
        <p:spPr>
          <a:xfrm>
            <a:off x="7355912" y="6413115"/>
            <a:ext cx="2353914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ATLAS, EPJC 76 (2016) 291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6963C1-B1E4-7140-A5B8-137C14A51EB8}"/>
              </a:ext>
            </a:extLst>
          </p:cNvPr>
          <p:cNvSpPr txBox="1"/>
          <p:nvPr/>
        </p:nvSpPr>
        <p:spPr>
          <a:xfrm>
            <a:off x="1976802" y="6478621"/>
            <a:ext cx="2124299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CMS, JHEP03(2018)172</a:t>
            </a:r>
          </a:p>
        </p:txBody>
      </p:sp>
    </p:spTree>
    <p:extLst>
      <p:ext uri="{BB962C8B-B14F-4D97-AF65-F5344CB8AC3E}">
        <p14:creationId xmlns:p14="http://schemas.microsoft.com/office/powerpoint/2010/main" val="238154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2D14F-F17C-3944-872E-55AD55C15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53EFDE-33AF-984F-87D9-8543CA92D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9B178-038A-1A41-81D3-6A69F3B8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6CD22-CED3-E24F-AC9F-B2E5707B2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49" y="167022"/>
            <a:ext cx="8396457" cy="59233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0AB92C-48E2-FA47-A8B2-656285D00B01}"/>
              </a:ext>
            </a:extLst>
          </p:cNvPr>
          <p:cNvSpPr txBox="1"/>
          <p:nvPr/>
        </p:nvSpPr>
        <p:spPr>
          <a:xfrm>
            <a:off x="294012" y="712672"/>
            <a:ext cx="567552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ATLAS made unique measurements</a:t>
            </a:r>
            <a:br>
              <a:rPr lang="en-US" sz="2800" dirty="0"/>
            </a:br>
            <a:r>
              <a:rPr lang="en-US" sz="2800" dirty="0"/>
              <a:t>below and above the Z resonance.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 the low-mass data to normalize</a:t>
            </a:r>
            <a:br>
              <a:rPr lang="en-US" sz="2800" dirty="0"/>
            </a:br>
            <a:r>
              <a:rPr lang="en-US" sz="2800" dirty="0"/>
              <a:t>the Z resonance data (and still</a:t>
            </a:r>
            <a:br>
              <a:rPr lang="en-US" sz="2800" dirty="0"/>
            </a:br>
            <a:r>
              <a:rPr lang="en-US" sz="2800" dirty="0"/>
              <a:t>look as a function of rapidity).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Precise!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ResBos</a:t>
            </a:r>
            <a:r>
              <a:rPr lang="en-US" sz="2800" dirty="0"/>
              <a:t> is generally successful;</a:t>
            </a:r>
            <a:br>
              <a:rPr lang="en-US" sz="2800" dirty="0"/>
            </a:br>
            <a:r>
              <a:rPr lang="en-US" sz="2800" dirty="0"/>
              <a:t>some tension at higher </a:t>
            </a:r>
            <a:r>
              <a:rPr lang="en-US" sz="2800" dirty="0">
                <a:latin typeface="Symbol" pitchFamily="2" charset="2"/>
              </a:rPr>
              <a:t>f</a:t>
            </a:r>
            <a:r>
              <a:rPr lang="en-US" sz="2800" baseline="30000" dirty="0">
                <a:latin typeface="Symbol" pitchFamily="2" charset="2"/>
              </a:rPr>
              <a:t>*</a:t>
            </a:r>
            <a:r>
              <a:rPr lang="en-US" sz="2800" dirty="0">
                <a:latin typeface="Symbol" pitchFamily="2" charset="2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585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9BA733-CF89-0A40-9BF8-581360184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EF9FA-F93B-9C4F-B836-99D151D1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88C77-ACBF-1B4D-8C23-FF9A3D5F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773598-D14B-0740-ADB0-47C9D1AC7A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4" t="8152" r="3914" b="4601"/>
          <a:stretch/>
        </p:blipFill>
        <p:spPr>
          <a:xfrm>
            <a:off x="6933632" y="568222"/>
            <a:ext cx="4289899" cy="5788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2A6A6F-FF6F-444B-9621-C6788BA345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0" t="22619" r="8650" b="2606"/>
          <a:stretch/>
        </p:blipFill>
        <p:spPr>
          <a:xfrm>
            <a:off x="2199992" y="663490"/>
            <a:ext cx="4603371" cy="5597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C271DB-260E-164F-888A-0930F43F014C}"/>
              </a:ext>
            </a:extLst>
          </p:cNvPr>
          <p:cNvSpPr txBox="1"/>
          <p:nvPr/>
        </p:nvSpPr>
        <p:spPr>
          <a:xfrm>
            <a:off x="379379" y="154191"/>
            <a:ext cx="6813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Similar: normalize to central Z production:  |y| &lt; 0.4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3ABFD6-F9C3-CE49-9E39-0727DB77D609}"/>
              </a:ext>
            </a:extLst>
          </p:cNvPr>
          <p:cNvSpPr txBox="1"/>
          <p:nvPr/>
        </p:nvSpPr>
        <p:spPr>
          <a:xfrm>
            <a:off x="1460770" y="943583"/>
            <a:ext cx="955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D14433-1088-3149-B4AA-80BF606CF896}"/>
              </a:ext>
            </a:extLst>
          </p:cNvPr>
          <p:cNvSpPr txBox="1"/>
          <p:nvPr/>
        </p:nvSpPr>
        <p:spPr>
          <a:xfrm>
            <a:off x="10004476" y="114386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ATLAS</a:t>
            </a:r>
          </a:p>
        </p:txBody>
      </p:sp>
    </p:spTree>
    <p:extLst>
      <p:ext uri="{BB962C8B-B14F-4D97-AF65-F5344CB8AC3E}">
        <p14:creationId xmlns:p14="http://schemas.microsoft.com/office/powerpoint/2010/main" val="173575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3B5B4A-31AD-934F-B40E-F7ECD301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88AD0-389B-504C-ACA6-561B748C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F96E4-0AB4-EE44-B1CF-D3FBDD60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2EC83-2075-B241-8EE0-851102A60AEB}"/>
              </a:ext>
            </a:extLst>
          </p:cNvPr>
          <p:cNvSpPr txBox="1"/>
          <p:nvPr/>
        </p:nvSpPr>
        <p:spPr>
          <a:xfrm>
            <a:off x="482690" y="392206"/>
            <a:ext cx="1902124" cy="738664"/>
          </a:xfrm>
          <a:prstGeom prst="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 w="50800">
            <a:solidFill>
              <a:srgbClr val="00B0F0"/>
            </a:solidFill>
          </a:ln>
        </p:spPr>
        <p:txBody>
          <a:bodyPr wrap="none" lIns="274320" tIns="91440" rIns="274320" bIns="91440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sin</a:t>
            </a:r>
            <a:r>
              <a:rPr lang="en-US" sz="3600" b="1" baseline="30000" dirty="0">
                <a:solidFill>
                  <a:srgbClr val="0070C0"/>
                </a:solidFill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Symbol" pitchFamily="2" charset="2"/>
              </a:rPr>
              <a:t>q</a:t>
            </a:r>
            <a:r>
              <a:rPr lang="en-US" sz="3600" b="1" baseline="-25000" dirty="0">
                <a:solidFill>
                  <a:srgbClr val="0070C0"/>
                </a:solidFill>
              </a:rPr>
              <a:t>W</a:t>
            </a:r>
            <a:r>
              <a:rPr lang="en-US" sz="36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54F401-9C13-FA40-BE5A-0528E8A3ACE4}"/>
              </a:ext>
            </a:extLst>
          </p:cNvPr>
          <p:cNvSpPr txBox="1"/>
          <p:nvPr/>
        </p:nvSpPr>
        <p:spPr>
          <a:xfrm>
            <a:off x="1147864" y="1527243"/>
            <a:ext cx="104815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sin</a:t>
            </a:r>
            <a:r>
              <a:rPr lang="en-US" sz="2400" baseline="30000" dirty="0"/>
              <a:t>2</a:t>
            </a:r>
            <a:r>
              <a:rPr lang="en-US" sz="2400" dirty="0">
                <a:latin typeface="Symbol" pitchFamily="2" charset="2"/>
              </a:rPr>
              <a:t>q</a:t>
            </a:r>
            <a:r>
              <a:rPr lang="en-US" sz="2400" baseline="-25000" dirty="0"/>
              <a:t>W</a:t>
            </a:r>
            <a:r>
              <a:rPr lang="en-US" sz="2400" dirty="0"/>
              <a:t> is a fundamental parameter of the SM.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is a long-standing tension between certain values from LEP &amp; SLD.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Hadron colliders provide huge samples of Z bosons.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sin</a:t>
            </a:r>
            <a:r>
              <a:rPr lang="en-US" sz="2400" baseline="30000" dirty="0"/>
              <a:t>2</a:t>
            </a:r>
            <a:r>
              <a:rPr lang="en-US" sz="2400" dirty="0">
                <a:latin typeface="Symbol" pitchFamily="2" charset="2"/>
              </a:rPr>
              <a:t>q</a:t>
            </a:r>
            <a:r>
              <a:rPr lang="en-US" sz="2400" baseline="-25000" dirty="0"/>
              <a:t>W</a:t>
            </a:r>
            <a:r>
              <a:rPr lang="en-US" sz="2400" dirty="0"/>
              <a:t> determines the interference of axial and vector couplings near the Z pole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Extract sin</a:t>
            </a:r>
            <a:r>
              <a:rPr lang="en-US" sz="2400" baseline="30000" dirty="0"/>
              <a:t>2</a:t>
            </a:r>
            <a:r>
              <a:rPr lang="en-US" sz="2400" dirty="0">
                <a:latin typeface="Symbol" pitchFamily="2" charset="2"/>
              </a:rPr>
              <a:t>q</a:t>
            </a:r>
            <a:r>
              <a:rPr lang="en-US" sz="2400" baseline="-25000" dirty="0"/>
              <a:t>W</a:t>
            </a:r>
            <a:r>
              <a:rPr lang="en-US" sz="2400" dirty="0"/>
              <a:t> by analyzing decay distributions Z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i="1" dirty="0" err="1">
                <a:sym typeface="Wingdings" pitchFamily="2" charset="2"/>
              </a:rPr>
              <a:t>l</a:t>
            </a:r>
            <a:r>
              <a:rPr lang="en-US" sz="2400" i="1" baseline="30000" dirty="0" err="1">
                <a:sym typeface="Wingdings" pitchFamily="2" charset="2"/>
              </a:rPr>
              <a:t>+</a:t>
            </a:r>
            <a:r>
              <a:rPr lang="en-US" sz="2400" i="1" dirty="0" err="1">
                <a:sym typeface="Wingdings" pitchFamily="2" charset="2"/>
              </a:rPr>
              <a:t>l</a:t>
            </a:r>
            <a:r>
              <a:rPr lang="en-US" sz="2400" i="1" baseline="30000" dirty="0">
                <a:sym typeface="Wingdings" pitchFamily="2" charset="2"/>
              </a:rPr>
              <a:t>-</a:t>
            </a:r>
            <a:r>
              <a:rPr lang="en-US" sz="2400" dirty="0">
                <a:sym typeface="Wingdings" pitchFamily="2" charset="2"/>
              </a:rPr>
              <a:t>  e.g. A</a:t>
            </a:r>
            <a:r>
              <a:rPr lang="en-US" sz="2400" baseline="-25000" dirty="0">
                <a:sym typeface="Wingdings" pitchFamily="2" charset="2"/>
              </a:rPr>
              <a:t>FB</a:t>
            </a:r>
            <a:r>
              <a:rPr lang="en-US" sz="2400" dirty="0">
                <a:sym typeface="Wingdings" pitchFamily="2" charset="2"/>
              </a:rPr>
              <a:t> asymmetries.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Entangled with PDFs (axial and vector couplings are different for </a:t>
            </a:r>
            <a:r>
              <a:rPr lang="en-US" sz="2400" i="1" dirty="0">
                <a:sym typeface="Wingdings" pitchFamily="2" charset="2"/>
              </a:rPr>
              <a:t>u, d</a:t>
            </a:r>
            <a:r>
              <a:rPr lang="en-US" sz="2400" dirty="0">
                <a:sym typeface="Wingdings" pitchFamily="2" charset="2"/>
              </a:rPr>
              <a:t> quarks).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PDF uncertainties are the large component of the uncertainty.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“Dilution” of asymmetries makes the job much harder, especially at the LHC.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CMS posted in June 2018, ATLAS has conference note from July 2018.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Methodology is quite different.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DAE804-2536-644C-B881-EB3DABC8ED43}"/>
              </a:ext>
            </a:extLst>
          </p:cNvPr>
          <p:cNvSpPr txBox="1"/>
          <p:nvPr/>
        </p:nvSpPr>
        <p:spPr>
          <a:xfrm>
            <a:off x="482690" y="5573012"/>
            <a:ext cx="9103518" cy="52322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Primary goal: </a:t>
            </a:r>
            <a:r>
              <a:rPr lang="en-US" sz="2800" b="1" dirty="0"/>
              <a:t>Measure a fundamental parameter of the SM.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93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6A43F9-93C6-804B-941B-CA84FCB9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2-Sep-2018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DC0FE-3033-F247-B8C3-F73AF0980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Schmitt / CORFU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30981-4F6E-1046-A76E-98222CC6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8811-7FC3-D04C-84A0-97947CEA18C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E95B0-46EF-4248-ABBD-5F71CA7A1B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48" t="2933" r="2969" b="4998"/>
          <a:stretch/>
        </p:blipFill>
        <p:spPr>
          <a:xfrm>
            <a:off x="8068374" y="1204955"/>
            <a:ext cx="4044183" cy="39215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A65A45-720E-864B-B51C-93AF8946E8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48" t="2933" r="2969" b="4998"/>
          <a:stretch/>
        </p:blipFill>
        <p:spPr>
          <a:xfrm>
            <a:off x="4095338" y="1166812"/>
            <a:ext cx="4083519" cy="39596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0E1984-D7C6-854B-8118-045FFB9A3E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66" t="3032" r="2335" b="4642"/>
          <a:stretch/>
        </p:blipFill>
        <p:spPr>
          <a:xfrm>
            <a:off x="108624" y="1166812"/>
            <a:ext cx="4103451" cy="39596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5F9257-822A-2E40-A6BF-030E0710F731}"/>
              </a:ext>
            </a:extLst>
          </p:cNvPr>
          <p:cNvSpPr txBox="1"/>
          <p:nvPr/>
        </p:nvSpPr>
        <p:spPr>
          <a:xfrm>
            <a:off x="2160349" y="804845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Ideal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473E32-2425-FE4D-894C-5C4E46D69C99}"/>
              </a:ext>
            </a:extLst>
          </p:cNvPr>
          <p:cNvSpPr txBox="1"/>
          <p:nvPr/>
        </p:nvSpPr>
        <p:spPr>
          <a:xfrm>
            <a:off x="6096000" y="783607"/>
            <a:ext cx="928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Diluted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829E88-076D-3E4F-A1A0-C2778FDD35CC}"/>
              </a:ext>
            </a:extLst>
          </p:cNvPr>
          <p:cNvSpPr txBox="1"/>
          <p:nvPr/>
        </p:nvSpPr>
        <p:spPr>
          <a:xfrm>
            <a:off x="9327283" y="783607"/>
            <a:ext cx="2026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As function of |y|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B31835-4A80-9F4A-AB43-6FFA16AF9983}"/>
              </a:ext>
            </a:extLst>
          </p:cNvPr>
          <p:cNvCxnSpPr/>
          <p:nvPr/>
        </p:nvCxnSpPr>
        <p:spPr>
          <a:xfrm flipH="1" flipV="1">
            <a:off x="1536970" y="4348264"/>
            <a:ext cx="457200" cy="10603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2A695A-94B5-754C-8A4E-8BCF43A38C5D}"/>
              </a:ext>
            </a:extLst>
          </p:cNvPr>
          <p:cNvCxnSpPr>
            <a:cxnSpLocks/>
          </p:cNvCxnSpPr>
          <p:nvPr/>
        </p:nvCxnSpPr>
        <p:spPr>
          <a:xfrm flipH="1" flipV="1">
            <a:off x="5440467" y="3475054"/>
            <a:ext cx="471157" cy="16514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F644469-DF5C-1048-877B-E58706E8A3C2}"/>
              </a:ext>
            </a:extLst>
          </p:cNvPr>
          <p:cNvCxnSpPr>
            <a:cxnSpLocks/>
          </p:cNvCxnSpPr>
          <p:nvPr/>
        </p:nvCxnSpPr>
        <p:spPr>
          <a:xfrm flipH="1" flipV="1">
            <a:off x="1782659" y="3770608"/>
            <a:ext cx="724099" cy="13558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AFDE088-F349-BA44-8E18-1662893E26CE}"/>
              </a:ext>
            </a:extLst>
          </p:cNvPr>
          <p:cNvCxnSpPr>
            <a:cxnSpLocks/>
          </p:cNvCxnSpPr>
          <p:nvPr/>
        </p:nvCxnSpPr>
        <p:spPr>
          <a:xfrm flipH="1" flipV="1">
            <a:off x="5778176" y="3165715"/>
            <a:ext cx="1108951" cy="19607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62730D-B1B2-8748-9CB0-3A0CF64D82A5}"/>
              </a:ext>
            </a:extLst>
          </p:cNvPr>
          <p:cNvCxnSpPr>
            <a:cxnSpLocks/>
          </p:cNvCxnSpPr>
          <p:nvPr/>
        </p:nvCxnSpPr>
        <p:spPr>
          <a:xfrm flipV="1">
            <a:off x="594197" y="4009891"/>
            <a:ext cx="562408" cy="1201365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D0FC4F7-4FE3-7A40-A9B0-989F9D90C2B8}"/>
              </a:ext>
            </a:extLst>
          </p:cNvPr>
          <p:cNvCxnSpPr>
            <a:cxnSpLocks/>
          </p:cNvCxnSpPr>
          <p:nvPr/>
        </p:nvCxnSpPr>
        <p:spPr>
          <a:xfrm flipV="1">
            <a:off x="4629750" y="3169926"/>
            <a:ext cx="701993" cy="204133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10A4C7B-1EBE-064F-BB63-101F5452355C}"/>
              </a:ext>
            </a:extLst>
          </p:cNvPr>
          <p:cNvSpPr txBox="1"/>
          <p:nvPr/>
        </p:nvSpPr>
        <p:spPr>
          <a:xfrm>
            <a:off x="422515" y="5177746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0F7FA4-A058-C44B-BCBA-E4DC07FCE7C5}"/>
              </a:ext>
            </a:extLst>
          </p:cNvPr>
          <p:cNvSpPr txBox="1"/>
          <p:nvPr/>
        </p:nvSpPr>
        <p:spPr>
          <a:xfrm>
            <a:off x="4458068" y="5211256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E759A2-5F94-3543-AB41-036A2717884A}"/>
              </a:ext>
            </a:extLst>
          </p:cNvPr>
          <p:cNvSpPr txBox="1"/>
          <p:nvPr/>
        </p:nvSpPr>
        <p:spPr>
          <a:xfrm>
            <a:off x="1814362" y="5322138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C59C71-4179-394B-8999-3CBAD6B621F1}"/>
              </a:ext>
            </a:extLst>
          </p:cNvPr>
          <p:cNvSpPr txBox="1"/>
          <p:nvPr/>
        </p:nvSpPr>
        <p:spPr>
          <a:xfrm>
            <a:off x="5746412" y="5048017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99D09B-2595-9B4D-B447-661408E78B45}"/>
              </a:ext>
            </a:extLst>
          </p:cNvPr>
          <p:cNvSpPr txBox="1"/>
          <p:nvPr/>
        </p:nvSpPr>
        <p:spPr>
          <a:xfrm>
            <a:off x="2411845" y="5048017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all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0B9F3C-C0E4-494F-9661-AD53E1FC2FA4}"/>
              </a:ext>
            </a:extLst>
          </p:cNvPr>
          <p:cNvSpPr txBox="1"/>
          <p:nvPr/>
        </p:nvSpPr>
        <p:spPr>
          <a:xfrm>
            <a:off x="6623155" y="5096035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all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CF1F15-C2FD-DB4A-A24E-B6930340A1DB}"/>
              </a:ext>
            </a:extLst>
          </p:cNvPr>
          <p:cNvSpPr txBox="1"/>
          <p:nvPr/>
        </p:nvSpPr>
        <p:spPr>
          <a:xfrm>
            <a:off x="9915225" y="5037704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C47C7D-D746-AB4A-BC29-39753B2EB00C}"/>
              </a:ext>
            </a:extLst>
          </p:cNvPr>
          <p:cNvSpPr txBox="1"/>
          <p:nvPr/>
        </p:nvSpPr>
        <p:spPr>
          <a:xfrm>
            <a:off x="300145" y="255711"/>
            <a:ext cx="2119491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CMS, arXiv:1806.00863</a:t>
            </a:r>
          </a:p>
        </p:txBody>
      </p:sp>
    </p:spTree>
    <p:extLst>
      <p:ext uri="{BB962C8B-B14F-4D97-AF65-F5344CB8AC3E}">
        <p14:creationId xmlns:p14="http://schemas.microsoft.com/office/powerpoint/2010/main" val="756913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</TotalTime>
  <Words>1391</Words>
  <Application>Microsoft Macintosh PowerPoint</Application>
  <PresentationFormat>Widescreen</PresentationFormat>
  <Paragraphs>299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Symbol</vt:lpstr>
      <vt:lpstr>Wingdings</vt:lpstr>
      <vt:lpstr>Office Theme</vt:lpstr>
      <vt:lpstr>SM Measurements at ATLAS and CMS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 Measurements at ATLAS and CMS</dc:title>
  <dc:creator>Michael Schmitt</dc:creator>
  <cp:lastModifiedBy>Michael Schmitt</cp:lastModifiedBy>
  <cp:revision>141</cp:revision>
  <dcterms:created xsi:type="dcterms:W3CDTF">2018-08-27T23:02:16Z</dcterms:created>
  <dcterms:modified xsi:type="dcterms:W3CDTF">2018-09-09T16:45:22Z</dcterms:modified>
</cp:coreProperties>
</file>