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61" r:id="rId3"/>
    <p:sldId id="295" r:id="rId4"/>
    <p:sldId id="257" r:id="rId5"/>
    <p:sldId id="290" r:id="rId6"/>
    <p:sldId id="291" r:id="rId7"/>
    <p:sldId id="258" r:id="rId8"/>
    <p:sldId id="259" r:id="rId9"/>
    <p:sldId id="292" r:id="rId10"/>
    <p:sldId id="293" r:id="rId11"/>
    <p:sldId id="294" r:id="rId12"/>
    <p:sldId id="296" r:id="rId13"/>
    <p:sldId id="260" r:id="rId14"/>
    <p:sldId id="297" r:id="rId15"/>
    <p:sldId id="263" r:id="rId16"/>
    <p:sldId id="266" r:id="rId17"/>
    <p:sldId id="268" r:id="rId18"/>
    <p:sldId id="273" r:id="rId19"/>
    <p:sldId id="289" r:id="rId20"/>
    <p:sldId id="275" r:id="rId21"/>
    <p:sldId id="298" r:id="rId22"/>
    <p:sldId id="279" r:id="rId23"/>
    <p:sldId id="276" r:id="rId24"/>
    <p:sldId id="277" r:id="rId25"/>
    <p:sldId id="278" r:id="rId26"/>
    <p:sldId id="299" r:id="rId27"/>
    <p:sldId id="300" r:id="rId28"/>
    <p:sldId id="280" r:id="rId29"/>
    <p:sldId id="281" r:id="rId30"/>
    <p:sldId id="301" r:id="rId31"/>
    <p:sldId id="283" r:id="rId32"/>
    <p:sldId id="284" r:id="rId33"/>
    <p:sldId id="282" r:id="rId34"/>
    <p:sldId id="286" r:id="rId35"/>
    <p:sldId id="287" r:id="rId36"/>
    <p:sldId id="288" r:id="rId37"/>
    <p:sldId id="302" r:id="rId38"/>
    <p:sldId id="264" r:id="rId39"/>
    <p:sldId id="265" r:id="rId40"/>
    <p:sldId id="267" r:id="rId41"/>
    <p:sldId id="269" r:id="rId42"/>
    <p:sldId id="270" r:id="rId43"/>
    <p:sldId id="271" r:id="rId44"/>
    <p:sldId id="272" r:id="rId45"/>
    <p:sldId id="274" r:id="rId46"/>
    <p:sldId id="26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52A6-6D37-3E4F-B6D0-F5BA7D90C6A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73215-C4B2-9B41-8505-7BEB62B2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3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D6F2-F993-D74E-BB40-D69EE8A4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DC860-1F22-C743-A09D-90A80152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88BA9-78AA-6848-9C9C-58D12ECE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B0F9-EC0C-1046-9D73-9BDD138B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F9BA6-1ABF-174C-B26B-595D9D0A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8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9481-2C67-3746-AAC8-FAA56D23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3DEF0-F046-FA42-9C69-70864D75F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F7BDA-BDC6-364E-A327-83D85CFA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EE6D-2459-9647-916B-4DABEA54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72CFA-FAB0-5647-A96B-F96EEE35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E4E95-D42B-EC46-800B-C3F754CCF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A12F0-57FA-F24B-B147-E8FE4FB75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8F400-D1C9-EE48-B19C-1A77B7B4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207B4-DFA4-A344-9339-4799AE06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18CE9-493B-E64E-BD23-658F3740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503E-63D2-4441-A4F4-802DA677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5002-C239-D94E-96FD-5337AC54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37F6-13E4-DE49-B9C2-190E81EA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40EF7-169D-704F-8822-7B36DDD7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B2569-5B44-FD46-BE90-DBED7221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3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6D16-BD91-7743-B77F-B245FBE6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B090F-6513-2543-A243-0D99FD540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3A925-75CB-F446-AFF0-23C254AE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E3E2F-CE51-3147-9CCB-28F47193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EE990-859B-6C41-93E2-36773571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22A2-222E-264F-A0C0-7915753D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593A-BC18-4E4B-B05A-2F1D55CD5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B2EBD-D9DA-734C-8085-C4576F85B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2CB14-5139-184F-9F9D-60197FB5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1EDD1-1E1C-384D-913F-9AA22D79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3244A-81CA-BA4D-BA16-D59FA1A1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BE45-0C55-6845-9C9E-ACC5CD6E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2D847-5EF3-0247-96FD-E9DB9CA4E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26B39-5829-B349-95FF-BC3741AF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6CF83-F88B-6544-8902-C9107D6C1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12787-924D-E24A-8A62-E67C908D7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67B50-5194-944A-AE95-6B90B5A5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ECD2F-32BD-B44B-B5E1-BB210157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4CFF0-B56D-0341-A841-08F7F723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06B0-B1DB-AC4F-BF1D-BF48950D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0A9AB-792C-2C45-8C6B-FCAC65AA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97E08-A500-DB4F-AE39-807D9C61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F0676-E2F4-7E4F-B43B-3655005C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07D2A-75B7-604E-A965-431CA71E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592D8-36C7-EB47-954F-71A20C36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FA0F3-2879-CE45-98D1-22AD8BA0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9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9509-3F09-E940-90A8-5A725251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FFB1-1F6E-674B-97F0-8AE75F892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221D0-1F1F-504C-9EEE-3D8CC7F98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6C219-F504-964C-8306-24FE2814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5BBC8-A569-F64D-9DC3-0B2BC70C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1E457-4F8C-F041-8218-4AF087B9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0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17C1-CC04-D847-9C7D-80CA4606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2B3D0-DE44-F24D-A1C2-AE084D75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D47D1-B38E-D14D-BBFF-FCAA54B51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8BD85-DFCE-9C45-8DA9-A5993523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61952-AD32-0544-831E-B794B068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EF90C-248D-0347-A0E8-CA6AFFD4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3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D230C-94BB-A54B-AB6C-9299C8B3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0DCDF-FD57-8148-9C30-2298BC146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843BC-A748-BF4F-BF57-AA7F15784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57254-BCF8-A445-839A-D7055FB45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434AC-E473-5846-B4F5-3C302B32B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1386-08AD-6746-92D4-FE3DBB85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1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171E-B63E-5E48-B6D6-DBB6A350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2219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Lepton Flavor Violation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at the LHC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FE0DB-EDB1-2D4D-8F0F-EDDB7AF49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Michael Schmitt</a:t>
            </a:r>
          </a:p>
          <a:p>
            <a:r>
              <a:rPr lang="en-US" dirty="0">
                <a:solidFill>
                  <a:srgbClr val="7030A0"/>
                </a:solidFill>
              </a:rPr>
              <a:t>Northwestern University</a:t>
            </a:r>
          </a:p>
          <a:p>
            <a:r>
              <a:rPr lang="en-US" dirty="0">
                <a:solidFill>
                  <a:srgbClr val="7030A0"/>
                </a:solidFill>
              </a:rPr>
              <a:t>COFI Workshop</a:t>
            </a:r>
          </a:p>
          <a:p>
            <a:r>
              <a:rPr lang="en-US" dirty="0">
                <a:solidFill>
                  <a:srgbClr val="7030A0"/>
                </a:solidFill>
              </a:rPr>
              <a:t>May 22,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3D73A-521F-4946-B0A2-B172EA14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977FB-D7FF-8C46-8D62-DC8DFF89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E1535-F6D2-BE4C-A9AE-66BDDABC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5BEF3-3F29-7346-9D68-A1A31D6F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42B31-1A46-7748-A1B3-A4470219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D9793-2D5A-C040-97BD-FF80EA5E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A90E7-F66E-AD4A-B84A-CB7E43F21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11" y="0"/>
            <a:ext cx="633577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2F684D-CDCF-F242-8D6A-4A718146472F}"/>
              </a:ext>
            </a:extLst>
          </p:cNvPr>
          <p:cNvSpPr txBox="1"/>
          <p:nvPr/>
        </p:nvSpPr>
        <p:spPr>
          <a:xfrm>
            <a:off x="3146554" y="1366462"/>
            <a:ext cx="1365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electrons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04956-BF63-364C-89B6-8538D0C2BF38}"/>
              </a:ext>
            </a:extLst>
          </p:cNvPr>
          <p:cNvSpPr txBox="1"/>
          <p:nvPr/>
        </p:nvSpPr>
        <p:spPr>
          <a:xfrm>
            <a:off x="3146554" y="4405901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E9A4E-18D6-CF47-9835-6F12546DEC6A}"/>
              </a:ext>
            </a:extLst>
          </p:cNvPr>
          <p:cNvSpPr txBox="1"/>
          <p:nvPr/>
        </p:nvSpPr>
        <p:spPr>
          <a:xfrm>
            <a:off x="554804" y="421240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Output of NN classifier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B0126-C5FB-E74F-B2BD-186B5D0F6AD5}"/>
              </a:ext>
            </a:extLst>
          </p:cNvPr>
          <p:cNvSpPr txBox="1"/>
          <p:nvPr/>
        </p:nvSpPr>
        <p:spPr>
          <a:xfrm>
            <a:off x="359826" y="2978120"/>
            <a:ext cx="423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1-prong </a:t>
            </a:r>
            <a:r>
              <a:rPr lang="en-US" sz="2000" dirty="0">
                <a:latin typeface="Symbol" pitchFamily="2" charset="2"/>
              </a:rPr>
              <a:t>t</a:t>
            </a:r>
            <a:r>
              <a:rPr lang="en-US" sz="2000" dirty="0"/>
              <a:t> on left.     3-prong </a:t>
            </a:r>
            <a:r>
              <a:rPr lang="en-US" sz="2000" dirty="0">
                <a:latin typeface="Symbol" pitchFamily="2" charset="2"/>
              </a:rPr>
              <a:t>t</a:t>
            </a:r>
            <a:r>
              <a:rPr lang="en-US" sz="2000" dirty="0"/>
              <a:t> on right</a:t>
            </a:r>
          </a:p>
        </p:txBody>
      </p:sp>
    </p:spTree>
    <p:extLst>
      <p:ext uri="{BB962C8B-B14F-4D97-AF65-F5344CB8AC3E}">
        <p14:creationId xmlns:p14="http://schemas.microsoft.com/office/powerpoint/2010/main" val="203578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31893-48D0-B345-8F25-6536BDD8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3F94C-3802-F24B-940B-66576A7B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020AC-0C32-3148-8448-74E6203B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F44E6-30DD-EB42-B717-6E455EF19CEC}"/>
              </a:ext>
            </a:extLst>
          </p:cNvPr>
          <p:cNvSpPr txBox="1"/>
          <p:nvPr/>
        </p:nvSpPr>
        <p:spPr>
          <a:xfrm>
            <a:off x="636998" y="493160"/>
            <a:ext cx="7865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Higgs decays that violate lepton flavor conservation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EAE41-C9B3-AA4E-97F3-0AAFBFBF43EC}"/>
              </a:ext>
            </a:extLst>
          </p:cNvPr>
          <p:cNvSpPr txBox="1"/>
          <p:nvPr/>
        </p:nvSpPr>
        <p:spPr>
          <a:xfrm>
            <a:off x="838200" y="1469204"/>
            <a:ext cx="99531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Higgs boson is the one real fundamental discovery from the LHC.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It opens a new window on the SM and possibly onto new physics.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SM predictions are very concrete – are they correct?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This probes something completely different: Yukawa couplings.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Indirect bounds are relatively weak, especially for e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</a:rPr>
              <a:t>mt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decay channels.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 great opportunity.</a:t>
            </a:r>
          </a:p>
        </p:txBody>
      </p:sp>
    </p:spTree>
    <p:extLst>
      <p:ext uri="{BB962C8B-B14F-4D97-AF65-F5344CB8AC3E}">
        <p14:creationId xmlns:p14="http://schemas.microsoft.com/office/powerpoint/2010/main" val="331858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20289-F1FB-EB4B-8B51-F63CF2DB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34553-6841-1A4A-977A-51D7C5E0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38599-EAF7-1843-A879-9F597CC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F248F-CA86-374C-91DD-1BD93D633A49}"/>
              </a:ext>
            </a:extLst>
          </p:cNvPr>
          <p:cNvSpPr txBox="1"/>
          <p:nvPr/>
        </p:nvSpPr>
        <p:spPr>
          <a:xfrm>
            <a:off x="750013" y="647272"/>
            <a:ext cx="6983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Synopsis of a search for H decays to </a:t>
            </a:r>
            <a:r>
              <a:rPr lang="en-US" sz="2800" b="1" dirty="0" err="1"/>
              <a:t>e</a:t>
            </a:r>
            <a:r>
              <a:rPr lang="en-US" sz="2800" b="1" dirty="0" err="1">
                <a:latin typeface="Symbol" pitchFamily="2" charset="2"/>
              </a:rPr>
              <a:t>m</a:t>
            </a:r>
            <a:r>
              <a:rPr lang="en-US" sz="2800" b="1" dirty="0"/>
              <a:t>, e</a:t>
            </a:r>
            <a:r>
              <a:rPr lang="en-US" sz="2800" b="1" dirty="0">
                <a:latin typeface="Symbol" pitchFamily="2" charset="2"/>
              </a:rPr>
              <a:t>t</a:t>
            </a:r>
            <a:r>
              <a:rPr lang="en-US" sz="2800" b="1" dirty="0"/>
              <a:t>, </a:t>
            </a:r>
            <a:r>
              <a:rPr lang="en-US" sz="2800" b="1" dirty="0" err="1">
                <a:latin typeface="Symbol" pitchFamily="2" charset="2"/>
              </a:rPr>
              <a:t>mt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5F5CC-AC44-3243-8D9E-19B6AF1BC03E}"/>
              </a:ext>
            </a:extLst>
          </p:cNvPr>
          <p:cNvSpPr txBox="1"/>
          <p:nvPr/>
        </p:nvSpPr>
        <p:spPr>
          <a:xfrm>
            <a:off x="1263721" y="1469204"/>
            <a:ext cx="91171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Similar to LFV decays of Z bosons.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Signal appears as a resonant peak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Background sources are the same.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Several event categories / signal regions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Utilize all possible Higgs production mechanisms.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Mass resolution differs across the detector.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Backgrounds have different characteristics.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For </a:t>
            </a:r>
            <a:r>
              <a:rPr lang="en-US" sz="2400" dirty="0">
                <a:solidFill>
                  <a:srgbClr val="0070C0"/>
                </a:solidFill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</a:rPr>
              <a:t>mt</a:t>
            </a:r>
            <a:r>
              <a:rPr lang="en-US" sz="2400" dirty="0">
                <a:solidFill>
                  <a:srgbClr val="0070C0"/>
                </a:solidFill>
              </a:rPr>
              <a:t> use the collinear mass   </a:t>
            </a:r>
            <a:r>
              <a:rPr lang="en-US" sz="2400" i="1" dirty="0" err="1">
                <a:solidFill>
                  <a:srgbClr val="0070C0"/>
                </a:solidFill>
              </a:rPr>
              <a:t>M</a:t>
            </a:r>
            <a:r>
              <a:rPr lang="en-US" sz="2400" i="1" baseline="-25000" dirty="0" err="1">
                <a:solidFill>
                  <a:srgbClr val="0070C0"/>
                </a:solidFill>
              </a:rPr>
              <a:t>coll</a:t>
            </a:r>
            <a:endParaRPr lang="en-US" sz="2400" dirty="0">
              <a:solidFill>
                <a:srgbClr val="0070C0"/>
              </a:solidFill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neutrino parallel to visible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t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decay products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systematic uncertainties associated with Higgs production modes</a:t>
            </a:r>
          </a:p>
        </p:txBody>
      </p:sp>
    </p:spTree>
    <p:extLst>
      <p:ext uri="{BB962C8B-B14F-4D97-AF65-F5344CB8AC3E}">
        <p14:creationId xmlns:p14="http://schemas.microsoft.com/office/powerpoint/2010/main" val="272030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2AAD0-456A-B746-BE96-DA1C54E6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EF6C7-2F59-B840-AFBE-D80FA6D8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6891A-662D-F345-A81F-0E5C2FF0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0F0EF-69BC-3041-9A73-C94B330B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71" y="510043"/>
            <a:ext cx="5297319" cy="5584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7C1FD-E50A-5A4D-8DC0-5FD7FC059F87}"/>
              </a:ext>
            </a:extLst>
          </p:cNvPr>
          <p:cNvSpPr txBox="1"/>
          <p:nvPr/>
        </p:nvSpPr>
        <p:spPr>
          <a:xfrm>
            <a:off x="7305146" y="78528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PLB 763 (2016) 472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377F8-C228-4940-B57D-7FE4423A4D57}"/>
              </a:ext>
            </a:extLst>
          </p:cNvPr>
          <p:cNvSpPr txBox="1"/>
          <p:nvPr/>
        </p:nvSpPr>
        <p:spPr>
          <a:xfrm>
            <a:off x="838200" y="1458020"/>
            <a:ext cx="5104282" cy="3899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B(</a:t>
            </a:r>
            <a:r>
              <a:rPr lang="en-US" sz="2800" b="1" dirty="0" err="1">
                <a:solidFill>
                  <a:srgbClr val="0070C0"/>
                </a:solidFill>
              </a:rPr>
              <a:t>H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e</a:t>
            </a:r>
            <a:r>
              <a:rPr lang="en-US" sz="28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) &lt; 0.035%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B(</a:t>
            </a:r>
            <a:r>
              <a:rPr lang="en-US" sz="2800" b="1" dirty="0" err="1">
                <a:solidFill>
                  <a:srgbClr val="0070C0"/>
                </a:solidFill>
              </a:rPr>
              <a:t>H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e</a:t>
            </a:r>
            <a:r>
              <a:rPr lang="en-US" sz="28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t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) &lt; 0.69%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B(</a:t>
            </a:r>
            <a:r>
              <a:rPr lang="en-US" sz="2800" b="1" dirty="0" err="1">
                <a:solidFill>
                  <a:srgbClr val="0070C0"/>
                </a:solidFill>
              </a:rPr>
              <a:t>H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mt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) = 0.84 +/- 0.38 %      </a:t>
            </a:r>
            <a:br>
              <a:rPr lang="en-US" sz="2800" b="1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excess observed!    (2.4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)</a:t>
            </a:r>
            <a:br>
              <a:rPr lang="en-US" sz="2800" b="1" dirty="0">
                <a:solidFill>
                  <a:srgbClr val="0070C0"/>
                </a:solidFill>
                <a:sym typeface="Wingdings" pitchFamily="2" charset="2"/>
              </a:rPr>
            </a:br>
            <a:endParaRPr lang="en-US" sz="2800" b="1" dirty="0">
              <a:solidFill>
                <a:srgbClr val="0070C0"/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UL: </a:t>
            </a:r>
            <a:r>
              <a:rPr lang="en-US" sz="2800" b="1" dirty="0">
                <a:solidFill>
                  <a:srgbClr val="0070C0"/>
                </a:solidFill>
              </a:rPr>
              <a:t>B(</a:t>
            </a:r>
            <a:r>
              <a:rPr lang="en-US" sz="2800" b="1" dirty="0" err="1">
                <a:solidFill>
                  <a:srgbClr val="0070C0"/>
                </a:solidFill>
              </a:rPr>
              <a:t>H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mt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) &lt; 1.51%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F0CFF-2604-1B40-A7AC-37D334F3A940}"/>
              </a:ext>
            </a:extLst>
          </p:cNvPr>
          <p:cNvSpPr txBox="1"/>
          <p:nvPr/>
        </p:nvSpPr>
        <p:spPr>
          <a:xfrm>
            <a:off x="359986" y="646963"/>
            <a:ext cx="3935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CMS result</a:t>
            </a:r>
            <a:r>
              <a:rPr lang="en-US" sz="2800" b="1" dirty="0">
                <a:sym typeface="Wingdings" pitchFamily="2" charset="2"/>
              </a:rPr>
              <a:t> (8 </a:t>
            </a:r>
            <a:r>
              <a:rPr lang="en-US" sz="2800" b="1" dirty="0" err="1">
                <a:sym typeface="Wingdings" pitchFamily="2" charset="2"/>
              </a:rPr>
              <a:t>TeV</a:t>
            </a:r>
            <a:r>
              <a:rPr lang="en-US" sz="2800" b="1" dirty="0">
                <a:sym typeface="Wingdings" pitchFamily="2" charset="2"/>
              </a:rPr>
              <a:t> 20 fb</a:t>
            </a:r>
            <a:r>
              <a:rPr lang="en-US" sz="2800" b="1" baseline="30000" dirty="0">
                <a:sym typeface="Wingdings" pitchFamily="2" charset="2"/>
              </a:rPr>
              <a:t>-1</a:t>
            </a:r>
            <a:r>
              <a:rPr lang="en-US" sz="2800" b="1" dirty="0">
                <a:sym typeface="Wingdings" pitchFamily="2" charset="2"/>
              </a:rPr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176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DAC146-B32A-5546-A62C-6C0439B0D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45" y="1541124"/>
            <a:ext cx="8069955" cy="40312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20289-F1FB-EB4B-8B51-F63CF2DB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34553-6841-1A4A-977A-51D7C5E0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38599-EAF7-1843-A879-9F597CC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F248F-CA86-374C-91DD-1BD93D633A49}"/>
              </a:ext>
            </a:extLst>
          </p:cNvPr>
          <p:cNvSpPr txBox="1"/>
          <p:nvPr/>
        </p:nvSpPr>
        <p:spPr>
          <a:xfrm>
            <a:off x="164385" y="618995"/>
            <a:ext cx="9110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ATLAS responded with a search for   H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 err="1">
                <a:latin typeface="Symbol" pitchFamily="2" charset="2"/>
              </a:rPr>
              <a:t>mt</a:t>
            </a:r>
            <a:r>
              <a:rPr lang="en-US" sz="2800" b="1" dirty="0">
                <a:latin typeface="Symbol" pitchFamily="2" charset="2"/>
              </a:rPr>
              <a:t>    </a:t>
            </a:r>
            <a:r>
              <a:rPr lang="en-US" sz="2800" b="1" dirty="0"/>
              <a:t>(8TeV  20 fb</a:t>
            </a:r>
            <a:r>
              <a:rPr lang="en-US" sz="2800" b="1" baseline="30000" dirty="0"/>
              <a:t>-1</a:t>
            </a:r>
            <a:r>
              <a:rPr lang="en-US" sz="2800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5F5CC-AC44-3243-8D9E-19B6AF1BC03E}"/>
              </a:ext>
            </a:extLst>
          </p:cNvPr>
          <p:cNvSpPr txBox="1"/>
          <p:nvPr/>
        </p:nvSpPr>
        <p:spPr>
          <a:xfrm>
            <a:off x="35506" y="1756881"/>
            <a:ext cx="42099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Use the same tools as Z  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mt</a:t>
            </a:r>
            <a:br>
              <a:rPr lang="en-US" sz="2400" dirty="0">
                <a:solidFill>
                  <a:srgbClr val="0070C0"/>
                </a:solidFill>
                <a:sym typeface="Wingdings" pitchFamily="2" charset="2"/>
              </a:rPr>
            </a:br>
            <a:endParaRPr lang="en-US" sz="2400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Define two signal regions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SR1 dominated by </a:t>
            </a:r>
            <a:br>
              <a:rPr lang="en-US" sz="2400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W + jets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SR2 dominated by </a:t>
            </a:r>
            <a:br>
              <a:rPr lang="en-US" sz="2400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Z  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tt</a:t>
            </a:r>
            <a:endParaRPr lang="en-US" sz="2400" dirty="0">
              <a:solidFill>
                <a:srgbClr val="0070C0"/>
              </a:solidFill>
              <a:latin typeface="Symbol" pitchFamily="2" charset="2"/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Symbol" pitchFamily="2" charset="2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Use hadronic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t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decays.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6EC49-2B3E-D94D-842B-41F85722EE5F}"/>
              </a:ext>
            </a:extLst>
          </p:cNvPr>
          <p:cNvSpPr txBox="1"/>
          <p:nvPr/>
        </p:nvSpPr>
        <p:spPr>
          <a:xfrm>
            <a:off x="10407722" y="1033892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JHEP11(2015)211</a:t>
            </a:r>
          </a:p>
        </p:txBody>
      </p:sp>
    </p:spTree>
    <p:extLst>
      <p:ext uri="{BB962C8B-B14F-4D97-AF65-F5344CB8AC3E}">
        <p14:creationId xmlns:p14="http://schemas.microsoft.com/office/powerpoint/2010/main" val="141770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8DBDF-66F7-6C4C-B553-76AFAE4E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613C4-C07B-6A49-914B-ED4F5D74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B2B86-518C-1E42-8B9F-88EF2517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DAC9F-73E6-8F4D-AD30-B678D736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430" y="441788"/>
            <a:ext cx="5541501" cy="5804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0E7C9F-A37A-0C43-8E62-C31DDD9F1A6F}"/>
              </a:ext>
            </a:extLst>
          </p:cNvPr>
          <p:cNvSpPr txBox="1"/>
          <p:nvPr/>
        </p:nvSpPr>
        <p:spPr>
          <a:xfrm>
            <a:off x="10274158" y="178236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JHEP11(2015)211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72AFD-6F7F-7847-B8A1-33C2D54EEE9E}"/>
              </a:ext>
            </a:extLst>
          </p:cNvPr>
          <p:cNvSpPr txBox="1"/>
          <p:nvPr/>
        </p:nvSpPr>
        <p:spPr>
          <a:xfrm>
            <a:off x="838200" y="982750"/>
            <a:ext cx="4915128" cy="1960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B(</a:t>
            </a:r>
            <a:r>
              <a:rPr lang="en-US" sz="2800" b="1" dirty="0" err="1">
                <a:solidFill>
                  <a:srgbClr val="0070C0"/>
                </a:solidFill>
              </a:rPr>
              <a:t>H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mt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) = 0.77 +/- 0.62 %      </a:t>
            </a:r>
            <a:br>
              <a:rPr lang="en-US" sz="2800" b="1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excess observed!    (2.2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)</a:t>
            </a:r>
            <a:endParaRPr lang="en-US" sz="2800" b="1" dirty="0">
              <a:solidFill>
                <a:srgbClr val="0070C0"/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UL: </a:t>
            </a:r>
            <a:r>
              <a:rPr lang="en-US" sz="2800" b="1" dirty="0">
                <a:solidFill>
                  <a:srgbClr val="0070C0"/>
                </a:solidFill>
              </a:rPr>
              <a:t>B(</a:t>
            </a:r>
            <a:r>
              <a:rPr lang="en-US" sz="2800" b="1" dirty="0" err="1">
                <a:solidFill>
                  <a:srgbClr val="0070C0"/>
                </a:solidFill>
              </a:rPr>
              <a:t>H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mt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) &lt; 1.85 %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4DA34-DA7A-CE42-BEA2-C701A30EB445}"/>
              </a:ext>
            </a:extLst>
          </p:cNvPr>
          <p:cNvSpPr txBox="1"/>
          <p:nvPr/>
        </p:nvSpPr>
        <p:spPr>
          <a:xfrm>
            <a:off x="256853" y="257067"/>
            <a:ext cx="212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ATLAS result: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736A4-5D27-BC4A-85B1-6E1B96313AC0}"/>
              </a:ext>
            </a:extLst>
          </p:cNvPr>
          <p:cNvSpPr txBox="1"/>
          <p:nvPr/>
        </p:nvSpPr>
        <p:spPr>
          <a:xfrm>
            <a:off x="256853" y="3446416"/>
            <a:ext cx="349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Reminder, CMS result: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8646C-DF3D-BD44-B26B-3C6CC7F178F4}"/>
              </a:ext>
            </a:extLst>
          </p:cNvPr>
          <p:cNvSpPr txBox="1"/>
          <p:nvPr/>
        </p:nvSpPr>
        <p:spPr>
          <a:xfrm>
            <a:off x="838200" y="4122413"/>
            <a:ext cx="4870244" cy="1960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B(</a:t>
            </a:r>
            <a:r>
              <a:rPr lang="en-US" sz="2800" dirty="0" err="1">
                <a:solidFill>
                  <a:srgbClr val="0070C0"/>
                </a:solidFill>
              </a:rPr>
              <a:t>H</a:t>
            </a:r>
            <a:r>
              <a:rPr lang="en-US" sz="2800" dirty="0" err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800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mt</a:t>
            </a:r>
            <a:r>
              <a:rPr lang="en-US" sz="2800" dirty="0">
                <a:solidFill>
                  <a:srgbClr val="0070C0"/>
                </a:solidFill>
                <a:sym typeface="Wingdings" pitchFamily="2" charset="2"/>
              </a:rPr>
              <a:t>) = 0.84 +/- 0.32 %      </a:t>
            </a:r>
            <a:br>
              <a:rPr lang="en-US" sz="2800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excess observed   (2.4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)</a:t>
            </a:r>
            <a:endParaRPr lang="en-US" sz="2800" dirty="0">
              <a:solidFill>
                <a:srgbClr val="0070C0"/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sym typeface="Wingdings" pitchFamily="2" charset="2"/>
              </a:rPr>
              <a:t>UL: </a:t>
            </a:r>
            <a:r>
              <a:rPr lang="en-US" sz="2800" dirty="0">
                <a:solidFill>
                  <a:srgbClr val="0070C0"/>
                </a:solidFill>
              </a:rPr>
              <a:t>B(</a:t>
            </a:r>
            <a:r>
              <a:rPr lang="en-US" sz="2800" dirty="0" err="1">
                <a:solidFill>
                  <a:srgbClr val="0070C0"/>
                </a:solidFill>
              </a:rPr>
              <a:t>H</a:t>
            </a:r>
            <a:r>
              <a:rPr lang="en-US" sz="2800" dirty="0" err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800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mt</a:t>
            </a:r>
            <a:r>
              <a:rPr lang="en-US" sz="2800" dirty="0">
                <a:solidFill>
                  <a:srgbClr val="0070C0"/>
                </a:solidFill>
                <a:sym typeface="Wingdings" pitchFamily="2" charset="2"/>
              </a:rPr>
              <a:t>) &lt; 1.51 %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6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FCB0C-3766-DA47-B034-B82541B2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67EA4-FE85-344E-BA38-632D1761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478F2-1007-4F41-9EDB-F796C535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3EA4B-77EA-2B42-BAA0-DAFF192B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2" y="708796"/>
            <a:ext cx="10753618" cy="5529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50F0D-245D-2843-AAE3-1BDB10C498BD}"/>
              </a:ext>
            </a:extLst>
          </p:cNvPr>
          <p:cNvSpPr txBox="1"/>
          <p:nvPr/>
        </p:nvSpPr>
        <p:spPr>
          <a:xfrm>
            <a:off x="205482" y="185576"/>
            <a:ext cx="7221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more complete ATLAS analysis (8 </a:t>
            </a:r>
            <a:r>
              <a:rPr lang="en-US" sz="2800" b="1" dirty="0" err="1"/>
              <a:t>TeV</a:t>
            </a:r>
            <a:r>
              <a:rPr lang="en-US" sz="2800" b="1" dirty="0"/>
              <a:t>  20 fb</a:t>
            </a:r>
            <a:r>
              <a:rPr lang="en-US" sz="2800" b="1" baseline="30000" dirty="0"/>
              <a:t>-1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292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244DD-A73D-4B4E-83EA-C1933433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F8D16-7E45-574A-8C5B-091FF518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25506-6147-AB40-A974-6A40E0BF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BCC88-3B10-1447-950E-EFA9875C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56" y="687742"/>
            <a:ext cx="10209088" cy="5668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E2FD4-CB84-0745-AF22-F3B1805D7B5E}"/>
              </a:ext>
            </a:extLst>
          </p:cNvPr>
          <p:cNvSpPr txBox="1"/>
          <p:nvPr/>
        </p:nvSpPr>
        <p:spPr>
          <a:xfrm>
            <a:off x="205482" y="185576"/>
            <a:ext cx="607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Additional CMS analyses (8 </a:t>
            </a:r>
            <a:r>
              <a:rPr lang="en-US" sz="2800" b="1" dirty="0" err="1"/>
              <a:t>TeV</a:t>
            </a:r>
            <a:r>
              <a:rPr lang="en-US" sz="2800" b="1" dirty="0"/>
              <a:t>  20 fb</a:t>
            </a:r>
            <a:r>
              <a:rPr lang="en-US" sz="2800" b="1" baseline="30000" dirty="0"/>
              <a:t>-1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233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7EF84-E53B-684C-B875-E7A7638F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2B3B8-B322-6B4A-B07C-9AC72F2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A9A55-2D88-6247-8833-38063DF2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9EEEF-DD8E-5B45-98EA-5E83616AF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063"/>
            <a:ext cx="5756545" cy="5487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A5C6A0-990E-1C42-A3C1-4260EA67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45" y="869062"/>
            <a:ext cx="5852481" cy="5487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9BB15D-365C-294B-A389-475D56088A72}"/>
              </a:ext>
            </a:extLst>
          </p:cNvPr>
          <p:cNvSpPr txBox="1"/>
          <p:nvPr/>
        </p:nvSpPr>
        <p:spPr>
          <a:xfrm>
            <a:off x="9894014" y="175169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arXiv:1712.07173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A9AA1-E967-8E4D-80C8-AF18B8EBE800}"/>
              </a:ext>
            </a:extLst>
          </p:cNvPr>
          <p:cNvSpPr txBox="1"/>
          <p:nvPr/>
        </p:nvSpPr>
        <p:spPr>
          <a:xfrm>
            <a:off x="3106688" y="149994"/>
            <a:ext cx="5978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Sophisticated CMS analysis based on 13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TeV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data: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Many categories and a Boosted Decision Tree classifier</a:t>
            </a:r>
          </a:p>
        </p:txBody>
      </p:sp>
    </p:spTree>
    <p:extLst>
      <p:ext uri="{BB962C8B-B14F-4D97-AF65-F5344CB8AC3E}">
        <p14:creationId xmlns:p14="http://schemas.microsoft.com/office/powerpoint/2010/main" val="185756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838FA-268E-BE48-85AC-490EBA4C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D9A55-4B4B-A44A-A3A1-A5CE6D06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A03D8-FCEE-8540-BB3C-3BFDDA63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DA9B9-F98D-7A4F-8460-BA0F9DB2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25" y="1457629"/>
            <a:ext cx="4541696" cy="4898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F86AF-CE9F-D74E-9780-9F46DB24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10" y="1457629"/>
            <a:ext cx="4564907" cy="4898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C0A69E-C5B7-1A45-85B0-6450425199B2}"/>
              </a:ext>
            </a:extLst>
          </p:cNvPr>
          <p:cNvSpPr txBox="1"/>
          <p:nvPr/>
        </p:nvSpPr>
        <p:spPr>
          <a:xfrm>
            <a:off x="205482" y="185576"/>
            <a:ext cx="434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CMS results (13 </a:t>
            </a:r>
            <a:r>
              <a:rPr lang="en-US" sz="2800" b="1" dirty="0" err="1"/>
              <a:t>TeV</a:t>
            </a:r>
            <a:r>
              <a:rPr lang="en-US" sz="2800" b="1" dirty="0"/>
              <a:t>  36 fb</a:t>
            </a:r>
            <a:r>
              <a:rPr lang="en-US" sz="2800" b="1" baseline="30000" dirty="0"/>
              <a:t>-1</a:t>
            </a:r>
            <a:r>
              <a:rPr lang="en-US" sz="2800" b="1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CE080-79D0-1940-B8AF-7BDC710BECFD}"/>
              </a:ext>
            </a:extLst>
          </p:cNvPr>
          <p:cNvSpPr txBox="1"/>
          <p:nvPr/>
        </p:nvSpPr>
        <p:spPr>
          <a:xfrm>
            <a:off x="4902104" y="51565"/>
            <a:ext cx="2802370" cy="1314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B(</a:t>
            </a:r>
            <a:r>
              <a:rPr lang="en-US" sz="2800" b="1" dirty="0" err="1">
                <a:solidFill>
                  <a:srgbClr val="0070C0"/>
                </a:solidFill>
              </a:rPr>
              <a:t>H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e</a:t>
            </a:r>
            <a:r>
              <a:rPr lang="en-US" sz="28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t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) &lt; 0.61%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B(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H</a:t>
            </a:r>
            <a:r>
              <a:rPr lang="en-US" sz="28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mt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) &lt; 0.25%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3A5B8-A9D9-C542-8FC5-1D1EC3793D53}"/>
              </a:ext>
            </a:extLst>
          </p:cNvPr>
          <p:cNvSpPr txBox="1"/>
          <p:nvPr/>
        </p:nvSpPr>
        <p:spPr>
          <a:xfrm>
            <a:off x="873327" y="861671"/>
            <a:ext cx="288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excess not confirmed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616BB-5D14-B245-AA4E-9A999394D516}"/>
              </a:ext>
            </a:extLst>
          </p:cNvPr>
          <p:cNvSpPr txBox="1"/>
          <p:nvPr/>
        </p:nvSpPr>
        <p:spPr>
          <a:xfrm>
            <a:off x="9894014" y="277909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arXiv:1712.07173</a:t>
            </a:r>
          </a:p>
        </p:txBody>
      </p:sp>
    </p:spTree>
    <p:extLst>
      <p:ext uri="{BB962C8B-B14F-4D97-AF65-F5344CB8AC3E}">
        <p14:creationId xmlns:p14="http://schemas.microsoft.com/office/powerpoint/2010/main" val="254587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BFEAC-0735-4446-8A47-EEFC1F83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9ED9-C2DF-BF41-8C09-C5C798A4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2682-1589-6444-A64B-82C3B1B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66E5D-8AD5-FE49-A2B6-39495E1105B4}"/>
              </a:ext>
            </a:extLst>
          </p:cNvPr>
          <p:cNvSpPr txBox="1"/>
          <p:nvPr/>
        </p:nvSpPr>
        <p:spPr>
          <a:xfrm>
            <a:off x="545065" y="1962364"/>
            <a:ext cx="103657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This talk is not about the fascinating observations in B decays.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My assignment is to focus is on heavier particles:</a:t>
            </a:r>
          </a:p>
          <a:p>
            <a:r>
              <a:rPr lang="en-US" sz="3200" dirty="0"/>
              <a:t>	gauge bosons, the Higgs boson, and the top quark</a:t>
            </a:r>
          </a:p>
        </p:txBody>
      </p:sp>
    </p:spTree>
    <p:extLst>
      <p:ext uri="{BB962C8B-B14F-4D97-AF65-F5344CB8AC3E}">
        <p14:creationId xmlns:p14="http://schemas.microsoft.com/office/powerpoint/2010/main" val="2780722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D3BFD-75E1-5C40-96E5-2819AAF8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5E1B0-A770-F149-8C93-5BE6FB7E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419FB-9BF1-4349-8DF9-33148C20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AD6DF-B59F-3347-ABA4-E0EAD164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27" y="1698946"/>
            <a:ext cx="9162212" cy="4494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23141-1BD0-0443-A9BA-03E5A057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927" y="1077918"/>
            <a:ext cx="4568981" cy="621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32A82-6482-C54C-97E0-D84A17F71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2" y="1157775"/>
            <a:ext cx="4462623" cy="4886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998FDC-7D02-E448-9E29-86FD72B5D1E9}"/>
              </a:ext>
            </a:extLst>
          </p:cNvPr>
          <p:cNvSpPr txBox="1"/>
          <p:nvPr/>
        </p:nvSpPr>
        <p:spPr>
          <a:xfrm>
            <a:off x="297950" y="349322"/>
            <a:ext cx="550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Limits on non-diagonal Yukawa couplings:</a:t>
            </a:r>
          </a:p>
        </p:txBody>
      </p:sp>
    </p:spTree>
    <p:extLst>
      <p:ext uri="{BB962C8B-B14F-4D97-AF65-F5344CB8AC3E}">
        <p14:creationId xmlns:p14="http://schemas.microsoft.com/office/powerpoint/2010/main" val="271444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31893-48D0-B345-8F25-6536BDD8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3F94C-3802-F24B-940B-66576A7B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020AC-0C32-3148-8448-74E6203B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F44E6-30DD-EB42-B717-6E455EF19CEC}"/>
              </a:ext>
            </a:extLst>
          </p:cNvPr>
          <p:cNvSpPr txBox="1"/>
          <p:nvPr/>
        </p:nvSpPr>
        <p:spPr>
          <a:xfrm>
            <a:off x="493160" y="502959"/>
            <a:ext cx="3736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 decays: universal?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EAE41-C9B3-AA4E-97F3-0AAFBFBF43EC}"/>
              </a:ext>
            </a:extLst>
          </p:cNvPr>
          <p:cNvSpPr txBox="1"/>
          <p:nvPr/>
        </p:nvSpPr>
        <p:spPr>
          <a:xfrm>
            <a:off x="838200" y="1469204"/>
            <a:ext cx="78602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SM assumes that gauge couplings are universal.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This is not a necessary assumption.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LEP experiments put strong constraints on Z decays.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No real opportunity to improve.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W boson constraints are not as strong.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Are they the same?     </a:t>
            </a:r>
            <a:r>
              <a:rPr lang="en-US" sz="2400" b="1" dirty="0">
                <a:solidFill>
                  <a:srgbClr val="0070C0"/>
                </a:solidFill>
              </a:rPr>
              <a:t>B(</a:t>
            </a:r>
            <a:r>
              <a:rPr lang="en-US" sz="2400" b="1" dirty="0" err="1">
                <a:solidFill>
                  <a:srgbClr val="0070C0"/>
                </a:solidFill>
              </a:rPr>
              <a:t>W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e</a:t>
            </a:r>
            <a:r>
              <a:rPr lang="en-US" sz="24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n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)     </a:t>
            </a:r>
            <a:r>
              <a:rPr lang="en-US" sz="2400" b="1" dirty="0">
                <a:solidFill>
                  <a:srgbClr val="0070C0"/>
                </a:solidFill>
              </a:rPr>
              <a:t>B(</a:t>
            </a:r>
            <a:r>
              <a:rPr lang="en-US" sz="2400" b="1" dirty="0" err="1">
                <a:solidFill>
                  <a:srgbClr val="0070C0"/>
                </a:solidFill>
              </a:rPr>
              <a:t>W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4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mn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)      </a:t>
            </a:r>
            <a:r>
              <a:rPr lang="en-US" sz="2400" b="1" dirty="0">
                <a:solidFill>
                  <a:srgbClr val="0070C0"/>
                </a:solidFill>
              </a:rPr>
              <a:t>B(</a:t>
            </a:r>
            <a:r>
              <a:rPr lang="en-US" sz="2400" b="1" dirty="0" err="1">
                <a:solidFill>
                  <a:srgbClr val="0070C0"/>
                </a:solidFill>
              </a:rPr>
              <a:t>W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4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tn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)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8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E514C-3291-D04C-99DE-4FC4472A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BD227-F5CC-1D40-AE98-02E2E449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4A878-F6A2-D54D-BAB5-AE617C98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444AD-418D-AF4C-860E-F469D701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2578"/>
            <a:ext cx="12192000" cy="4081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31F89C-736A-2A4B-9E1A-64F186C3B109}"/>
              </a:ext>
            </a:extLst>
          </p:cNvPr>
          <p:cNvSpPr txBox="1"/>
          <p:nvPr/>
        </p:nvSpPr>
        <p:spPr>
          <a:xfrm>
            <a:off x="359986" y="646963"/>
            <a:ext cx="7029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Very early indication from CMS </a:t>
            </a:r>
            <a:r>
              <a:rPr lang="en-US" sz="2800" b="1" dirty="0">
                <a:sym typeface="Wingdings" pitchFamily="2" charset="2"/>
              </a:rPr>
              <a:t>(7 </a:t>
            </a:r>
            <a:r>
              <a:rPr lang="en-US" sz="2800" b="1" dirty="0" err="1">
                <a:sym typeface="Wingdings" pitchFamily="2" charset="2"/>
              </a:rPr>
              <a:t>TeV</a:t>
            </a:r>
            <a:r>
              <a:rPr lang="en-US" sz="2800" b="1" dirty="0">
                <a:sym typeface="Wingdings" pitchFamily="2" charset="2"/>
              </a:rPr>
              <a:t> 36 pb</a:t>
            </a:r>
            <a:r>
              <a:rPr lang="en-US" sz="2800" b="1" baseline="30000" dirty="0">
                <a:sym typeface="Wingdings" pitchFamily="2" charset="2"/>
              </a:rPr>
              <a:t>-1</a:t>
            </a:r>
            <a:r>
              <a:rPr lang="en-US" sz="2800" b="1" dirty="0">
                <a:sym typeface="Wingdings" pitchFamily="2" charset="2"/>
              </a:rPr>
              <a:t>)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8A765-4526-2948-886F-032CCDEBFE1A}"/>
              </a:ext>
            </a:extLst>
          </p:cNvPr>
          <p:cNvSpPr txBox="1"/>
          <p:nvPr/>
        </p:nvSpPr>
        <p:spPr>
          <a:xfrm>
            <a:off x="1335640" y="1390654"/>
            <a:ext cx="734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Inclusive cross section measurements depend on branching fractions.</a:t>
            </a:r>
          </a:p>
        </p:txBody>
      </p:sp>
    </p:spTree>
    <p:extLst>
      <p:ext uri="{BB962C8B-B14F-4D97-AF65-F5344CB8AC3E}">
        <p14:creationId xmlns:p14="http://schemas.microsoft.com/office/powerpoint/2010/main" val="316426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6CC12-37F6-0048-BDB5-7EDD4FF1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C1159-726C-B94B-B285-FC50F852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C2A4F-6095-FC45-BB40-2063F36E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3C26B-610B-FA47-B41A-35B70EC9E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85" y="1893929"/>
            <a:ext cx="4610528" cy="4451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364BD-C3A2-4244-9DCB-996A144C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916" y="1968149"/>
            <a:ext cx="4664962" cy="4377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987B75-EB6B-F943-A688-E6B2B22CB5BD}"/>
              </a:ext>
            </a:extLst>
          </p:cNvPr>
          <p:cNvSpPr txBox="1"/>
          <p:nvPr/>
        </p:nvSpPr>
        <p:spPr>
          <a:xfrm>
            <a:off x="288067" y="216439"/>
            <a:ext cx="6930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Reanalysis of early ATLAS data </a:t>
            </a:r>
            <a:r>
              <a:rPr lang="en-US" sz="2800" b="1" dirty="0">
                <a:sym typeface="Wingdings" pitchFamily="2" charset="2"/>
              </a:rPr>
              <a:t>(7 </a:t>
            </a:r>
            <a:r>
              <a:rPr lang="en-US" sz="2800" b="1" dirty="0" err="1">
                <a:sym typeface="Wingdings" pitchFamily="2" charset="2"/>
              </a:rPr>
              <a:t>TeV</a:t>
            </a:r>
            <a:r>
              <a:rPr lang="en-US" sz="2800" b="1" dirty="0">
                <a:sym typeface="Wingdings" pitchFamily="2" charset="2"/>
              </a:rPr>
              <a:t> 4.6 fb</a:t>
            </a:r>
            <a:r>
              <a:rPr lang="en-US" sz="2800" b="1" baseline="30000" dirty="0">
                <a:sym typeface="Wingdings" pitchFamily="2" charset="2"/>
              </a:rPr>
              <a:t>-1</a:t>
            </a:r>
            <a:r>
              <a:rPr lang="en-US" sz="2800" b="1" dirty="0">
                <a:sym typeface="Wingdings" pitchFamily="2" charset="2"/>
              </a:rPr>
              <a:t>)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ABFDF-7024-464B-A152-29DB63899D63}"/>
              </a:ext>
            </a:extLst>
          </p:cNvPr>
          <p:cNvSpPr txBox="1"/>
          <p:nvPr/>
        </p:nvSpPr>
        <p:spPr>
          <a:xfrm>
            <a:off x="838200" y="948367"/>
            <a:ext cx="5377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High yields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Excellent control over signals and backgrounds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AAAB6-89DC-7743-ACC3-00C572EC0093}"/>
              </a:ext>
            </a:extLst>
          </p:cNvPr>
          <p:cNvSpPr txBox="1"/>
          <p:nvPr/>
        </p:nvSpPr>
        <p:spPr>
          <a:xfrm>
            <a:off x="8239874" y="513708"/>
            <a:ext cx="2447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Eur. Phys. J. C77 (2017) 367</a:t>
            </a:r>
          </a:p>
        </p:txBody>
      </p:sp>
    </p:spTree>
    <p:extLst>
      <p:ext uri="{BB962C8B-B14F-4D97-AF65-F5344CB8AC3E}">
        <p14:creationId xmlns:p14="http://schemas.microsoft.com/office/powerpoint/2010/main" val="341116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0D7FE-365A-4049-8FD1-9AE907C4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97998-2A6C-2343-8363-351BD1D0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1BA7B-B64D-F045-912D-53AA85C6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4809C-E59A-5F4C-9F48-96D4523D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6" y="1664413"/>
            <a:ext cx="5920557" cy="2860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BAE81-0E32-0645-BF86-CA53BA29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393" y="1664413"/>
            <a:ext cx="5814243" cy="2846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667C9-0D3F-F043-A6E3-F0183E39816F}"/>
              </a:ext>
            </a:extLst>
          </p:cNvPr>
          <p:cNvSpPr txBox="1"/>
          <p:nvPr/>
        </p:nvSpPr>
        <p:spPr>
          <a:xfrm>
            <a:off x="1199587" y="470556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baseline="30000" dirty="0"/>
              <a:t>+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 err="1">
                <a:sym typeface="Wingdings" pitchFamily="2" charset="2"/>
              </a:rPr>
              <a:t>e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n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D020C-FA04-C948-AF2A-9E599850A4E4}"/>
              </a:ext>
            </a:extLst>
          </p:cNvPr>
          <p:cNvSpPr txBox="1"/>
          <p:nvPr/>
        </p:nvSpPr>
        <p:spPr>
          <a:xfrm>
            <a:off x="4239025" y="4685735"/>
            <a:ext cx="96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baseline="30000" dirty="0"/>
              <a:t>-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 err="1">
                <a:sym typeface="Wingdings" pitchFamily="2" charset="2"/>
              </a:rPr>
              <a:t>e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n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E5959-EC7B-0D4D-A3E3-A6201719DCBC}"/>
              </a:ext>
            </a:extLst>
          </p:cNvPr>
          <p:cNvSpPr txBox="1"/>
          <p:nvPr/>
        </p:nvSpPr>
        <p:spPr>
          <a:xfrm>
            <a:off x="7310998" y="4685735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baseline="30000" dirty="0"/>
              <a:t>+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mn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7ACDE-0A43-ED4E-8387-1C8F5E6115BB}"/>
              </a:ext>
            </a:extLst>
          </p:cNvPr>
          <p:cNvSpPr txBox="1"/>
          <p:nvPr/>
        </p:nvSpPr>
        <p:spPr>
          <a:xfrm>
            <a:off x="9982200" y="4705564"/>
            <a:ext cx="98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baseline="30000" dirty="0"/>
              <a:t>-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mn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95211-6DEC-EE4A-9CC8-F781D87477F2}"/>
              </a:ext>
            </a:extLst>
          </p:cNvPr>
          <p:cNvSpPr txBox="1"/>
          <p:nvPr/>
        </p:nvSpPr>
        <p:spPr>
          <a:xfrm>
            <a:off x="1704693" y="638965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High purity</a:t>
            </a:r>
          </a:p>
        </p:txBody>
      </p:sp>
    </p:spTree>
    <p:extLst>
      <p:ext uri="{BB962C8B-B14F-4D97-AF65-F5344CB8AC3E}">
        <p14:creationId xmlns:p14="http://schemas.microsoft.com/office/powerpoint/2010/main" val="291167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87F86-F3D8-894D-A0CC-CB898B73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DC0DB-132B-ED4D-B33F-06FABA6C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6385A-DCAE-CF48-82F0-CA744CEC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C13F8-C320-9E43-8F17-A6872DEF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1" y="500862"/>
            <a:ext cx="6710671" cy="5855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B1DC8-6522-AB4F-B07F-960491554022}"/>
              </a:ext>
            </a:extLst>
          </p:cNvPr>
          <p:cNvSpPr txBox="1"/>
          <p:nvPr/>
        </p:nvSpPr>
        <p:spPr>
          <a:xfrm>
            <a:off x="7284866" y="1150707"/>
            <a:ext cx="406893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R</a:t>
            </a:r>
            <a:r>
              <a:rPr lang="en-US" sz="3200" b="1" baseline="-25000" dirty="0">
                <a:solidFill>
                  <a:srgbClr val="0070C0"/>
                </a:solidFill>
              </a:rPr>
              <a:t>W</a:t>
            </a:r>
            <a:r>
              <a:rPr lang="en-US" sz="3200" b="1" dirty="0">
                <a:solidFill>
                  <a:srgbClr val="0070C0"/>
                </a:solidFill>
              </a:rPr>
              <a:t> =  0.997 +/- 0.010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LEP: 1.007 +/- 0.019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CDF: 1.018 +/- 0.025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</a:rPr>
              <a:t>LHCb</a:t>
            </a:r>
            <a:r>
              <a:rPr lang="en-US" sz="2400" b="1" dirty="0">
                <a:solidFill>
                  <a:srgbClr val="0070C0"/>
                </a:solidFill>
              </a:rPr>
              <a:t>: 1.020 +/- 0.019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D0FE0-8FA9-B94C-AED9-D01DAFFBA94F}"/>
              </a:ext>
            </a:extLst>
          </p:cNvPr>
          <p:cNvSpPr txBox="1"/>
          <p:nvPr/>
        </p:nvSpPr>
        <p:spPr>
          <a:xfrm>
            <a:off x="6852863" y="500862"/>
            <a:ext cx="307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baseline="-25000" dirty="0"/>
              <a:t>W</a:t>
            </a:r>
            <a:r>
              <a:rPr lang="en-US" sz="2000" b="1" dirty="0"/>
              <a:t> = B(</a:t>
            </a:r>
            <a:r>
              <a:rPr lang="en-US" sz="2000" b="1" dirty="0" err="1"/>
              <a:t>W</a:t>
            </a:r>
            <a:r>
              <a:rPr lang="en-US" sz="2000" b="1" dirty="0" err="1">
                <a:sym typeface="Wingdings" pitchFamily="2" charset="2"/>
              </a:rPr>
              <a:t>e</a:t>
            </a:r>
            <a:r>
              <a:rPr lang="en-US" sz="2000" b="1" dirty="0" err="1">
                <a:latin typeface="Symbol" pitchFamily="2" charset="2"/>
                <a:sym typeface="Wingdings" pitchFamily="2" charset="2"/>
              </a:rPr>
              <a:t>n</a:t>
            </a:r>
            <a:r>
              <a:rPr lang="en-US" sz="2000" b="1" dirty="0">
                <a:sym typeface="Wingdings" pitchFamily="2" charset="2"/>
              </a:rPr>
              <a:t>) / B(</a:t>
            </a:r>
            <a:r>
              <a:rPr lang="en-US" sz="2000" b="1" dirty="0" err="1">
                <a:sym typeface="Wingdings" pitchFamily="2" charset="2"/>
              </a:rPr>
              <a:t>W</a:t>
            </a:r>
            <a:r>
              <a:rPr lang="en-US" sz="2000" b="1" dirty="0" err="1">
                <a:latin typeface="Symbol" pitchFamily="2" charset="2"/>
                <a:sym typeface="Wingdings" pitchFamily="2" charset="2"/>
              </a:rPr>
              <a:t>mn</a:t>
            </a:r>
            <a:r>
              <a:rPr lang="en-US" sz="2000" b="1" dirty="0">
                <a:sym typeface="Wingdings" pitchFamily="2" charset="2"/>
              </a:rPr>
              <a:t>)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F7A02-A486-214A-BA89-D1A5EC5BD4A3}"/>
              </a:ext>
            </a:extLst>
          </p:cNvPr>
          <p:cNvSpPr txBox="1"/>
          <p:nvPr/>
        </p:nvSpPr>
        <p:spPr>
          <a:xfrm>
            <a:off x="8013842" y="4818580"/>
            <a:ext cx="2956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</a:t>
            </a:r>
            <a:r>
              <a:rPr lang="en-US" sz="2000" b="1" baseline="-25000" dirty="0"/>
              <a:t>Z</a:t>
            </a:r>
            <a:r>
              <a:rPr lang="en-US" sz="2000" b="1" dirty="0"/>
              <a:t> = 1.0026 +/- 0.0050</a:t>
            </a:r>
            <a:br>
              <a:rPr lang="en-US" sz="2000" b="1" dirty="0"/>
            </a:b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LEP:  0.9991 +/- 0.0028</a:t>
            </a:r>
          </a:p>
        </p:txBody>
      </p:sp>
    </p:spTree>
    <p:extLst>
      <p:ext uri="{BB962C8B-B14F-4D97-AF65-F5344CB8AC3E}">
        <p14:creationId xmlns:p14="http://schemas.microsoft.com/office/powerpoint/2010/main" val="2614265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87F86-F3D8-894D-A0CC-CB898B73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DC0DB-132B-ED4D-B33F-06FABA6C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6385A-DCAE-CF48-82F0-CA744CEC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C13F8-C320-9E43-8F17-A6872DEF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1" y="500862"/>
            <a:ext cx="6710671" cy="585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D68791-18A0-A54D-9061-A55228895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670" y="500862"/>
            <a:ext cx="3792989" cy="2434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52A935-EBCC-934B-9BEE-7489FC2DE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71" y="3237218"/>
            <a:ext cx="3798828" cy="28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5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31893-48D0-B345-8F25-6536BDD8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3F94C-3802-F24B-940B-66576A7B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020AC-0C32-3148-8448-74E6203B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F44E6-30DD-EB42-B717-6E455EF19CEC}"/>
              </a:ext>
            </a:extLst>
          </p:cNvPr>
          <p:cNvSpPr txBox="1"/>
          <p:nvPr/>
        </p:nvSpPr>
        <p:spPr>
          <a:xfrm>
            <a:off x="493160" y="502959"/>
            <a:ext cx="328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about top decays?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EAE41-C9B3-AA4E-97F3-0AAFBFBF43EC}"/>
              </a:ext>
            </a:extLst>
          </p:cNvPr>
          <p:cNvSpPr txBox="1"/>
          <p:nvPr/>
        </p:nvSpPr>
        <p:spPr>
          <a:xfrm>
            <a:off x="838200" y="1469204"/>
            <a:ext cx="985917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Top quarks do not couple directly to leptons.</a:t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They decay by emitting a W boson, and we just tested W bosons.</a:t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The point is that there may be other, non-SM decays that themselves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are not universal, leading to an apparent lepton flavor violation.</a:t>
            </a:r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If this decay exists then top would produce more </a:t>
            </a:r>
            <a:r>
              <a:rPr lang="en-US" sz="2400" b="1" dirty="0">
                <a:solidFill>
                  <a:srgbClr val="0070C0"/>
                </a:solidFill>
                <a:latin typeface="Symbol" pitchFamily="2" charset="2"/>
              </a:rPr>
              <a:t>t</a:t>
            </a:r>
            <a:r>
              <a:rPr lang="en-US" sz="2400" b="1" dirty="0">
                <a:solidFill>
                  <a:srgbClr val="0070C0"/>
                </a:solidFill>
              </a:rPr>
              <a:t> leptons than expected.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E6D75-633F-8440-B4B0-67483DB9D830}"/>
              </a:ext>
            </a:extLst>
          </p:cNvPr>
          <p:cNvSpPr txBox="1"/>
          <p:nvPr/>
        </p:nvSpPr>
        <p:spPr>
          <a:xfrm>
            <a:off x="2907587" y="4097442"/>
            <a:ext cx="443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 </a:t>
            </a:r>
            <a:r>
              <a:rPr lang="en-US" sz="3600" dirty="0">
                <a:sym typeface="Wingdings" pitchFamily="2" charset="2"/>
              </a:rPr>
              <a:t> H</a:t>
            </a:r>
            <a:r>
              <a:rPr lang="en-US" sz="3600" baseline="30000" dirty="0">
                <a:sym typeface="Wingdings" pitchFamily="2" charset="2"/>
              </a:rPr>
              <a:t>+</a:t>
            </a:r>
            <a:r>
              <a:rPr lang="en-US" sz="3600" dirty="0">
                <a:sym typeface="Wingdings" pitchFamily="2" charset="2"/>
              </a:rPr>
              <a:t> b         H</a:t>
            </a:r>
            <a:r>
              <a:rPr lang="en-US" sz="3600" baseline="30000" dirty="0">
                <a:sym typeface="Wingdings" pitchFamily="2" charset="2"/>
              </a:rPr>
              <a:t>+</a:t>
            </a:r>
            <a:r>
              <a:rPr lang="en-US" sz="3600" dirty="0">
                <a:sym typeface="Wingdings" pitchFamily="2" charset="2"/>
              </a:rPr>
              <a:t>  </a:t>
            </a:r>
            <a:r>
              <a:rPr lang="en-US" sz="3600" dirty="0" err="1">
                <a:latin typeface="Symbol" pitchFamily="2" charset="2"/>
                <a:sym typeface="Wingdings" pitchFamily="2" charset="2"/>
              </a:rPr>
              <a:t>t</a:t>
            </a:r>
            <a:r>
              <a:rPr lang="en-US" sz="3600" baseline="30000" dirty="0" err="1">
                <a:latin typeface="Symbol" pitchFamily="2" charset="2"/>
                <a:sym typeface="Wingdings" pitchFamily="2" charset="2"/>
              </a:rPr>
              <a:t>+</a:t>
            </a:r>
            <a:r>
              <a:rPr lang="en-US" sz="3600" dirty="0" err="1">
                <a:latin typeface="Symbol" pitchFamily="2" charset="2"/>
                <a:sym typeface="Wingdings" pitchFamily="2" charset="2"/>
              </a:rPr>
              <a:t>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723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A8FA8-FCBE-B042-88AE-5D3DA645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60B7E-1477-DF40-AE9C-39284741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A874B-34F8-C444-8473-17D1060C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93CA4-4AE8-AA4F-9C84-EDE460E74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2" y="2043896"/>
            <a:ext cx="8644981" cy="3928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58A99-C580-B14D-8C69-A78C2A7BC255}"/>
              </a:ext>
            </a:extLst>
          </p:cNvPr>
          <p:cNvSpPr txBox="1"/>
          <p:nvPr/>
        </p:nvSpPr>
        <p:spPr>
          <a:xfrm>
            <a:off x="256853" y="257067"/>
            <a:ext cx="728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ATLAS search for charged Higgs   (7 </a:t>
            </a:r>
            <a:r>
              <a:rPr lang="en-US" sz="2800" b="1" dirty="0" err="1"/>
              <a:t>TeV</a:t>
            </a:r>
            <a:r>
              <a:rPr lang="en-US" sz="2800" b="1" dirty="0"/>
              <a:t>  4.6 fb</a:t>
            </a:r>
            <a:r>
              <a:rPr lang="en-US" sz="2800" b="1" baseline="30000" dirty="0"/>
              <a:t>-1</a:t>
            </a:r>
            <a:r>
              <a:rPr lang="en-US" sz="2800" b="1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22AE0-3ED0-6546-BBA0-B01A0C18445F}"/>
              </a:ext>
            </a:extLst>
          </p:cNvPr>
          <p:cNvSpPr txBox="1"/>
          <p:nvPr/>
        </p:nvSpPr>
        <p:spPr>
          <a:xfrm>
            <a:off x="9000162" y="518677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JHEP03(2013)076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DBA68-B95B-EA42-B6B6-59828A5A1812}"/>
              </a:ext>
            </a:extLst>
          </p:cNvPr>
          <p:cNvSpPr txBox="1"/>
          <p:nvPr/>
        </p:nvSpPr>
        <p:spPr>
          <a:xfrm>
            <a:off x="1469204" y="996593"/>
            <a:ext cx="909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Look at double-semi-leptonic ttbar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Check the relative rates of   (</a:t>
            </a:r>
            <a:r>
              <a:rPr lang="en-US" sz="2400" dirty="0" err="1">
                <a:solidFill>
                  <a:srgbClr val="0070C0"/>
                </a:solidFill>
              </a:rPr>
              <a:t>e&amp;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) and (</a:t>
            </a:r>
            <a:r>
              <a:rPr lang="en-US" sz="2400" dirty="0" err="1">
                <a:solidFill>
                  <a:srgbClr val="0070C0"/>
                </a:solidFill>
              </a:rPr>
              <a:t>e&amp;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400" dirty="0">
                <a:solidFill>
                  <a:srgbClr val="0070C0"/>
                </a:solidFill>
              </a:rPr>
              <a:t>)    also    (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400" dirty="0" err="1">
                <a:solidFill>
                  <a:srgbClr val="0070C0"/>
                </a:solidFill>
              </a:rPr>
              <a:t>&amp;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) and (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400" dirty="0" err="1">
                <a:solidFill>
                  <a:srgbClr val="0070C0"/>
                </a:solidFill>
              </a:rPr>
              <a:t>&amp;e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576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97A55-65F4-DC4E-BD68-8348DF1D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3204F-658D-FB47-BCA1-5AF17C5E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742BE-05C7-0446-8E2C-0E7686C5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41486-262C-1B42-8CAB-AB2E0DFCD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81553"/>
            <a:ext cx="7378700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B9CD9-5A61-6149-9E98-82AB41946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25" y="2329353"/>
            <a:ext cx="5864475" cy="4026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341E2A-997F-AE41-842B-BEFD50D4A47A}"/>
              </a:ext>
            </a:extLst>
          </p:cNvPr>
          <p:cNvSpPr txBox="1"/>
          <p:nvPr/>
        </p:nvSpPr>
        <p:spPr>
          <a:xfrm>
            <a:off x="606175" y="285595"/>
            <a:ext cx="286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No signs of excess </a:t>
            </a:r>
            <a:r>
              <a:rPr lang="en-US" sz="2400" b="1" dirty="0" err="1">
                <a:solidFill>
                  <a:srgbClr val="0070C0"/>
                </a:solidFill>
                <a:latin typeface="Symbol" pitchFamily="2" charset="2"/>
              </a:rPr>
              <a:t>t</a:t>
            </a:r>
            <a:r>
              <a:rPr lang="en-US" sz="2400" b="1" dirty="0" err="1">
                <a:solidFill>
                  <a:srgbClr val="0070C0"/>
                </a:solidFill>
              </a:rPr>
              <a:t>s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613DC-B56C-224B-ADB2-0EC459B81AE1}"/>
              </a:ext>
            </a:extLst>
          </p:cNvPr>
          <p:cNvSpPr txBox="1"/>
          <p:nvPr/>
        </p:nvSpPr>
        <p:spPr>
          <a:xfrm>
            <a:off x="9000162" y="518677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JHEP03(2013)076</a:t>
            </a:r>
          </a:p>
        </p:txBody>
      </p:sp>
    </p:spTree>
    <p:extLst>
      <p:ext uri="{BB962C8B-B14F-4D97-AF65-F5344CB8AC3E}">
        <p14:creationId xmlns:p14="http://schemas.microsoft.com/office/powerpoint/2010/main" val="108405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BFEAC-0735-4446-8A47-EEFC1F83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9ED9-C2DF-BF41-8C09-C5C798A4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2682-1589-6444-A64B-82C3B1B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66E5D-8AD5-FE49-A2B6-39495E1105B4}"/>
              </a:ext>
            </a:extLst>
          </p:cNvPr>
          <p:cNvSpPr txBox="1"/>
          <p:nvPr/>
        </p:nvSpPr>
        <p:spPr>
          <a:xfrm>
            <a:off x="606710" y="493160"/>
            <a:ext cx="1067131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Of course, lepton flavor violation has already been observed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through neutrino oscillations.</a:t>
            </a:r>
          </a:p>
          <a:p>
            <a:endParaRPr lang="en-US" sz="3200" dirty="0"/>
          </a:p>
          <a:p>
            <a:r>
              <a:rPr lang="en-US" sz="3200" dirty="0"/>
              <a:t>This implies, through loops, charged lepton violation.</a:t>
            </a:r>
          </a:p>
          <a:p>
            <a:endParaRPr lang="en-US" sz="3200" dirty="0"/>
          </a:p>
          <a:p>
            <a:r>
              <a:rPr lang="en-US" sz="3200" dirty="0"/>
              <a:t>The predicted rate is far too small to be observed, however.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0070C0"/>
                </a:solidFill>
              </a:rPr>
              <a:t>If charged lepton violation is observed at the LHC,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then new physics beyond the standard model must be present.</a:t>
            </a:r>
          </a:p>
          <a:p>
            <a:endParaRPr lang="en-US" sz="3200" dirty="0"/>
          </a:p>
          <a:p>
            <a:r>
              <a:rPr lang="en-US" sz="3200" dirty="0"/>
              <a:t>This makes it worthwhile.</a:t>
            </a:r>
          </a:p>
        </p:txBody>
      </p:sp>
    </p:spTree>
    <p:extLst>
      <p:ext uri="{BB962C8B-B14F-4D97-AF65-F5344CB8AC3E}">
        <p14:creationId xmlns:p14="http://schemas.microsoft.com/office/powerpoint/2010/main" val="1054823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31893-48D0-B345-8F25-6536BDD8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3F94C-3802-F24B-940B-66576A7B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020AC-0C32-3148-8448-74E6203B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F44E6-30DD-EB42-B717-6E455EF19CEC}"/>
              </a:ext>
            </a:extLst>
          </p:cNvPr>
          <p:cNvSpPr txBox="1"/>
          <p:nvPr/>
        </p:nvSpPr>
        <p:spPr>
          <a:xfrm>
            <a:off x="493160" y="502959"/>
            <a:ext cx="3070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 last look at Z decays.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EAE41-C9B3-AA4E-97F3-0AAFBFBF43EC}"/>
              </a:ext>
            </a:extLst>
          </p:cNvPr>
          <p:cNvSpPr txBox="1"/>
          <p:nvPr/>
        </p:nvSpPr>
        <p:spPr>
          <a:xfrm>
            <a:off x="838200" y="1469204"/>
            <a:ext cx="67037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Z decays to 4 leptons are rare, but observable.</a:t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They were observed as part of the Higgs search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in the mode    H 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 Z Z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*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 4 leptons    (e or </a:t>
            </a:r>
            <a:r>
              <a:rPr lang="en-US" sz="2400" b="1" dirty="0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)</a:t>
            </a:r>
            <a:br>
              <a:rPr lang="en-US" sz="2400" b="1" dirty="0">
                <a:solidFill>
                  <a:srgbClr val="0070C0"/>
                </a:solidFill>
                <a:sym typeface="Wingdings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itchFamily="2" charset="2"/>
              </a:rPr>
            </a:br>
            <a:endParaRPr lang="en-US" sz="2400" b="1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These decays provide a window onto light</a:t>
            </a:r>
            <a:br>
              <a:rPr lang="en-US" sz="2400" b="1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bosons that might have non-universal couplings.</a:t>
            </a:r>
            <a:br>
              <a:rPr lang="en-US" sz="2400" b="1" dirty="0">
                <a:solidFill>
                  <a:srgbClr val="0070C0"/>
                </a:solidFill>
                <a:sym typeface="Wingdings" pitchFamily="2" charset="2"/>
              </a:rPr>
            </a:br>
            <a:endParaRPr lang="en-US" sz="2400" b="1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A difference in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eeee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and </a:t>
            </a:r>
            <a:r>
              <a:rPr lang="en-US" sz="24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mmmm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rates </a:t>
            </a:r>
            <a:br>
              <a:rPr lang="en-US" sz="2400" b="1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would signal new physics.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5193A-2FA0-3244-A26B-FA3C22D9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788" y="315859"/>
            <a:ext cx="4242257" cy="3010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9C8AD-95C3-D14A-BCFA-5D5491F10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86" y="3689089"/>
            <a:ext cx="3712814" cy="22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45367-4B7D-C14B-AD74-8025E440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6D516-B9F1-D948-9B1D-C9B4BD52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C99C0-3C1C-A644-B277-B8529634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21BD3-020C-AD4D-B7A4-8148BCA59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052" y="587910"/>
            <a:ext cx="5626100" cy="543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DF5808-751F-1D4F-96FE-1C9E6E327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07" y="832207"/>
            <a:ext cx="5534845" cy="51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1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1C868-6280-3C46-A929-5CA83A70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4ABB2-3057-9A4A-8CB3-CD8230FC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A43C9-FB1E-7145-8EEA-395EEB90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9043B-C1D4-6849-ADF7-A4A4FEE1E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846"/>
            <a:ext cx="12192000" cy="42203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E379C3-8D48-A74A-A456-3BA658C57BF2}"/>
              </a:ext>
            </a:extLst>
          </p:cNvPr>
          <p:cNvSpPr txBox="1"/>
          <p:nvPr/>
        </p:nvSpPr>
        <p:spPr>
          <a:xfrm>
            <a:off x="256853" y="257067"/>
            <a:ext cx="8268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ATLAS measurement   (7 </a:t>
            </a:r>
            <a:r>
              <a:rPr lang="en-US" sz="2800" b="1" dirty="0" err="1"/>
              <a:t>TeV</a:t>
            </a:r>
            <a:r>
              <a:rPr lang="en-US" sz="2800" b="1" dirty="0"/>
              <a:t>  4.6 fb</a:t>
            </a:r>
            <a:r>
              <a:rPr lang="en-US" sz="2800" b="1" baseline="30000" dirty="0"/>
              <a:t>-1 </a:t>
            </a:r>
            <a:r>
              <a:rPr lang="en-US" sz="2800" b="1" dirty="0"/>
              <a:t>and 8 </a:t>
            </a:r>
            <a:r>
              <a:rPr lang="en-US" sz="2800" b="1" dirty="0" err="1"/>
              <a:t>TeV</a:t>
            </a:r>
            <a:r>
              <a:rPr lang="en-US" sz="2800" b="1" dirty="0"/>
              <a:t> 20 fb</a:t>
            </a:r>
            <a:r>
              <a:rPr lang="en-US" sz="2800" b="1" baseline="30000" dirty="0"/>
              <a:t>-1</a:t>
            </a:r>
            <a:r>
              <a:rPr lang="en-US" sz="2800" b="1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76D0D-08B5-FD49-AF90-6871FC7043BB}"/>
              </a:ext>
            </a:extLst>
          </p:cNvPr>
          <p:cNvSpPr/>
          <p:nvPr/>
        </p:nvSpPr>
        <p:spPr>
          <a:xfrm>
            <a:off x="6113124" y="3554858"/>
            <a:ext cx="2147298" cy="760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4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42B25-62E1-1C4C-AE6E-704101A8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59AC6-6069-F34F-B0CC-05AAB19F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BC9D0-29F6-8445-9699-C846F1D9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0E17D-6B99-7140-938A-6CCFE52A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46" y="1287821"/>
            <a:ext cx="8050016" cy="5068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8ABC98-2DBB-1148-948A-C957A6317140}"/>
              </a:ext>
            </a:extLst>
          </p:cNvPr>
          <p:cNvSpPr txBox="1"/>
          <p:nvPr/>
        </p:nvSpPr>
        <p:spPr>
          <a:xfrm>
            <a:off x="256853" y="257067"/>
            <a:ext cx="4094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CMS data   (13 </a:t>
            </a:r>
            <a:r>
              <a:rPr lang="en-US" sz="2800" b="1" dirty="0" err="1"/>
              <a:t>TeV</a:t>
            </a:r>
            <a:r>
              <a:rPr lang="en-US" sz="2800" b="1" dirty="0"/>
              <a:t> 36 fb</a:t>
            </a:r>
            <a:r>
              <a:rPr lang="en-US" sz="2800" b="1" baseline="30000" dirty="0"/>
              <a:t>-1</a:t>
            </a:r>
            <a:r>
              <a:rPr lang="en-US" sz="2800" b="1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54DB0C-2D37-FA4E-BDF0-64983C070C50}"/>
              </a:ext>
            </a:extLst>
          </p:cNvPr>
          <p:cNvCxnSpPr/>
          <p:nvPr/>
        </p:nvCxnSpPr>
        <p:spPr>
          <a:xfrm>
            <a:off x="6452171" y="4685016"/>
            <a:ext cx="29589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D1A4CF-FD9B-7F4E-B059-8DEB4067B63F}"/>
              </a:ext>
            </a:extLst>
          </p:cNvPr>
          <p:cNvCxnSpPr/>
          <p:nvPr/>
        </p:nvCxnSpPr>
        <p:spPr>
          <a:xfrm>
            <a:off x="6471863" y="5525785"/>
            <a:ext cx="29589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01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19BFC-DE96-A241-A977-20921C85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B7F52-8B33-114A-B1C6-74DEAB1B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D094C-65A0-084B-AC87-9D0E58B5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545D0-8415-A144-885D-0D33545D3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305175"/>
            <a:ext cx="11214100" cy="486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423AA-27FB-C14B-8070-21026CE55363}"/>
              </a:ext>
            </a:extLst>
          </p:cNvPr>
          <p:cNvSpPr txBox="1"/>
          <p:nvPr/>
        </p:nvSpPr>
        <p:spPr>
          <a:xfrm>
            <a:off x="345132" y="503434"/>
            <a:ext cx="8456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Construct simple ad hoc model with an extra boson “U”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87F94-CDD3-2B48-975D-3D63F9A5EECA}"/>
              </a:ext>
            </a:extLst>
          </p:cNvPr>
          <p:cNvSpPr txBox="1"/>
          <p:nvPr/>
        </p:nvSpPr>
        <p:spPr>
          <a:xfrm>
            <a:off x="9801546" y="16488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arXiv:1805.05791</a:t>
            </a:r>
          </a:p>
        </p:txBody>
      </p:sp>
    </p:spTree>
    <p:extLst>
      <p:ext uri="{BB962C8B-B14F-4D97-AF65-F5344CB8AC3E}">
        <p14:creationId xmlns:p14="http://schemas.microsoft.com/office/powerpoint/2010/main" val="3250705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74A8D-9A31-8640-B5CA-3DE45E52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F7671-46E7-4A4E-9915-E4993DDD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E2E19-2070-1246-A6BB-22B4685D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94143-248C-7245-9D00-900D99C9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03" y="1127946"/>
            <a:ext cx="10414000" cy="349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638A3-FB4C-604A-AEE0-33439625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16" y="4769318"/>
            <a:ext cx="4831565" cy="719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D21ED3-4764-3A4D-B7A0-B793DCB2CB4B}"/>
              </a:ext>
            </a:extLst>
          </p:cNvPr>
          <p:cNvSpPr txBox="1"/>
          <p:nvPr/>
        </p:nvSpPr>
        <p:spPr>
          <a:xfrm>
            <a:off x="345132" y="503434"/>
            <a:ext cx="9215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Combine LHC measurements for better discriminating power.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38473-B722-DB47-AC24-D955158E1476}"/>
              </a:ext>
            </a:extLst>
          </p:cNvPr>
          <p:cNvSpPr txBox="1"/>
          <p:nvPr/>
        </p:nvSpPr>
        <p:spPr>
          <a:xfrm>
            <a:off x="1510301" y="4979985"/>
            <a:ext cx="46942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combined value: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(By the way, the PDG got it wrong…)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0A17D-2DFE-BC48-907E-4A480DB7F035}"/>
              </a:ext>
            </a:extLst>
          </p:cNvPr>
          <p:cNvSpPr txBox="1"/>
          <p:nvPr/>
        </p:nvSpPr>
        <p:spPr>
          <a:xfrm>
            <a:off x="9801546" y="16488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arXiv:1805.05791</a:t>
            </a:r>
          </a:p>
        </p:txBody>
      </p:sp>
    </p:spTree>
    <p:extLst>
      <p:ext uri="{BB962C8B-B14F-4D97-AF65-F5344CB8AC3E}">
        <p14:creationId xmlns:p14="http://schemas.microsoft.com/office/powerpoint/2010/main" val="1288025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82874-E9D0-D140-A26A-4F5B57B9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1EE40-D13B-C54B-9D34-236303B2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20C6E-B69E-4043-9288-05746485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E0C76-0FC5-B140-85A4-AF847B256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37" y="1217832"/>
            <a:ext cx="7974458" cy="5026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EA9908-3EE3-C644-9F12-507EB81FD4FE}"/>
              </a:ext>
            </a:extLst>
          </p:cNvPr>
          <p:cNvSpPr txBox="1"/>
          <p:nvPr/>
        </p:nvSpPr>
        <p:spPr>
          <a:xfrm>
            <a:off x="8989888" y="576380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arXiv:1805.05791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36C05-0AB1-F64D-8561-DDA9A073681A}"/>
              </a:ext>
            </a:extLst>
          </p:cNvPr>
          <p:cNvSpPr txBox="1"/>
          <p:nvPr/>
        </p:nvSpPr>
        <p:spPr>
          <a:xfrm>
            <a:off x="345132" y="503434"/>
            <a:ext cx="820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Excluded region for </a:t>
            </a:r>
            <a:r>
              <a:rPr lang="en-US" sz="2800" b="1" i="1" dirty="0">
                <a:solidFill>
                  <a:srgbClr val="7030A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 bosons couplings to muons only.</a:t>
            </a:r>
          </a:p>
        </p:txBody>
      </p:sp>
    </p:spTree>
    <p:extLst>
      <p:ext uri="{BB962C8B-B14F-4D97-AF65-F5344CB8AC3E}">
        <p14:creationId xmlns:p14="http://schemas.microsoft.com/office/powerpoint/2010/main" val="1059709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5EF9B-8941-1F44-B201-46A90D2B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2E06C-8D18-4B47-8A55-AED9C733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6CBE-09F8-9A48-AB46-F14914DE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FED46-CD1F-2640-A101-B1D1C4E5F654}"/>
              </a:ext>
            </a:extLst>
          </p:cNvPr>
          <p:cNvSpPr txBox="1"/>
          <p:nvPr/>
        </p:nvSpPr>
        <p:spPr>
          <a:xfrm>
            <a:off x="489296" y="452064"/>
            <a:ext cx="3441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Closing Remarks: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037F2-6417-5C4B-8767-34BDC9DE2D6E}"/>
              </a:ext>
            </a:extLst>
          </p:cNvPr>
          <p:cNvSpPr txBox="1"/>
          <p:nvPr/>
        </p:nvSpPr>
        <p:spPr>
          <a:xfrm>
            <a:off x="838200" y="1311326"/>
            <a:ext cx="1094209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LHC experiments can probe new territory for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violations of lepton universality.</a:t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The nature of the probe tests different features of the SM: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	vertices, universal gauge couplings, off-diagonal Yukawa couplings</a:t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The exploration has been rather limited and most tests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have used only a small fraction of existing LHC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Opportunities for bright ideas and careful work.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The flavor sector is mysterious and a discovery would be momentous!</a:t>
            </a:r>
          </a:p>
        </p:txBody>
      </p:sp>
    </p:spTree>
    <p:extLst>
      <p:ext uri="{BB962C8B-B14F-4D97-AF65-F5344CB8AC3E}">
        <p14:creationId xmlns:p14="http://schemas.microsoft.com/office/powerpoint/2010/main" val="1437163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27DA6-C52E-1F4A-A044-6EB41420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4EFB5-7878-B146-91F4-80443490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A027-1FF8-5641-A948-5A8250AA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F3798-DB51-B14D-98C6-CE6F4A3E4DDC}"/>
              </a:ext>
            </a:extLst>
          </p:cNvPr>
          <p:cNvSpPr txBox="1"/>
          <p:nvPr/>
        </p:nvSpPr>
        <p:spPr>
          <a:xfrm>
            <a:off x="2547991" y="2178122"/>
            <a:ext cx="7838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978413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B78C4-68E6-EF4F-9461-FD692A11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E4B88-239E-FE4F-A591-A729C7B7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09835-2DD2-F641-86E7-51E9E376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A636E-312D-4543-AD76-BC724540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17" y="0"/>
            <a:ext cx="9305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6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FAA60-0352-DC43-A294-FB995D07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8B9DB-F298-E743-A8B8-1E288EBF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6D71-171E-574F-9C5F-CF85B318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DB320-081E-8749-BBCF-46EFC3F6A0DB}"/>
              </a:ext>
            </a:extLst>
          </p:cNvPr>
          <p:cNvSpPr txBox="1"/>
          <p:nvPr/>
        </p:nvSpPr>
        <p:spPr>
          <a:xfrm>
            <a:off x="980048" y="996593"/>
            <a:ext cx="1023190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Three opportunities for Lepton Flavor Violation:</a:t>
            </a:r>
          </a:p>
          <a:p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>
                <a:solidFill>
                  <a:srgbClr val="0070C0"/>
                </a:solidFill>
              </a:rPr>
              <a:t>At a vertex (not necessarily at tree level)</a:t>
            </a:r>
            <a:br>
              <a:rPr lang="en-US" sz="2800" dirty="0"/>
            </a:br>
            <a:r>
              <a:rPr lang="en-US" sz="2800" dirty="0"/>
              <a:t>	Example:  Z decays to e mu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>
                <a:solidFill>
                  <a:srgbClr val="0070C0"/>
                </a:solidFill>
              </a:rPr>
              <a:t>Non-universality of gauge couplings</a:t>
            </a:r>
            <a:br>
              <a:rPr lang="en-US" sz="2800" dirty="0"/>
            </a:br>
            <a:r>
              <a:rPr lang="en-US" sz="2800" dirty="0"/>
              <a:t>	Example: BF(Z to </a:t>
            </a:r>
            <a:r>
              <a:rPr lang="en-US" sz="2800" dirty="0" err="1"/>
              <a:t>ee</a:t>
            </a:r>
            <a:r>
              <a:rPr lang="en-US" sz="2800" dirty="0"/>
              <a:t>) and BF(Z to </a:t>
            </a:r>
            <a:r>
              <a:rPr lang="en-US" sz="2800" dirty="0" err="1"/>
              <a:t>tautau</a:t>
            </a:r>
            <a:r>
              <a:rPr lang="en-US" sz="2800" dirty="0"/>
              <a:t>) are different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>
                <a:solidFill>
                  <a:srgbClr val="0070C0"/>
                </a:solidFill>
              </a:rPr>
              <a:t>Participation of a non-SM boson with non-universal couplings</a:t>
            </a:r>
            <a:br>
              <a:rPr lang="en-US" sz="2800" dirty="0"/>
            </a:br>
            <a:r>
              <a:rPr lang="en-US" sz="2800" dirty="0"/>
              <a:t>	Example: top decays to tau are enhanced due to charged Higgs</a:t>
            </a:r>
          </a:p>
        </p:txBody>
      </p:sp>
    </p:spTree>
    <p:extLst>
      <p:ext uri="{BB962C8B-B14F-4D97-AF65-F5344CB8AC3E}">
        <p14:creationId xmlns:p14="http://schemas.microsoft.com/office/powerpoint/2010/main" val="149394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75D2F1-9D1D-C240-B8E6-DC4C7C28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35569-A47A-B54F-8D14-4FC15863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89C0B-E84E-A949-B3DE-C4014029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784FE-D773-FA44-8E17-F30A8F2E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25" y="459248"/>
            <a:ext cx="8441076" cy="57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1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F47A3-658C-4E4D-B157-3BADABB1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8032B-20C0-1240-857A-B4E76930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56C1D-E01E-A641-A8BF-E7C67293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76DBC-78BF-A540-809A-516C35457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641"/>
            <a:ext cx="12192000" cy="38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2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247FE-0808-FF4C-BC57-DEE6CDEC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93D13-FCB0-D54E-87D3-137CD3D9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4E7E3-8B37-8D44-A431-B35B7BA7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BBF0B-E87B-AF40-8C25-4FCB58B62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324" y="1169185"/>
            <a:ext cx="6604000" cy="123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D84CB-6554-4746-B120-974F1AEEC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518" y="3212030"/>
            <a:ext cx="57150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EC08D8-3701-0044-9F90-60094DA87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418" y="4428590"/>
            <a:ext cx="4521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77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08EE9-B2D3-8E48-AA8E-42B5BAC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9750D-6370-9944-BDF7-A3FFD5FD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E0D17-77D4-984E-8207-04958E71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59FE1-830F-254D-A4AB-2BB779F0E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889570"/>
            <a:ext cx="5270500" cy="518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C8BD66-5333-994C-92A3-031A03D6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50" y="889570"/>
            <a:ext cx="52070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86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970B1-1E5A-B44E-B2A7-E73FC28E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CD924-7D7A-0941-9322-9F378260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C095D-83CF-9A4E-880F-98F3AECB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F7246-88E1-F847-9325-BA4D2E5A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862" y="472611"/>
            <a:ext cx="9838867" cy="54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4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675AF-130E-4B4C-9D83-FE121282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0FB6D-B355-9345-B14C-11811812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1842B-D420-2E41-B158-5C5F2B89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88810-EC5D-EA41-9EFB-D7FDAF25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590550"/>
            <a:ext cx="10464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4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60CA6-FA4A-3843-8DE9-23E23CFF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FA394-D3CF-124B-A963-719874DE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C424D-5FA0-4F47-B755-D59B4266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49CBC-7F11-4B41-9BE7-8B1BD000F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24675"/>
            <a:ext cx="10533342" cy="52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31893-48D0-B345-8F25-6536BDD8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3F94C-3802-F24B-940B-66576A7B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020AC-0C32-3148-8448-74E6203B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F44E6-30DD-EB42-B717-6E455EF19CEC}"/>
              </a:ext>
            </a:extLst>
          </p:cNvPr>
          <p:cNvSpPr txBox="1"/>
          <p:nvPr/>
        </p:nvSpPr>
        <p:spPr>
          <a:xfrm>
            <a:off x="636998" y="493160"/>
            <a:ext cx="723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Z decays that violate lepton flavor conservation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EAE41-C9B3-AA4E-97F3-0AAFBFBF43EC}"/>
              </a:ext>
            </a:extLst>
          </p:cNvPr>
          <p:cNvSpPr txBox="1"/>
          <p:nvPr/>
        </p:nvSpPr>
        <p:spPr>
          <a:xfrm>
            <a:off x="838200" y="1469204"/>
            <a:ext cx="91944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 principle, already strongly constrained indirectly.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Indirect constraints always have loopholes.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LEP experiments tested this with a few million recorded Z decays.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Pristine event properties make this relatively easy(?)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What can the LHC experiments do?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They have </a:t>
            </a:r>
            <a:r>
              <a:rPr lang="en-US" sz="2400" i="1" dirty="0">
                <a:solidFill>
                  <a:srgbClr val="0070C0"/>
                </a:solidFill>
              </a:rPr>
              <a:t>many</a:t>
            </a:r>
            <a:r>
              <a:rPr lang="en-US" sz="2400" dirty="0">
                <a:solidFill>
                  <a:srgbClr val="0070C0"/>
                </a:solidFill>
              </a:rPr>
              <a:t> more Z decays.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Events are messy, but lepton reconstruction and ID are excellent.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 good opportunity.</a:t>
            </a:r>
          </a:p>
        </p:txBody>
      </p:sp>
    </p:spTree>
    <p:extLst>
      <p:ext uri="{BB962C8B-B14F-4D97-AF65-F5344CB8AC3E}">
        <p14:creationId xmlns:p14="http://schemas.microsoft.com/office/powerpoint/2010/main" val="416058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20289-F1FB-EB4B-8B51-F63CF2DB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34553-6841-1A4A-977A-51D7C5E0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38599-EAF7-1843-A879-9F597CC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F248F-CA86-374C-91DD-1BD93D633A49}"/>
              </a:ext>
            </a:extLst>
          </p:cNvPr>
          <p:cNvSpPr txBox="1"/>
          <p:nvPr/>
        </p:nvSpPr>
        <p:spPr>
          <a:xfrm>
            <a:off x="750013" y="647272"/>
            <a:ext cx="588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Synopsis of a search for Z decays to </a:t>
            </a:r>
            <a:r>
              <a:rPr lang="en-US" sz="2800" b="1" dirty="0" err="1"/>
              <a:t>e</a:t>
            </a:r>
            <a:r>
              <a:rPr lang="en-US" sz="2800" b="1" dirty="0" err="1">
                <a:latin typeface="Symbol" pitchFamily="2" charset="2"/>
              </a:rPr>
              <a:t>m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5F5CC-AC44-3243-8D9E-19B6AF1BC03E}"/>
              </a:ext>
            </a:extLst>
          </p:cNvPr>
          <p:cNvSpPr txBox="1"/>
          <p:nvPr/>
        </p:nvSpPr>
        <p:spPr>
          <a:xfrm>
            <a:off x="1263721" y="1469204"/>
            <a:ext cx="931658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Signal marked by a Z resonant peak in the </a:t>
            </a:r>
            <a:r>
              <a:rPr lang="en-US" sz="2400" dirty="0" err="1">
                <a:solidFill>
                  <a:srgbClr val="0070C0"/>
                </a:solidFill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400" dirty="0">
                <a:solidFill>
                  <a:srgbClr val="0070C0"/>
                </a:solidFill>
              </a:rPr>
              <a:t> invariant mass spectrum.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Mass resolution is very good.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Major backgrounds from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 pairs, W pairs, top pairs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Lead naturally to the </a:t>
            </a:r>
            <a:r>
              <a:rPr lang="en-US" sz="2400" dirty="0" err="1">
                <a:solidFill>
                  <a:srgbClr val="0070C0"/>
                </a:solidFill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400" dirty="0">
                <a:solidFill>
                  <a:srgbClr val="0070C0"/>
                </a:solidFill>
              </a:rPr>
              <a:t> final state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Suppress Z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tt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using missing energy </a:t>
            </a:r>
            <a:r>
              <a:rPr lang="en-US" sz="2400" i="1" dirty="0" err="1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sz="2400" i="1" baseline="-25000" dirty="0" err="1">
                <a:solidFill>
                  <a:srgbClr val="0070C0"/>
                </a:solidFill>
                <a:sym typeface="Wingdings" pitchFamily="2" charset="2"/>
              </a:rPr>
              <a:t>T</a:t>
            </a:r>
            <a:r>
              <a:rPr lang="en-US" sz="2400" i="1" baseline="30000" dirty="0" err="1">
                <a:solidFill>
                  <a:srgbClr val="0070C0"/>
                </a:solidFill>
                <a:sym typeface="Wingdings" pitchFamily="2" charset="2"/>
              </a:rPr>
              <a:t>miss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WW also suppressed by </a:t>
            </a:r>
            <a:r>
              <a:rPr lang="en-US" sz="2400" i="1" dirty="0" err="1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sz="2400" i="1" baseline="-25000" dirty="0" err="1">
                <a:solidFill>
                  <a:srgbClr val="0070C0"/>
                </a:solidFill>
                <a:sym typeface="Wingdings" pitchFamily="2" charset="2"/>
              </a:rPr>
              <a:t>T</a:t>
            </a:r>
            <a:r>
              <a:rPr lang="en-US" sz="2400" i="1" baseline="30000" dirty="0" err="1">
                <a:solidFill>
                  <a:srgbClr val="0070C0"/>
                </a:solidFill>
                <a:sym typeface="Wingdings" pitchFamily="2" charset="2"/>
              </a:rPr>
              <a:t>miss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cut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Suppress </a:t>
            </a:r>
            <a:r>
              <a:rPr lang="en-US" sz="2400" dirty="0" err="1">
                <a:solidFill>
                  <a:srgbClr val="0070C0"/>
                </a:solidFill>
                <a:sym typeface="Wingdings" pitchFamily="2" charset="2"/>
              </a:rPr>
              <a:t>tt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by vetoing events with (</a:t>
            </a:r>
            <a:r>
              <a:rPr lang="en-US" sz="2400" i="1" dirty="0">
                <a:solidFill>
                  <a:srgbClr val="0070C0"/>
                </a:solidFill>
                <a:sym typeface="Wingdings" pitchFamily="2" charset="2"/>
              </a:rPr>
              <a:t>b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-)jets</a:t>
            </a:r>
            <a:br>
              <a:rPr lang="en-US" sz="2400" dirty="0">
                <a:solidFill>
                  <a:srgbClr val="0070C0"/>
                </a:solidFill>
                <a:sym typeface="Wingdings" pitchFamily="2" charset="2"/>
              </a:rPr>
            </a:br>
            <a:endParaRPr lang="en-US" sz="2400" dirty="0">
              <a:solidFill>
                <a:srgbClr val="0070C0"/>
              </a:solidFill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Difficult background from Z 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mm</a:t>
            </a:r>
            <a:endParaRPr lang="en-US" sz="2400" dirty="0">
              <a:solidFill>
                <a:srgbClr val="0070C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874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D4BCC-8A0B-5048-96FC-08644987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68AD9-6C07-BA46-9F65-1D4AB989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FC1D9-4AA2-3E4E-972F-FCCD84F5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AA53A-F01D-FC40-B714-45CBFE9B7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37" y="896114"/>
            <a:ext cx="5051005" cy="5078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28CCD-BFE9-8B4B-B662-F03A27F6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734" y="1008401"/>
            <a:ext cx="4971920" cy="5197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D7FEB-0E95-2142-821A-AB06590F8E1E}"/>
              </a:ext>
            </a:extLst>
          </p:cNvPr>
          <p:cNvSpPr txBox="1"/>
          <p:nvPr/>
        </p:nvSpPr>
        <p:spPr>
          <a:xfrm>
            <a:off x="8887146" y="35959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PRD </a:t>
            </a:r>
            <a:r>
              <a:rPr lang="en-US" b="1" dirty="0"/>
              <a:t>90</a:t>
            </a:r>
            <a:r>
              <a:rPr lang="en-US" dirty="0"/>
              <a:t> 072010 (2014)</a:t>
            </a:r>
          </a:p>
        </p:txBody>
      </p:sp>
    </p:spTree>
    <p:extLst>
      <p:ext uri="{BB962C8B-B14F-4D97-AF65-F5344CB8AC3E}">
        <p14:creationId xmlns:p14="http://schemas.microsoft.com/office/powerpoint/2010/main" val="333325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0A807-712E-8442-98CD-ABCEB761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5FE29-CB4F-5548-9E47-415CEFB2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9A971-C140-B942-901D-98A8AB44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7612F-F342-794B-9923-369D1824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10" y="1024965"/>
            <a:ext cx="4758980" cy="473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8D513-5C9C-104C-BB53-1BBCA6275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605" y="1079499"/>
            <a:ext cx="5300698" cy="5641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BA7C38-864D-B943-B684-5F0AD2CF0B17}"/>
              </a:ext>
            </a:extLst>
          </p:cNvPr>
          <p:cNvSpPr txBox="1"/>
          <p:nvPr/>
        </p:nvSpPr>
        <p:spPr>
          <a:xfrm>
            <a:off x="838200" y="369870"/>
            <a:ext cx="9536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After all cuts applied, perform fit for a signal peak on a smooth background:</a:t>
            </a:r>
          </a:p>
        </p:txBody>
      </p:sp>
    </p:spTree>
    <p:extLst>
      <p:ext uri="{BB962C8B-B14F-4D97-AF65-F5344CB8AC3E}">
        <p14:creationId xmlns:p14="http://schemas.microsoft.com/office/powerpoint/2010/main" val="196314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567C4-A571-B14B-AA86-9224610E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22,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6FF7E-E105-1A42-8110-D7553114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LFV at the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EA758-42D1-484E-A2EC-A871598D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1386-08AD-6746-92D4-FE3DBB85C5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78493-C315-C140-9459-BC12707C508E}"/>
              </a:ext>
            </a:extLst>
          </p:cNvPr>
          <p:cNvSpPr txBox="1"/>
          <p:nvPr/>
        </p:nvSpPr>
        <p:spPr>
          <a:xfrm>
            <a:off x="575743" y="246271"/>
            <a:ext cx="4169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ATLAS result</a:t>
            </a:r>
            <a:r>
              <a:rPr lang="en-US" sz="2800" b="1" dirty="0">
                <a:sym typeface="Wingdings" pitchFamily="2" charset="2"/>
              </a:rPr>
              <a:t> (8 </a:t>
            </a:r>
            <a:r>
              <a:rPr lang="en-US" sz="2800" b="1" dirty="0" err="1">
                <a:sym typeface="Wingdings" pitchFamily="2" charset="2"/>
              </a:rPr>
              <a:t>TeV</a:t>
            </a:r>
            <a:r>
              <a:rPr lang="en-US" sz="2800" b="1" dirty="0">
                <a:sym typeface="Wingdings" pitchFamily="2" charset="2"/>
              </a:rPr>
              <a:t> 20 fb</a:t>
            </a:r>
            <a:r>
              <a:rPr lang="en-US" sz="2800" b="1" baseline="30000" dirty="0">
                <a:sym typeface="Wingdings" pitchFamily="2" charset="2"/>
              </a:rPr>
              <a:t>-1</a:t>
            </a:r>
            <a:r>
              <a:rPr lang="en-US" sz="2800" b="1" dirty="0">
                <a:sym typeface="Wingdings" pitchFamily="2" charset="2"/>
              </a:rPr>
              <a:t>)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31B15-89FE-8A4A-ADA2-D0D9AC359F25}"/>
              </a:ext>
            </a:extLst>
          </p:cNvPr>
          <p:cNvSpPr txBox="1"/>
          <p:nvPr/>
        </p:nvSpPr>
        <p:spPr>
          <a:xfrm>
            <a:off x="1989236" y="913490"/>
            <a:ext cx="6621364" cy="15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B(</a:t>
            </a:r>
            <a:r>
              <a:rPr lang="en-US" sz="2800" b="1" dirty="0" err="1">
                <a:solidFill>
                  <a:srgbClr val="0070C0"/>
                </a:solidFill>
              </a:rPr>
              <a:t>Z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e</a:t>
            </a:r>
            <a:r>
              <a:rPr lang="en-US" sz="28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) &lt; 7.5 x 10</a:t>
            </a:r>
            <a:r>
              <a:rPr lang="en-US" sz="2800" b="1" baseline="30000" dirty="0">
                <a:solidFill>
                  <a:srgbClr val="0070C0"/>
                </a:solidFill>
                <a:sym typeface="Wingdings" pitchFamily="2" charset="2"/>
              </a:rPr>
              <a:t>-7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 (95% CL)</a:t>
            </a:r>
            <a:endParaRPr lang="en-US" sz="2400" dirty="0">
              <a:solidFill>
                <a:srgbClr val="0070C0"/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Better than the LEP result:  17 x 10</a:t>
            </a:r>
            <a:r>
              <a:rPr lang="en-US" sz="2400" baseline="30000" dirty="0">
                <a:solidFill>
                  <a:srgbClr val="0070C0"/>
                </a:solidFill>
                <a:sym typeface="Wingdings" pitchFamily="2" charset="2"/>
              </a:rPr>
              <a:t>-7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Similar but unpublished [public] result from CMS.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39B65-FA4E-6241-AF75-2A49A00459C4}"/>
              </a:ext>
            </a:extLst>
          </p:cNvPr>
          <p:cNvSpPr txBox="1"/>
          <p:nvPr/>
        </p:nvSpPr>
        <p:spPr>
          <a:xfrm>
            <a:off x="575743" y="2778090"/>
            <a:ext cx="659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ATLAS also searched for Z 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 e</a:t>
            </a:r>
            <a:r>
              <a:rPr lang="en-US" sz="2800" b="1" dirty="0">
                <a:solidFill>
                  <a:srgbClr val="002060"/>
                </a:solidFill>
                <a:latin typeface="Symbol" pitchFamily="2" charset="2"/>
                <a:sym typeface="Wingdings" pitchFamily="2" charset="2"/>
              </a:rPr>
              <a:t>t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 and Z  </a:t>
            </a:r>
            <a:r>
              <a:rPr lang="en-US" sz="2800" b="1" dirty="0" err="1">
                <a:solidFill>
                  <a:srgbClr val="002060"/>
                </a:solidFill>
                <a:latin typeface="Symbol" pitchFamily="2" charset="2"/>
                <a:sym typeface="Wingdings" pitchFamily="2" charset="2"/>
              </a:rPr>
              <a:t>mt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3F2E9-B8CD-5144-AA33-FE9F35D19503}"/>
              </a:ext>
            </a:extLst>
          </p:cNvPr>
          <p:cNvSpPr txBox="1"/>
          <p:nvPr/>
        </p:nvSpPr>
        <p:spPr>
          <a:xfrm>
            <a:off x="1787703" y="3351115"/>
            <a:ext cx="6169638" cy="2811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13 </a:t>
            </a:r>
            <a:r>
              <a:rPr lang="en-US" sz="2000" dirty="0" err="1"/>
              <a:t>TeV</a:t>
            </a:r>
            <a:r>
              <a:rPr lang="en-US" sz="2000" dirty="0"/>
              <a:t> 36 fb</a:t>
            </a:r>
            <a:r>
              <a:rPr lang="en-US" sz="2000" baseline="30000" dirty="0"/>
              <a:t>-1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Reconstruct </a:t>
            </a:r>
            <a:r>
              <a:rPr lang="en-US" sz="2000" dirty="0">
                <a:latin typeface="Symbol" pitchFamily="2" charset="2"/>
              </a:rPr>
              <a:t>t </a:t>
            </a:r>
            <a:r>
              <a:rPr lang="en-US" sz="2000" dirty="0"/>
              <a:t>leptons in hadronic decay modes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Use neural network classifiers to identify signal events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Fit the output of the classifier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B(</a:t>
            </a:r>
            <a:r>
              <a:rPr lang="en-US" sz="2000" b="1" dirty="0" err="1">
                <a:solidFill>
                  <a:srgbClr val="0070C0"/>
                </a:solidFill>
              </a:rPr>
              <a:t>Z</a:t>
            </a:r>
            <a:r>
              <a:rPr lang="en-US" sz="2000" b="1" dirty="0" err="1">
                <a:solidFill>
                  <a:srgbClr val="0070C0"/>
                </a:solidFill>
                <a:sym typeface="Wingdings" pitchFamily="2" charset="2"/>
              </a:rPr>
              <a:t>e</a:t>
            </a:r>
            <a:r>
              <a:rPr lang="en-US" sz="20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t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) &lt; 5.8 x 10</a:t>
            </a:r>
            <a:r>
              <a:rPr lang="en-US" sz="2000" b="1" baseline="30000" dirty="0">
                <a:solidFill>
                  <a:srgbClr val="0070C0"/>
                </a:solidFill>
                <a:sym typeface="Wingdings" pitchFamily="2" charset="2"/>
              </a:rPr>
              <a:t>-5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     but  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mild excess observed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B(</a:t>
            </a:r>
            <a:r>
              <a:rPr lang="en-US" sz="2000" b="1" dirty="0" err="1">
                <a:solidFill>
                  <a:srgbClr val="0070C0"/>
                </a:solidFill>
              </a:rPr>
              <a:t>Z</a:t>
            </a:r>
            <a:r>
              <a:rPr lang="en-US" sz="2000" b="1" dirty="0" err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000" b="1" dirty="0" err="1">
                <a:solidFill>
                  <a:srgbClr val="0070C0"/>
                </a:solidFill>
                <a:latin typeface="Symbol" pitchFamily="2" charset="2"/>
                <a:sym typeface="Wingdings" pitchFamily="2" charset="2"/>
              </a:rPr>
              <a:t>mt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) &lt; 2.4 x 10</a:t>
            </a:r>
            <a:r>
              <a:rPr lang="en-US" sz="2000" b="1" baseline="30000" dirty="0">
                <a:solidFill>
                  <a:srgbClr val="0070C0"/>
                </a:solidFill>
                <a:sym typeface="Wingdings" pitchFamily="2" charset="2"/>
              </a:rPr>
              <a:t>-7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3759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1315</Words>
  <Application>Microsoft Macintosh PowerPoint</Application>
  <PresentationFormat>Widescreen</PresentationFormat>
  <Paragraphs>314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Wingdings</vt:lpstr>
      <vt:lpstr>Office Theme</vt:lpstr>
      <vt:lpstr>Lepton Flavor Violation at the LHC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 Flavor Violation at the LHC</dc:title>
  <dc:creator>Michael Schmitt</dc:creator>
  <cp:lastModifiedBy>Michael Schmitt</cp:lastModifiedBy>
  <cp:revision>144</cp:revision>
  <dcterms:created xsi:type="dcterms:W3CDTF">2018-05-21T11:12:40Z</dcterms:created>
  <dcterms:modified xsi:type="dcterms:W3CDTF">2018-05-22T17:00:24Z</dcterms:modified>
</cp:coreProperties>
</file>