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pdf" ContentType="application/pd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74" r:id="rId4"/>
    <p:sldId id="260" r:id="rId5"/>
    <p:sldId id="265" r:id="rId6"/>
    <p:sldId id="266" r:id="rId7"/>
    <p:sldId id="276" r:id="rId8"/>
    <p:sldId id="277" r:id="rId9"/>
    <p:sldId id="278" r:id="rId10"/>
    <p:sldId id="268" r:id="rId11"/>
    <p:sldId id="267" r:id="rId12"/>
    <p:sldId id="261" r:id="rId13"/>
    <p:sldId id="257" r:id="rId14"/>
    <p:sldId id="262" r:id="rId15"/>
    <p:sldId id="258" r:id="rId16"/>
    <p:sldId id="263" r:id="rId17"/>
    <p:sldId id="269" r:id="rId18"/>
    <p:sldId id="270" r:id="rId19"/>
    <p:sldId id="271" r:id="rId20"/>
    <p:sldId id="272" r:id="rId21"/>
    <p:sldId id="259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5F71-A178-AB46-8F53-BF197FAC5C7F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0B88C-8ECB-4841-8D1B-07F00438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1F90-E2C6-8D4E-A34F-74A00F0768A5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C5FBC-21C5-1C45-8CBC-D1F2091F9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0BCA-B774-4D40-BDE9-69A475AD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  <a:solidFill>
            <a:schemeClr val="tx1">
              <a:lumMod val="65000"/>
              <a:lumOff val="35000"/>
            </a:schemeClr>
          </a:solidFill>
          <a:ln w="57150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1778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Using Random Forests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Classify W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W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tt</a:t>
            </a:r>
            <a:r>
              <a:rPr lang="en-US" dirty="0" smtClean="0">
                <a:solidFill>
                  <a:schemeClr val="bg1"/>
                </a:solidFill>
              </a:rPr>
              <a:t>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J. Lovelace </a:t>
            </a:r>
            <a:r>
              <a:rPr lang="en-US" sz="2400" dirty="0" err="1" smtClean="0">
                <a:solidFill>
                  <a:srgbClr val="000090"/>
                </a:solidFill>
              </a:rPr>
              <a:t>Rainbolt</a:t>
            </a:r>
            <a:r>
              <a:rPr lang="en-US" sz="2400" dirty="0" smtClean="0">
                <a:solidFill>
                  <a:srgbClr val="000090"/>
                </a:solidFill>
              </a:rPr>
              <a:t>, Thoth Gunter, </a:t>
            </a:r>
            <a:r>
              <a:rPr lang="en-US" sz="2400" u="sng" dirty="0" smtClean="0">
                <a:solidFill>
                  <a:srgbClr val="000090"/>
                </a:solidFill>
              </a:rPr>
              <a:t>Michael Schmitt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CIERA Pizza Discussion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Oct 20, 2014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1865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The input data are randomized tree by tree.  “bagging”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The features presented to a given tree are a random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  subset of the set of all features.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 The arrangement of nodes is random.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0" y="304800"/>
            <a:ext cx="588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 random forest is a collection of binary decision trees.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forest 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844550"/>
            <a:ext cx="8445500" cy="516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444476"/>
            <a:ext cx="238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Andrew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Zisserman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(Oxford)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50" y="304800"/>
            <a:ext cx="592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Take a suitable average of the results from all the trees.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inpu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127"/>
            <a:ext cx="9144000" cy="5047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histogram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3248" y="381000"/>
            <a:ext cx="8444052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4953000"/>
            <a:ext cx="329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Output of the Random Forest  </a:t>
            </a:r>
            <a:r>
              <a:rPr lang="en-US" i="1" dirty="0" smtClean="0">
                <a:solidFill>
                  <a:srgbClr val="000090"/>
                </a:solidFill>
              </a:rPr>
              <a:t>(Y)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209800"/>
            <a:ext cx="7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signal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209800"/>
            <a:ext cx="181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793" y="2819400"/>
            <a:ext cx="11672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minor</a:t>
            </a:r>
          </a:p>
          <a:p>
            <a:r>
              <a:rPr lang="en-US" sz="1600" dirty="0" smtClean="0"/>
              <a:t>background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858294" y="4228306"/>
            <a:ext cx="2819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5638800"/>
            <a:ext cx="5683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Declare a minimum value of </a:t>
            </a:r>
            <a:r>
              <a:rPr lang="en-US" i="1" dirty="0" smtClean="0">
                <a:solidFill>
                  <a:srgbClr val="3366FF"/>
                </a:solidFill>
              </a:rPr>
              <a:t>Y</a:t>
            </a:r>
            <a:r>
              <a:rPr lang="en-US" dirty="0" smtClean="0">
                <a:solidFill>
                  <a:srgbClr val="3366FF"/>
                </a:solidFill>
              </a:rPr>
              <a:t> to select a sample of events.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We can select whatever cut suits our purpose.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tandard cu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9444"/>
            <a:ext cx="9144000" cy="3519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33400"/>
            <a:ext cx="284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The Standard Cuts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486400"/>
            <a:ext cx="3692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This is a relatively simple analysis.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3122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CMS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., Phys.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B721 190 (2013)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roc_curv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5280" y="990600"/>
            <a:ext cx="8584786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410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ROC  (Receiver Operator Curve)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3066" y="5638800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(true positives)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79661" y="2079861"/>
            <a:ext cx="163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(false positives)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71066" y="3081255"/>
            <a:ext cx="1524000" cy="141454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0" y="4495800"/>
            <a:ext cx="76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better</a:t>
            </a:r>
            <a:endParaRPr lang="en-US" dirty="0">
              <a:solidFill>
                <a:srgbClr val="66006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eq cross 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216400" cy="1295400"/>
          </a:xfrm>
          <a:prstGeom prst="rect">
            <a:avLst/>
          </a:prstGeom>
        </p:spPr>
      </p:pic>
      <p:pic>
        <p:nvPicPr>
          <p:cNvPr id="7" name="Picture 6" descr="eq F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521200"/>
            <a:ext cx="8978900" cy="134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100" y="129659"/>
            <a:ext cx="404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Cross section (what we want to measure)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80" y="4184134"/>
            <a:ext cx="632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Figure of Merit: relative statistical uncertainty on the cross section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914400"/>
            <a:ext cx="290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selected WW and </a:t>
            </a:r>
            <a:r>
              <a:rPr lang="en-US" dirty="0" err="1" smtClean="0"/>
              <a:t>tt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590800"/>
            <a:ext cx="124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97176" y="3168134"/>
            <a:ext cx="107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44024" y="2590800"/>
            <a:ext cx="116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1049" y="3212068"/>
            <a:ext cx="273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dependent on the cut on Y: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7880" y="2590800"/>
            <a:ext cx="285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independent of the cut on Y: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2641" y="914400"/>
            <a:ext cx="273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dependent on the cut on Y: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97550" y="58674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cs typeface="Symbol" charset="2"/>
              </a:rPr>
              <a:t>WW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cs typeface="Symbol" charset="2"/>
              </a:rPr>
              <a:t>tt</a:t>
            </a:r>
            <a:r>
              <a:rPr lang="en-US" dirty="0" smtClean="0">
                <a:cs typeface="Symbol" charset="2"/>
              </a:rPr>
              <a:t>  depend on </a:t>
            </a:r>
            <a:r>
              <a:rPr lang="en-US" i="1" dirty="0" err="1" smtClean="0">
                <a:cs typeface="Symbol" charset="2"/>
              </a:rPr>
              <a:t>Y</a:t>
            </a:r>
            <a:r>
              <a:rPr lang="en-US" i="1" baseline="-25000" dirty="0" err="1" smtClean="0">
                <a:cs typeface="Symbol" charset="2"/>
              </a:rPr>
              <a:t>cut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merit_thresh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2" y="152400"/>
            <a:ext cx="7199376" cy="389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1496" y="3678412"/>
            <a:ext cx="5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Y</a:t>
            </a:r>
            <a:r>
              <a:rPr lang="en-US" i="1" baseline="-25000" dirty="0" err="1" smtClean="0"/>
              <a:t>cut</a:t>
            </a:r>
            <a:endParaRPr lang="en-US" i="1" dirty="0"/>
          </a:p>
        </p:txBody>
      </p:sp>
      <p:pic>
        <p:nvPicPr>
          <p:cNvPr id="7" name="Picture 6" descr="F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4047744"/>
            <a:ext cx="5812017" cy="230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5016" y="5345668"/>
            <a:ext cx="201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 factor two better!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tandard cu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9444"/>
            <a:ext cx="9144000" cy="3519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33400"/>
            <a:ext cx="788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Recall that the current values for </a:t>
            </a:r>
            <a:r>
              <a:rPr lang="en-US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sz="2800" baseline="-25000" dirty="0" err="1" smtClean="0">
                <a:solidFill>
                  <a:srgbClr val="000090"/>
                </a:solidFill>
                <a:cs typeface="Symbol" charset="2"/>
              </a:rPr>
              <a:t>WW</a:t>
            </a:r>
            <a:r>
              <a:rPr lang="en-US" sz="2800" dirty="0" smtClean="0">
                <a:solidFill>
                  <a:srgbClr val="000090"/>
                </a:solidFill>
                <a:cs typeface="Symbol" charset="2"/>
              </a:rPr>
              <a:t> are “too high.”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486400"/>
            <a:ext cx="4703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Jet rates are difficult to calculate precisely…</a:t>
            </a:r>
            <a:endParaRPr lang="en-US" sz="2000" dirty="0">
              <a:solidFill>
                <a:srgbClr val="00009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410200" y="3733800"/>
            <a:ext cx="7620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3505200"/>
            <a:ext cx="2320204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is this causing trouble?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ATLAS fig_0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467600" cy="54440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2895600"/>
            <a:ext cx="1600200" cy="3234294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8272392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Today I will tell you about a particle physics problem.</a:t>
            </a: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Why?</a:t>
            </a: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Because we are using a technique used by some people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in astronomy (and cosmology).</a:t>
            </a: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Our results pertain to a test case, not an actual result.</a:t>
            </a: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This is a step toward grander things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(including some astrophysics)…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776226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It would be great to see the </a:t>
            </a:r>
            <a:r>
              <a:rPr lang="en-US" sz="2400" i="1" dirty="0" err="1" smtClean="0">
                <a:solidFill>
                  <a:srgbClr val="00009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jet</a:t>
            </a:r>
            <a:r>
              <a:rPr lang="en-US" sz="2400" dirty="0" smtClean="0">
                <a:solidFill>
                  <a:srgbClr val="000090"/>
                </a:solidFill>
              </a:rPr>
              <a:t> distribution for WW only.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Surprisingly, we can, without incurring a major loss in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statistical power.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The RF makes use of the  </a:t>
            </a:r>
            <a:r>
              <a:rPr lang="en-US" sz="2400" i="1" dirty="0" err="1" smtClean="0">
                <a:solidFill>
                  <a:srgbClr val="00009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jet</a:t>
            </a:r>
            <a:r>
              <a:rPr lang="en-US" sz="2400" dirty="0" smtClean="0">
                <a:solidFill>
                  <a:srgbClr val="000090"/>
                </a:solidFill>
              </a:rPr>
              <a:t>  feature, for sure, but it is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much gentler on the distribution.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(Since at least some trees do not use  </a:t>
            </a:r>
            <a:r>
              <a:rPr lang="en-US" sz="2400" i="1" dirty="0" err="1" smtClean="0">
                <a:solidFill>
                  <a:srgbClr val="00009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jet</a:t>
            </a:r>
            <a:r>
              <a:rPr lang="en-US" sz="2400" dirty="0" smtClean="0">
                <a:solidFill>
                  <a:srgbClr val="000090"/>
                </a:solidFill>
              </a:rPr>
              <a:t>  then at least some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events with  </a:t>
            </a:r>
            <a:r>
              <a:rPr lang="en-US" sz="2400" i="1" dirty="0" err="1" smtClean="0">
                <a:solidFill>
                  <a:srgbClr val="00009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jet</a:t>
            </a:r>
            <a:r>
              <a:rPr lang="en-US" sz="2400" i="1" dirty="0" smtClean="0">
                <a:solidFill>
                  <a:srgbClr val="000090"/>
                </a:solidFill>
              </a:rPr>
              <a:t> &gt; </a:t>
            </a:r>
            <a:r>
              <a:rPr lang="en-US" sz="2400" i="1" dirty="0" smtClean="0">
                <a:solidFill>
                  <a:srgbClr val="000090"/>
                </a:solidFill>
              </a:rPr>
              <a:t>0</a:t>
            </a:r>
            <a:r>
              <a:rPr lang="en-US" sz="2400" dirty="0" smtClean="0">
                <a:solidFill>
                  <a:srgbClr val="000090"/>
                </a:solidFill>
              </a:rPr>
              <a:t>  will be selected.)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In this particular case, we could do a good measurement</a:t>
            </a:r>
          </a:p>
          <a:p>
            <a:r>
              <a:rPr lang="en-US" sz="2400" i="1" dirty="0" smtClean="0">
                <a:solidFill>
                  <a:srgbClr val="000090"/>
                </a:solidFill>
              </a:rPr>
              <a:t>without hardly changing the </a:t>
            </a:r>
            <a:r>
              <a:rPr lang="en-US" sz="2400" dirty="0" err="1" smtClean="0">
                <a:solidFill>
                  <a:srgbClr val="00009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000090"/>
                </a:solidFill>
              </a:rPr>
              <a:t>jet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</a:rPr>
              <a:t>distribution at all!</a:t>
            </a:r>
            <a:endParaRPr lang="en-US" sz="24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jets_aft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0" y="3096952"/>
            <a:ext cx="6019800" cy="3259397"/>
          </a:xfrm>
          <a:prstGeom prst="rect">
            <a:avLst/>
          </a:prstGeom>
        </p:spPr>
      </p:pic>
      <p:pic>
        <p:nvPicPr>
          <p:cNvPr id="6" name="Picture 5" descr="jets_befo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0" y="124178"/>
            <a:ext cx="5743575" cy="3109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1143000"/>
            <a:ext cx="102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before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selection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980765"/>
            <a:ext cx="102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after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selection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71" y="5675531"/>
            <a:ext cx="270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tt</a:t>
            </a:r>
            <a:r>
              <a:rPr lang="en-US" dirty="0" smtClean="0">
                <a:solidFill>
                  <a:srgbClr val="3366FF"/>
                </a:solidFill>
              </a:rPr>
              <a:t> is greatly reduced,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but WW is hardly changed.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581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Other tests of the robustness of the RF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76854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We shifted the missing transverse energy (MET) – a crucial feature – by 10%</a:t>
            </a:r>
            <a:br>
              <a:rPr lang="en-US" dirty="0" smtClean="0"/>
            </a:br>
            <a:r>
              <a:rPr lang="en-US" dirty="0" smtClean="0"/>
              <a:t>   in the training but not in the test set.  The impact on the efficiency 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WW</a:t>
            </a:r>
            <a:r>
              <a:rPr lang="en-US" dirty="0" smtClean="0">
                <a:cs typeface="Symbol" charset="2"/>
              </a:rPr>
              <a:t> 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(aka the true positive rate) was quite small (5%).     This is quite small given the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extreme shift of 10%.   The MET calibration is good to 2% or better.</a:t>
            </a:r>
            <a:br>
              <a:rPr lang="en-US" dirty="0" smtClean="0">
                <a:cs typeface="Symbol" charset="2"/>
              </a:rPr>
            </a:br>
            <a:endParaRPr lang="en-US" dirty="0" smtClean="0">
              <a:cs typeface="Symbol" charset="2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We suppressed all information relating to MET for a randomly selected 10% of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the events.   For a normal analysis, this means an immediate loss of 10%.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With the RF, however, the loss is only 2.4%.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/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The implication is that </a:t>
            </a:r>
            <a:r>
              <a:rPr lang="en-US" i="1" dirty="0" smtClean="0">
                <a:cs typeface="Symbol" charset="2"/>
              </a:rPr>
              <a:t>incomplete data are still useful</a:t>
            </a:r>
            <a:r>
              <a:rPr lang="en-US" dirty="0" smtClean="0">
                <a:cs typeface="Symbol" charset="2"/>
              </a:rPr>
              <a:t>, which could have major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consequences in particle physics and more so in astronomy &amp; astrophysics.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001962"/>
          </a:xfrm>
          <a:solidFill>
            <a:schemeClr val="tx1">
              <a:lumMod val="75000"/>
              <a:lumOff val="25000"/>
            </a:schemeClr>
          </a:solidFill>
          <a:ln w="57150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Thank You!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5398532"/>
            <a:ext cx="514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J. Lovelace </a:t>
            </a:r>
            <a:r>
              <a:rPr lang="en-US" dirty="0" err="1" smtClean="0">
                <a:solidFill>
                  <a:srgbClr val="0000FF"/>
                </a:solidFill>
              </a:rPr>
              <a:t>Rainbolt</a:t>
            </a:r>
            <a:r>
              <a:rPr lang="en-US" dirty="0" smtClean="0">
                <a:solidFill>
                  <a:srgbClr val="0000FF"/>
                </a:solidFill>
              </a:rPr>
              <a:t>,  Thoth Gunter,   Michael Schmitt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Summer Students 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4400550" cy="5867400"/>
          </a:xfrm>
          <a:prstGeom prst="rect">
            <a:avLst/>
          </a:prstGeom>
          <a:effectLst>
            <a:outerShdw blurRad="508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discrepanc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6814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Current measurements of the </a:t>
            </a:r>
            <a:r>
              <a:rPr lang="en-US" sz="2400" i="1" dirty="0" smtClean="0">
                <a:solidFill>
                  <a:srgbClr val="000090"/>
                </a:solidFill>
              </a:rPr>
              <a:t>W</a:t>
            </a:r>
            <a:r>
              <a:rPr lang="en-US" sz="2400" i="1" baseline="30000" dirty="0" smtClean="0">
                <a:solidFill>
                  <a:srgbClr val="000090"/>
                </a:solidFill>
              </a:rPr>
              <a:t>+</a:t>
            </a:r>
            <a:r>
              <a:rPr lang="en-US" sz="2400" i="1" dirty="0" smtClean="0">
                <a:solidFill>
                  <a:srgbClr val="000090"/>
                </a:solidFill>
              </a:rPr>
              <a:t>W</a:t>
            </a:r>
            <a:r>
              <a:rPr lang="en-US" sz="2400" i="1" baseline="30000" dirty="0" smtClean="0">
                <a:solidFill>
                  <a:srgbClr val="000090"/>
                </a:solidFill>
              </a:rPr>
              <a:t>-</a:t>
            </a:r>
            <a:r>
              <a:rPr lang="en-US" sz="2400" dirty="0" smtClean="0">
                <a:solidFill>
                  <a:srgbClr val="000090"/>
                </a:solidFill>
              </a:rPr>
              <a:t> cross section are 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mildly discrepant.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In principle this could be signs of new physics.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982" y="5334000"/>
            <a:ext cx="584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Also: the </a:t>
            </a:r>
            <a:r>
              <a:rPr lang="en-US" i="1" dirty="0" smtClean="0">
                <a:solidFill>
                  <a:srgbClr val="000090"/>
                </a:solidFill>
              </a:rPr>
              <a:t>W</a:t>
            </a:r>
            <a:r>
              <a:rPr lang="en-US" i="1" baseline="30000" dirty="0" smtClean="0">
                <a:solidFill>
                  <a:srgbClr val="000090"/>
                </a:solidFill>
              </a:rPr>
              <a:t>+</a:t>
            </a:r>
            <a:r>
              <a:rPr lang="en-US" i="1" dirty="0" smtClean="0">
                <a:solidFill>
                  <a:srgbClr val="000090"/>
                </a:solidFill>
              </a:rPr>
              <a:t>W</a:t>
            </a:r>
            <a:r>
              <a:rPr lang="en-US" i="1" baseline="30000" dirty="0" smtClean="0">
                <a:solidFill>
                  <a:srgbClr val="000090"/>
                </a:solidFill>
              </a:rPr>
              <a:t>-</a:t>
            </a:r>
            <a:r>
              <a:rPr lang="en-US" dirty="0" smtClean="0">
                <a:solidFill>
                  <a:srgbClr val="000090"/>
                </a:solidFill>
              </a:rPr>
              <a:t> process is the main, irreducible background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for an important Higgs decay mode. 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_random_for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" y="0"/>
            <a:ext cx="91364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6444476"/>
            <a:ext cx="168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image: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blog.yhathq.com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_random_for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" y="0"/>
            <a:ext cx="2233362" cy="167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29000" y="381000"/>
            <a:ext cx="259080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color?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1676400"/>
            <a:ext cx="259080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shape?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1676400"/>
            <a:ext cx="259080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size?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5922" y="3886200"/>
            <a:ext cx="1420478" cy="381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red fir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3886199"/>
            <a:ext cx="1295400" cy="381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red maple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67200" y="3886200"/>
            <a:ext cx="1524000" cy="381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pine tree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72200" y="3886200"/>
            <a:ext cx="1219200" cy="381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birch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72400" y="3886200"/>
            <a:ext cx="1219200" cy="381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bush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7" idx="3"/>
          </p:cNvCxnSpPr>
          <p:nvPr/>
        </p:nvCxnSpPr>
        <p:spPr>
          <a:xfrm rot="5400000">
            <a:off x="3252531" y="1120517"/>
            <a:ext cx="579952" cy="531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138009" y="2585809"/>
            <a:ext cx="1371599" cy="1229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37214" y="1096448"/>
            <a:ext cx="763586" cy="579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1" idx="0"/>
          </p:cNvCxnSpPr>
          <p:nvPr/>
        </p:nvCxnSpPr>
        <p:spPr>
          <a:xfrm rot="16200000" flipH="1">
            <a:off x="2305051" y="2952749"/>
            <a:ext cx="1371599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0"/>
          </p:cNvCxnSpPr>
          <p:nvPr/>
        </p:nvCxnSpPr>
        <p:spPr>
          <a:xfrm rot="16200000" flipH="1">
            <a:off x="7162800" y="26670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0"/>
          </p:cNvCxnSpPr>
          <p:nvPr/>
        </p:nvCxnSpPr>
        <p:spPr>
          <a:xfrm rot="5400000">
            <a:off x="4914108" y="2629694"/>
            <a:ext cx="1371598" cy="1141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0"/>
          </p:cNvCxnSpPr>
          <p:nvPr/>
        </p:nvCxnSpPr>
        <p:spPr>
          <a:xfrm rot="16200000" flipH="1">
            <a:off x="6095207" y="3199606"/>
            <a:ext cx="1371601" cy="1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40372" y="1219200"/>
            <a:ext cx="49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98065" y="1219200"/>
            <a:ext cx="72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57008" y="2787134"/>
            <a:ext cx="78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71800" y="2787134"/>
            <a:ext cx="74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81600" y="2895600"/>
            <a:ext cx="47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05600" y="3264932"/>
            <a:ext cx="96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48600" y="2787134"/>
            <a:ext cx="67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0" y="4800600"/>
            <a:ext cx="65197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There is nothing particularly good about this particular tree.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 It may have good, fair or poor performance.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 One can easily come up with other trees with more or less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   equivalent performance.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 A computer algorithm can come up with these trees.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Z decision 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33"/>
            <a:ext cx="9144000" cy="6587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458" y="6444476"/>
            <a:ext cx="238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Andrew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Zisserman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(Oxford)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Z ev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970"/>
            <a:ext cx="9144000" cy="5954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444476"/>
            <a:ext cx="238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Andrew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Zisserman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(Oxford)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20-Oct-2014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Random Forests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0BCA-B774-4D40-BDE9-69A475AD31B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Z tes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642"/>
            <a:ext cx="9144000" cy="6130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444476"/>
            <a:ext cx="238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Andrew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Zisserman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(Oxford)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935</Words>
  <Application>Microsoft Macintosh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Using Random Forests to Classify W+W- and tt events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Thank You!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Random Forests to Classify W+W- and tt events</dc:title>
  <dc:creator>Michael Schmitt</dc:creator>
  <cp:lastModifiedBy>Michael Schmitt</cp:lastModifiedBy>
  <cp:revision>34</cp:revision>
  <dcterms:created xsi:type="dcterms:W3CDTF">2014-10-20T19:00:47Z</dcterms:created>
  <dcterms:modified xsi:type="dcterms:W3CDTF">2014-10-20T19:01:13Z</dcterms:modified>
</cp:coreProperties>
</file>