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embeddings/Microsoft_Equation24.bin" ContentType="application/vnd.openxmlformats-officedocument.oleObject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embeddings/Microsoft_Equation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Microsoft_Equation22.bin" ContentType="application/vnd.openxmlformats-officedocument.oleObject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Microsoft_Equation13.bin" ContentType="application/vnd.openxmlformats-officedocument.oleObject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embeddings/Microsoft_Equation8.bin" ContentType="application/vnd.openxmlformats-officedocument.oleObject"/>
  <Override PartName="/ppt/slides/slide48.xml" ContentType="application/vnd.openxmlformats-officedocument.presentationml.slide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embeddings/Microsoft_Equation12.bin" ContentType="application/vnd.openxmlformats-officedocument.oleObject"/>
  <Override PartName="/ppt/embeddings/Microsoft_Equation28.bin" ContentType="application/vnd.openxmlformats-officedocument.oleObject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embeddings/Microsoft_Equation27.bin" ContentType="application/vnd.openxmlformats-officedocument.oleObject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embeddings/Microsoft_Equation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embeddings/Microsoft_Equation17.bin" ContentType="application/vnd.openxmlformats-officedocument.oleObject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embeddings/Microsoft_Equation26.bin" ContentType="application/vnd.openxmlformats-officedocument.oleObject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41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21" r:id="rId45"/>
    <p:sldId id="323" r:id="rId46"/>
    <p:sldId id="261" r:id="rId47"/>
    <p:sldId id="264" r:id="rId48"/>
    <p:sldId id="265" r:id="rId49"/>
    <p:sldId id="266" r:id="rId50"/>
    <p:sldId id="297" r:id="rId51"/>
    <p:sldId id="298" r:id="rId52"/>
    <p:sldId id="299" r:id="rId53"/>
    <p:sldId id="300" r:id="rId54"/>
    <p:sldId id="30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Relationship Id="rId2" Type="http://schemas.openxmlformats.org/officeDocument/2006/relationships/image" Target="../media/image72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ict"/><Relationship Id="rId2" Type="http://schemas.openxmlformats.org/officeDocument/2006/relationships/image" Target="../media/image93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ict"/><Relationship Id="rId2" Type="http://schemas.openxmlformats.org/officeDocument/2006/relationships/image" Target="../media/image107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ict"/><Relationship Id="rId2" Type="http://schemas.openxmlformats.org/officeDocument/2006/relationships/image" Target="../media/image112.pict"/><Relationship Id="rId3" Type="http://schemas.openxmlformats.org/officeDocument/2006/relationships/image" Target="../media/image113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ict"/><Relationship Id="rId2" Type="http://schemas.openxmlformats.org/officeDocument/2006/relationships/image" Target="../media/image112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ict"/><Relationship Id="rId4" Type="http://schemas.openxmlformats.org/officeDocument/2006/relationships/image" Target="../media/image51.pict"/><Relationship Id="rId1" Type="http://schemas.openxmlformats.org/officeDocument/2006/relationships/image" Target="../media/image48.pict"/><Relationship Id="rId2" Type="http://schemas.openxmlformats.org/officeDocument/2006/relationships/image" Target="../media/image4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D759-6F80-D045-851B-A1F490B1C50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5024-74BF-9E48-8521-CDB8E571A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302A0-929E-414F-A69E-F06323F9F46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B371-2D25-B64C-A1AA-4F3346670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Vector Boson Production at CMS (and elsewhere)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Vector Boson Production at CMS (and elsewhere)</a:t>
            </a:r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8" Type="http://schemas.openxmlformats.org/officeDocument/2006/relationships/image" Target="../media/image29.pdf"/><Relationship Id="rId9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6" Type="http://schemas.openxmlformats.org/officeDocument/2006/relationships/oleObject" Target="../embeddings/Microsoft_Equation12.bin"/><Relationship Id="rId7" Type="http://schemas.openxmlformats.org/officeDocument/2006/relationships/image" Target="../media/image5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df"/><Relationship Id="rId4" Type="http://schemas.openxmlformats.org/officeDocument/2006/relationships/image" Target="../media/image851.png"/><Relationship Id="rId5" Type="http://schemas.openxmlformats.org/officeDocument/2006/relationships/image" Target="../media/image74.pdf"/><Relationship Id="rId6" Type="http://schemas.openxmlformats.org/officeDocument/2006/relationships/image" Target="../media/image871.png"/><Relationship Id="rId7" Type="http://schemas.openxmlformats.org/officeDocument/2006/relationships/oleObject" Target="../embeddings/Microsoft_Equation15.bin"/><Relationship Id="rId8" Type="http://schemas.openxmlformats.org/officeDocument/2006/relationships/oleObject" Target="../embeddings/Microsoft_Equation1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df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d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df"/><Relationship Id="rId3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df"/><Relationship Id="rId5" Type="http://schemas.openxmlformats.org/officeDocument/2006/relationships/image" Target="../media/image89.png"/><Relationship Id="rId6" Type="http://schemas.openxmlformats.org/officeDocument/2006/relationships/image" Target="../media/image90.pdf"/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d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oleObject" Target="../embeddings/Microsoft_Equation18.bin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df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d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df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pd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oleObject" Target="../embeddings/Microsoft_Equation19.bin"/><Relationship Id="rId5" Type="http://schemas.openxmlformats.org/officeDocument/2006/relationships/oleObject" Target="../embeddings/Microsoft_Equation2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110.tif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oleObject" Target="../embeddings/Microsoft_Equation22.bin"/><Relationship Id="rId7" Type="http://schemas.openxmlformats.org/officeDocument/2006/relationships/oleObject" Target="../embeddings/Microsoft_Equation23.bin"/><Relationship Id="rId8" Type="http://schemas.openxmlformats.org/officeDocument/2006/relationships/oleObject" Target="../embeddings/Microsoft_Equation2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oleObject" Target="../embeddings/Microsoft_Equation25.bin"/><Relationship Id="rId7" Type="http://schemas.openxmlformats.org/officeDocument/2006/relationships/oleObject" Target="../embeddings/Microsoft_Equation2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1.pdf"/><Relationship Id="rId3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df"/><Relationship Id="rId3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30.png"/><Relationship Id="rId7" Type="http://schemas.openxmlformats.org/officeDocument/2006/relationships/oleObject" Target="../embeddings/Microsoft_Equation2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f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Boson Production at CMS</a:t>
            </a:r>
            <a:br>
              <a:rPr lang="en-US" dirty="0" smtClean="0"/>
            </a:br>
            <a:r>
              <a:rPr lang="en-US" dirty="0" smtClean="0"/>
              <a:t>                                      (and elsewhere)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426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Schmitt (Northwestern University)</a:t>
            </a:r>
            <a:endParaRPr lang="en-US" dirty="0"/>
          </a:p>
        </p:txBody>
      </p:sp>
      <p:pic>
        <p:nvPicPr>
          <p:cNvPr id="5" name="Picture 4" descr="Drell-Yan.jpg"/>
          <p:cNvPicPr>
            <a:picLocks noChangeAspect="1"/>
          </p:cNvPicPr>
          <p:nvPr/>
        </p:nvPicPr>
        <p:blipFill>
          <a:blip r:embed="rId2">
            <a:lum/>
            <a:alphaModFix amt="66000"/>
          </a:blip>
          <a:srcRect l="11383" r="11383" b="10155"/>
          <a:stretch>
            <a:fillRect/>
          </a:stretch>
        </p:blipFill>
        <p:spPr>
          <a:xfrm>
            <a:off x="1981200" y="391447"/>
            <a:ext cx="5359973" cy="3494753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6" name="TextBox 5"/>
          <p:cNvSpPr txBox="1"/>
          <p:nvPr/>
        </p:nvSpPr>
        <p:spPr>
          <a:xfrm>
            <a:off x="5734791" y="6324600"/>
            <a:ext cx="311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LOOPFEST 13:  June 18, </a:t>
            </a:r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88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has published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07938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integrated mass distribution is measured in both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channels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CMS shaperDimuon1D_comb_ct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328" r="5314"/>
              <a:stretch>
                <a:fillRect/>
              </a:stretch>
            </p:blipFill>
          </mc:Choice>
          <mc:Fallback>
            <p:blipFill>
              <a:blip r:embed="rId5"/>
              <a:srcRect l="1328" r="5314"/>
              <a:stretch>
                <a:fillRect/>
              </a:stretch>
            </p:blipFill>
          </mc:Fallback>
        </mc:AlternateContent>
        <p:spPr>
          <a:xfrm>
            <a:off x="120226" y="1524000"/>
            <a:ext cx="4284115" cy="4800600"/>
          </a:xfrm>
          <a:prstGeom prst="rect">
            <a:avLst/>
          </a:prstGeom>
        </p:spPr>
      </p:pic>
      <p:pic>
        <p:nvPicPr>
          <p:cNvPr id="14" name="Picture 13" descr="CMS shaperDielectron1D_comb_ct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328" r="5314"/>
              <a:stretch>
                <a:fillRect/>
              </a:stretch>
            </p:blipFill>
          </mc:Choice>
          <mc:Fallback>
            <p:blipFill>
              <a:blip r:embed="rId7"/>
              <a:srcRect l="1328" r="5314"/>
              <a:stretch>
                <a:fillRect/>
              </a:stretch>
            </p:blipFill>
          </mc:Fallback>
        </mc:AlternateContent>
        <p:spPr>
          <a:xfrm>
            <a:off x="4800600" y="1524000"/>
            <a:ext cx="4284115" cy="4800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5400000">
            <a:off x="1600200" y="3275806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" y="3810000"/>
            <a:ext cx="3352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43995" y="2743200"/>
            <a:ext cx="104935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5540A"/>
                </a:solidFill>
              </a:rPr>
              <a:t>8 orders of</a:t>
            </a:r>
          </a:p>
          <a:p>
            <a:r>
              <a:rPr lang="en-US" sz="1400" i="1" dirty="0" smtClean="0">
                <a:solidFill>
                  <a:srgbClr val="85540A"/>
                </a:solidFill>
              </a:rPr>
              <a:t>magnitude</a:t>
            </a:r>
            <a:endParaRPr lang="en-US" sz="1400" i="1" dirty="0">
              <a:solidFill>
                <a:srgbClr val="85540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288368"/>
            <a:ext cx="104935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5540A"/>
                </a:solidFill>
              </a:rPr>
              <a:t>2 orders of</a:t>
            </a:r>
          </a:p>
          <a:p>
            <a:r>
              <a:rPr lang="en-US" sz="1400" i="1" dirty="0" smtClean="0">
                <a:solidFill>
                  <a:srgbClr val="85540A"/>
                </a:solidFill>
              </a:rPr>
              <a:t>magnitude</a:t>
            </a:r>
            <a:endParaRPr lang="en-US" sz="1400" i="1" dirty="0">
              <a:solidFill>
                <a:srgbClr val="85540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6477000"/>
            <a:ext cx="371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5540A"/>
                </a:solidFill>
              </a:rPr>
              <a:t>(Combined </a:t>
            </a:r>
            <a:r>
              <a:rPr lang="en-US" dirty="0" err="1" smtClean="0">
                <a:solidFill>
                  <a:srgbClr val="85540A"/>
                </a:solidFill>
              </a:rPr>
              <a:t>e</a:t>
            </a:r>
            <a:r>
              <a:rPr lang="en-US" dirty="0" smtClean="0">
                <a:solidFill>
                  <a:srgbClr val="85540A"/>
                </a:solidFill>
              </a:rPr>
              <a:t> &amp; </a:t>
            </a:r>
            <a:r>
              <a:rPr lang="en-US" dirty="0" err="1" smtClean="0">
                <a:solidFill>
                  <a:srgbClr val="85540A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85540A"/>
                </a:solidFill>
                <a:cs typeface="Symbol" charset="2"/>
              </a:rPr>
              <a:t> plot shown earlier.)</a:t>
            </a:r>
            <a:endParaRPr lang="en-US" dirty="0">
              <a:solidFill>
                <a:srgbClr val="85540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sp>
        <p:nvSpPr>
          <p:cNvPr id="23" name="Oval 22"/>
          <p:cNvSpPr/>
          <p:nvPr/>
        </p:nvSpPr>
        <p:spPr>
          <a:xfrm>
            <a:off x="3336149" y="2209800"/>
            <a:ext cx="457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5450" y="2209800"/>
            <a:ext cx="457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08962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There is enough data to measure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>
                <a:cs typeface="Symbol" charset="2"/>
              </a:rPr>
              <a:t>/dY</a:t>
            </a:r>
            <a:r>
              <a:rPr lang="en-US" dirty="0" smtClean="0">
                <a:cs typeface="Symbol" charset="2"/>
              </a:rPr>
              <a:t>  in several bins of mass.</a:t>
            </a:r>
            <a:endParaRPr lang="en-US" dirty="0"/>
          </a:p>
        </p:txBody>
      </p:sp>
      <p:pic>
        <p:nvPicPr>
          <p:cNvPr id="8" name="Picture 7" descr="CMS 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406" y="1524000"/>
            <a:ext cx="5287588" cy="5129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0023" y="2438400"/>
            <a:ext cx="2794718" cy="1431161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Even in this low mass bin,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experimental error bars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about same size as spread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coming from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PDFs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16764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09986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There is enough data to measure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>
                <a:cs typeface="Symbol" charset="2"/>
              </a:rPr>
              <a:t>/dY</a:t>
            </a:r>
            <a:r>
              <a:rPr lang="en-US" dirty="0" smtClean="0">
                <a:cs typeface="Symbol" charset="2"/>
              </a:rPr>
              <a:t>  in several bins of mass.</a:t>
            </a:r>
            <a:endParaRPr lang="en-US" dirty="0"/>
          </a:p>
        </p:txBody>
      </p:sp>
      <p:pic>
        <p:nvPicPr>
          <p:cNvPr id="8" name="Picture 7" descr="CMS 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480406" y="1524000"/>
            <a:ext cx="5287588" cy="5129053"/>
          </a:xfrm>
          <a:prstGeom prst="rect">
            <a:avLst/>
          </a:prstGeom>
        </p:spPr>
      </p:pic>
      <p:pic>
        <p:nvPicPr>
          <p:cNvPr id="13" name="Picture 12" descr="CMS Y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19794" y="1524000"/>
            <a:ext cx="5287588" cy="5129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3840" y="2667000"/>
            <a:ext cx="2983960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Tiny error bars for the Z peak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1600" y="16764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11010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There is enough data to measure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>
                <a:cs typeface="Symbol" charset="2"/>
              </a:rPr>
              <a:t>/dY</a:t>
            </a:r>
            <a:r>
              <a:rPr lang="en-US" dirty="0" smtClean="0">
                <a:cs typeface="Symbol" charset="2"/>
              </a:rPr>
              <a:t>  in several bins of mass.</a:t>
            </a:r>
            <a:endParaRPr lang="en-US" dirty="0"/>
          </a:p>
        </p:txBody>
      </p:sp>
      <p:pic>
        <p:nvPicPr>
          <p:cNvPr id="8" name="Picture 7" descr="CMS 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35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35000"/>
              </a:blip>
              <a:stretch>
                <a:fillRect/>
              </a:stretch>
            </p:blipFill>
          </mc:Fallback>
        </mc:AlternateContent>
        <p:spPr>
          <a:xfrm>
            <a:off x="480406" y="1524000"/>
            <a:ext cx="5287588" cy="5129053"/>
          </a:xfrm>
          <a:prstGeom prst="rect">
            <a:avLst/>
          </a:prstGeom>
        </p:spPr>
      </p:pic>
      <p:pic>
        <p:nvPicPr>
          <p:cNvPr id="13" name="Picture 12" descr="CMS Y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 amt="49000"/>
              </a:blip>
              <a:stretch>
                <a:fillRect/>
              </a:stretch>
            </p:blipFill>
          </mc:Choice>
          <mc:Fallback>
            <p:blipFill>
              <a:blip r:embed="rId7">
                <a:alphaModFix amt="49000"/>
              </a:blip>
              <a:stretch>
                <a:fillRect/>
              </a:stretch>
            </p:blipFill>
          </mc:Fallback>
        </mc:AlternateContent>
        <p:spPr>
          <a:xfrm>
            <a:off x="2019794" y="1524000"/>
            <a:ext cx="5287588" cy="51290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pic>
        <p:nvPicPr>
          <p:cNvPr id="15" name="Picture 14" descr="CMS Y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80807" y="1524000"/>
            <a:ext cx="5287588" cy="51290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737620" y="16764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4966" y="2286000"/>
            <a:ext cx="2620467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Same mass bin as ATLAS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12034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lower mass bins show an interesting sensitivity to higher-order corrections: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pic>
        <p:nvPicPr>
          <p:cNvPr id="14" name="Picture 13" descr="CMS shapeR_Mhslice1_in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1740274"/>
            <a:ext cx="4490358" cy="4355726"/>
          </a:xfrm>
          <a:prstGeom prst="rect">
            <a:avLst/>
          </a:prstGeom>
        </p:spPr>
      </p:pic>
      <p:pic>
        <p:nvPicPr>
          <p:cNvPr id="15" name="Picture 14" descr="CMS shapeR_Mhslice2_in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7442" y="1740274"/>
            <a:ext cx="4490358" cy="4355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590800"/>
            <a:ext cx="741459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NNLO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5541" y="3429000"/>
            <a:ext cx="741459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NNLO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429000"/>
            <a:ext cx="589750" cy="36933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NLO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7250" y="2590800"/>
            <a:ext cx="589750" cy="36933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NLO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06104" y="1828800"/>
            <a:ext cx="1175896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1828800"/>
            <a:ext cx="1175896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13058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lower mass bins show an interesting sensitivity to higher-order corrections: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pic>
        <p:nvPicPr>
          <p:cNvPr id="14" name="Picture 13" descr="CMS shapeR_Mhslice1_in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52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52000"/>
              </a:blip>
              <a:stretch>
                <a:fillRect/>
              </a:stretch>
            </p:blipFill>
          </mc:Fallback>
        </mc:AlternateContent>
        <p:spPr>
          <a:xfrm>
            <a:off x="76200" y="1740274"/>
            <a:ext cx="4490358" cy="435572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667000" y="1828800"/>
            <a:ext cx="1175896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MS shapeR_Mhslice1_inAcc CR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60449" y="2457450"/>
            <a:ext cx="6845300" cy="1943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2166" y="3429000"/>
            <a:ext cx="741459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NNLO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2166" y="2667000"/>
            <a:ext cx="589750" cy="36933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NLO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1916668"/>
            <a:ext cx="2857723" cy="369332"/>
          </a:xfrm>
          <a:prstGeom prst="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Closer look at NLO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NNLO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Transverse Momentum Distributions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708900" y="685800"/>
          <a:ext cx="520700" cy="733714"/>
        </p:xfrm>
        <a:graphic>
          <a:graphicData uri="http://schemas.openxmlformats.org/presentationml/2006/ole">
            <p:oleObj spid="_x0000_s814082" name="Equation" r:id="rId3" imgW="279400" imgH="3937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1752" y="1491734"/>
            <a:ext cx="144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Two regimes: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861066"/>
            <a:ext cx="7956024" cy="2939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low 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 :   dominated by multi-gluon emission : essentially non-</a:t>
            </a:r>
            <a:r>
              <a:rPr lang="en-US" dirty="0" err="1" smtClean="0"/>
              <a:t>perturbative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depends on details of showering scheme</a:t>
            </a:r>
            <a:br>
              <a:rPr lang="en-US" dirty="0" smtClean="0"/>
            </a:br>
            <a:r>
              <a:rPr lang="en-US" dirty="0" smtClean="0"/>
              <a:t>                    gives information on the underlying event</a:t>
            </a:r>
            <a:br>
              <a:rPr lang="en-US" dirty="0" smtClean="0"/>
            </a:br>
            <a:r>
              <a:rPr lang="en-US" dirty="0" smtClean="0"/>
              <a:t>                    two theoretical scales:  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 and  </a:t>
            </a:r>
            <a:r>
              <a:rPr lang="en-US" i="1" dirty="0" smtClean="0"/>
              <a:t>M</a:t>
            </a:r>
            <a:r>
              <a:rPr lang="en-US" dirty="0" smtClean="0"/>
              <a:t>    which can be very different</a:t>
            </a:r>
            <a:br>
              <a:rPr lang="en-US" dirty="0" smtClean="0"/>
            </a:br>
            <a:r>
              <a:rPr lang="en-US" dirty="0" smtClean="0"/>
              <a:t>                    angular variables – an experimental improvement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high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:   dominated by one or two hard </a:t>
            </a:r>
            <a:r>
              <a:rPr lang="en-US" dirty="0" err="1" smtClean="0"/>
              <a:t>parton</a:t>
            </a:r>
            <a:r>
              <a:rPr lang="en-US" dirty="0" smtClean="0"/>
              <a:t> emission:  </a:t>
            </a:r>
            <a:r>
              <a:rPr lang="en-US" dirty="0" err="1" smtClean="0"/>
              <a:t>pQCD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gluons in initial state start to be important</a:t>
            </a:r>
            <a:br>
              <a:rPr lang="en-US" dirty="0" smtClean="0"/>
            </a:br>
            <a:r>
              <a:rPr lang="en-US" dirty="0" smtClean="0"/>
              <a:t>                    matrix element calculations needed</a:t>
            </a:r>
            <a:br>
              <a:rPr lang="en-US" dirty="0" smtClean="0"/>
            </a:br>
            <a:r>
              <a:rPr lang="en-US" dirty="0" smtClean="0"/>
              <a:t>              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8868"/>
            <a:ext cx="406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measurements at low and high </a:t>
            </a:r>
            <a:r>
              <a:rPr lang="en-US" i="1" dirty="0" err="1" smtClean="0">
                <a:solidFill>
                  <a:srgbClr val="00009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: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 descr="CMS dsdqt_combined 7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295400"/>
            <a:ext cx="4205186" cy="3834358"/>
          </a:xfrm>
          <a:prstGeom prst="rect">
            <a:avLst/>
          </a:prstGeom>
        </p:spPr>
      </p:pic>
      <p:pic>
        <p:nvPicPr>
          <p:cNvPr id="9" name="Picture 8" descr="CMS compared to theory 7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03182" y="365125"/>
            <a:ext cx="4339437" cy="565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838200"/>
            <a:ext cx="72327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7 </a:t>
            </a:r>
            <a:r>
              <a:rPr lang="en-US" dirty="0" err="1" smtClean="0">
                <a:solidFill>
                  <a:srgbClr val="800000"/>
                </a:solidFill>
              </a:rPr>
              <a:t>TeV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34000"/>
            <a:ext cx="4861728" cy="1277273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disagreement at low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indicates</a:t>
            </a:r>
            <a:br>
              <a:rPr lang="en-US" dirty="0" smtClean="0"/>
            </a:br>
            <a:r>
              <a:rPr lang="en-US" dirty="0" smtClean="0"/>
              <a:t>   need for tuning underlying event model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agreement at high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is achieved with</a:t>
            </a:r>
            <a:br>
              <a:rPr lang="en-US" dirty="0" smtClean="0"/>
            </a:br>
            <a:r>
              <a:rPr lang="en-US" dirty="0" smtClean="0"/>
              <a:t>   FEWZ at  O(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  ….  and POWHEG/PYTHIA/Z2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8890" y="304800"/>
            <a:ext cx="204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PRD 85 032002 (2012)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6172200"/>
            <a:ext cx="303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also ATLAS: </a:t>
            </a:r>
            <a:r>
              <a:rPr lang="en-US" sz="1400" i="1" dirty="0" smtClean="0"/>
              <a:t>PLB 725 (2013) 223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8868"/>
            <a:ext cx="337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preliminary measurements: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68868"/>
            <a:ext cx="72327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8 </a:t>
            </a:r>
            <a:r>
              <a:rPr lang="en-US" dirty="0" err="1" smtClean="0">
                <a:solidFill>
                  <a:srgbClr val="800000"/>
                </a:solidFill>
              </a:rPr>
              <a:t>TeV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34000"/>
            <a:ext cx="8828058" cy="723275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best overall agreement achieved with </a:t>
            </a:r>
            <a:r>
              <a:rPr lang="en-US" dirty="0" err="1" smtClean="0"/>
              <a:t>ResBos</a:t>
            </a:r>
            <a:r>
              <a:rPr lang="en-US" dirty="0" smtClean="0"/>
              <a:t>, which uses two scales 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&amp;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agreement at high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is achieved with FEWZ at  O(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  ….  and POWHEG/PYTHIA/Z2*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89377" y="6323111"/>
            <a:ext cx="118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SMP-12-025</a:t>
            </a:r>
            <a:endParaRPr lang="en-US" sz="1400" i="1" dirty="0"/>
          </a:p>
        </p:txBody>
      </p:sp>
      <p:pic>
        <p:nvPicPr>
          <p:cNvPr id="13" name="Picture 12" descr="CMS dsdqt 8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70" t="6013" r="10159" b="1503"/>
              <a:stretch>
                <a:fillRect/>
              </a:stretch>
            </p:blipFill>
          </mc:Choice>
          <mc:Fallback>
            <p:blipFill>
              <a:blip r:embed="rId3"/>
              <a:srcRect l="1270" t="6013" r="10159" b="1503"/>
              <a:stretch>
                <a:fillRect/>
              </a:stretch>
            </p:blipFill>
          </mc:Fallback>
        </mc:AlternateContent>
        <p:spPr>
          <a:xfrm>
            <a:off x="115058" y="1143000"/>
            <a:ext cx="4308279" cy="3800307"/>
          </a:xfrm>
          <a:prstGeom prst="rect">
            <a:avLst/>
          </a:prstGeom>
        </p:spPr>
      </p:pic>
      <p:pic>
        <p:nvPicPr>
          <p:cNvPr id="14" name="Picture 13" descr="CMS comparison theory 8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09475" y="1143000"/>
            <a:ext cx="4242409" cy="382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8868"/>
            <a:ext cx="406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compares 7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and 8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directly: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30423"/>
            <a:ext cx="1923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CMS PAS SMP</a:t>
            </a:r>
            <a:r>
              <a:rPr lang="en-US" sz="1400" i="1" dirty="0" smtClean="0"/>
              <a:t>-12-025</a:t>
            </a:r>
            <a:endParaRPr lang="en-US" sz="1400" i="1" dirty="0"/>
          </a:p>
        </p:txBody>
      </p:sp>
      <p:pic>
        <p:nvPicPr>
          <p:cNvPr id="15" name="Picture 14" descr="CMS 7 vs 8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lum/>
              </a:blip>
              <a:srcRect l="10159" t="6621" b="1655"/>
              <a:stretch>
                <a:fillRect/>
              </a:stretch>
            </p:blipFill>
          </mc:Choice>
          <mc:Fallback>
            <p:blipFill>
              <a:blip r:embed="rId3">
                <a:lum/>
              </a:blip>
              <a:srcRect l="10159" t="6621" b="1655"/>
              <a:stretch>
                <a:fillRect/>
              </a:stretch>
            </p:blipFill>
          </mc:Fallback>
        </mc:AlternateContent>
        <p:spPr>
          <a:xfrm>
            <a:off x="1446378" y="1032510"/>
            <a:ext cx="5686273" cy="445389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76200" dir="2700000" algn="tl" rotWithShape="0">
              <a:schemeClr val="tx1">
                <a:alpha val="43000"/>
              </a:scheme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28600" y="5715000"/>
            <a:ext cx="871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seem to agree with the prediction from FEWZ but statistical uncertainties are large.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905000"/>
            <a:ext cx="50193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Inclusive </a:t>
            </a:r>
            <a:r>
              <a:rPr lang="en-US" sz="2400" i="1" dirty="0" smtClean="0"/>
              <a:t>W</a:t>
            </a:r>
            <a:r>
              <a:rPr lang="en-US" sz="2400" dirty="0" smtClean="0"/>
              <a:t> and </a:t>
            </a:r>
            <a:r>
              <a:rPr lang="en-US" sz="2400" i="1" dirty="0" smtClean="0"/>
              <a:t>Z</a:t>
            </a:r>
            <a:r>
              <a:rPr lang="en-US" sz="2400" dirty="0" smtClean="0"/>
              <a:t> cross sections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Drell</a:t>
            </a:r>
            <a:r>
              <a:rPr lang="en-US" sz="2400" dirty="0" smtClean="0">
                <a:sym typeface="Wingdings"/>
              </a:rPr>
              <a:t>-Yan production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ym typeface="Wingdings"/>
              </a:rPr>
              <a:t> Transverse momentum distributions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W</a:t>
            </a:r>
            <a:r>
              <a:rPr lang="en-US" sz="2400" dirty="0" smtClean="0">
                <a:sym typeface="Wingdings"/>
              </a:rPr>
              <a:t> charge asymmetry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400" i="1" dirty="0" err="1" smtClean="0">
                <a:sym typeface="Wingdings"/>
              </a:rPr>
              <a:t>W+c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production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ym typeface="Wingdings"/>
              </a:rPr>
              <a:t> W + jets differential cross sections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ym typeface="Wingdings"/>
              </a:rPr>
              <a:t> W and Z + </a:t>
            </a:r>
            <a:r>
              <a:rPr lang="en-US" sz="2400" dirty="0" err="1" smtClean="0">
                <a:sym typeface="Wingdings"/>
              </a:rPr>
              <a:t>b</a:t>
            </a:r>
            <a:r>
              <a:rPr lang="en-US" sz="2400" dirty="0" smtClean="0">
                <a:sym typeface="Wingdings"/>
              </a:rPr>
              <a:t> jets</a:t>
            </a:r>
            <a:endParaRPr lang="en-US" sz="2400" dirty="0" smtClean="0">
              <a:sym typeface="Wingding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65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has published measurements of a special angular variable: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799" y="762000"/>
          <a:ext cx="2847703" cy="914400"/>
        </p:xfrm>
        <a:graphic>
          <a:graphicData uri="http://schemas.openxmlformats.org/presentationml/2006/ole">
            <p:oleObj spid="_x0000_s818178" name="Equation" r:id="rId3" imgW="1384300" imgH="444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91200" y="762000"/>
          <a:ext cx="1555750" cy="355600"/>
        </p:xfrm>
        <a:graphic>
          <a:graphicData uri="http://schemas.openxmlformats.org/presentationml/2006/ole">
            <p:oleObj spid="_x0000_s818179" name="Equation" r:id="rId4" imgW="889000" imgH="203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91200" y="1143000"/>
          <a:ext cx="2863850" cy="477308"/>
        </p:xfrm>
        <a:graphic>
          <a:graphicData uri="http://schemas.openxmlformats.org/presentationml/2006/ole">
            <p:oleObj spid="_x0000_s818180" name="Equation" r:id="rId5" imgW="1752600" imgH="2921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958334"/>
            <a:ext cx="8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446" y="1806476"/>
            <a:ext cx="71481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For a back-to-back configuration, the resolution of  </a:t>
            </a:r>
            <a:r>
              <a:rPr lang="en-US" i="1" dirty="0" err="1" smtClean="0">
                <a:cs typeface="Symbol" charset="2"/>
              </a:rPr>
              <a:t>q</a:t>
            </a:r>
            <a:r>
              <a:rPr lang="en-US" i="1" baseline="-25000" dirty="0" err="1" smtClean="0"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  is not very good.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 quantity 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depends only on the </a:t>
            </a:r>
            <a:r>
              <a:rPr lang="en-US" u="sng" dirty="0" smtClean="0">
                <a:cs typeface="Symbol" charset="2"/>
              </a:rPr>
              <a:t>angles</a:t>
            </a:r>
            <a:r>
              <a:rPr lang="en-US" dirty="0" smtClean="0">
                <a:cs typeface="Symbol" charset="2"/>
              </a:rPr>
              <a:t> of the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trajectories.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Roughly speaking,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endParaRPr lang="en-US" dirty="0" smtClean="0"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0.1  </a:t>
            </a:r>
            <a:r>
              <a:rPr lang="en-US" dirty="0" smtClean="0">
                <a:cs typeface="Symbol" charset="2"/>
              </a:rPr>
              <a:t> corresponds to  </a:t>
            </a:r>
            <a:r>
              <a:rPr lang="en-US" i="1" dirty="0" err="1" smtClean="0">
                <a:cs typeface="Symbol" charset="2"/>
              </a:rPr>
              <a:t>q</a:t>
            </a:r>
            <a:r>
              <a:rPr lang="en-US" i="1" baseline="-25000" dirty="0" err="1" smtClean="0">
                <a:cs typeface="Symbol" charset="2"/>
              </a:rPr>
              <a:t>T</a:t>
            </a:r>
            <a:r>
              <a:rPr lang="en-US" i="1" dirty="0" smtClean="0">
                <a:cs typeface="Symbol" charset="2"/>
              </a:rPr>
              <a:t> 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 10 </a:t>
            </a:r>
            <a:r>
              <a:rPr lang="en-US" i="1" dirty="0" err="1" smtClean="0">
                <a:cs typeface="Symbol" charset="2"/>
                <a:sym typeface="Wingdings"/>
              </a:rPr>
              <a:t>GeV</a:t>
            </a:r>
            <a:endParaRPr lang="en-US" dirty="0" smtClean="0"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</a:t>
            </a:r>
            <a:r>
              <a:rPr lang="en-US" dirty="0" smtClean="0"/>
              <a:t>The  small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region is better studied with 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22878" y="2514600"/>
          <a:ext cx="991624" cy="654050"/>
        </p:xfrm>
        <a:graphic>
          <a:graphicData uri="http://schemas.openxmlformats.org/presentationml/2006/ole">
            <p:oleObj spid="_x0000_s818181" name="Equation" r:id="rId6" imgW="596900" imgH="393700" progId="Equation.3">
              <p:embed/>
            </p:oleObj>
          </a:graphicData>
        </a:graphic>
      </p:graphicFrame>
      <p:pic>
        <p:nvPicPr>
          <p:cNvPr id="12" name="Picture 11" descr="D0 angular combined_resi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502" y="3962400"/>
            <a:ext cx="4943093" cy="2606675"/>
          </a:xfrm>
          <a:prstGeom prst="rect">
            <a:avLst/>
          </a:prstGeo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4724400"/>
            <a:ext cx="3575668" cy="1077218"/>
          </a:xfrm>
          <a:prstGeom prst="rect">
            <a:avLst/>
          </a:prstGeom>
          <a:solidFill>
            <a:schemeClr val="bg2">
              <a:alpha val="37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published the first study of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showing deviations from </a:t>
            </a:r>
            <a:r>
              <a:rPr lang="en-US" dirty="0" err="1" smtClean="0"/>
              <a:t>ResBos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predictions at moderate 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85629" y="3683912"/>
            <a:ext cx="210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PRL 106 122001 (2011)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7299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ATLAS has published measurements of a special angular variable: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2" name="Picture 11" descr="D0 angular combined_res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02" y="3962400"/>
            <a:ext cx="4943093" cy="2606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5629" y="3683912"/>
            <a:ext cx="210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PRL 106 122001 (2011)</a:t>
            </a:r>
            <a:endParaRPr lang="en-US" sz="1400" i="1" dirty="0"/>
          </a:p>
        </p:txBody>
      </p:sp>
      <p:pic>
        <p:nvPicPr>
          <p:cNvPr id="15" name="Picture 14" descr="ATLAS angul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4051858" cy="472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0005" y="1981200"/>
            <a:ext cx="3993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ATLAS confirms trends seen by 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Webdings"/>
                <a:ea typeface="Webdings"/>
                <a:cs typeface="Webdings"/>
              </a:rPr>
              <a:t>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51766" y="2432566"/>
            <a:ext cx="1459468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236131" y="2455419"/>
            <a:ext cx="1641157" cy="143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5791200"/>
            <a:ext cx="306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agree very well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828800" y="5029200"/>
            <a:ext cx="1219200" cy="3048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04258" y="762000"/>
            <a:ext cx="2285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B720 (2013) 32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462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comparisons to theoretical predictions: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3750" y="365125"/>
            <a:ext cx="198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B720 (2013) 32</a:t>
            </a:r>
            <a:endParaRPr lang="en-US" sz="1200" i="1" dirty="0"/>
          </a:p>
        </p:txBody>
      </p:sp>
      <p:pic>
        <p:nvPicPr>
          <p:cNvPr id="17" name="Picture 16" descr="ATLAS angular Banf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4468913" cy="3197423"/>
          </a:xfrm>
          <a:prstGeom prst="rect">
            <a:avLst/>
          </a:prstGeom>
        </p:spPr>
      </p:pic>
      <p:pic>
        <p:nvPicPr>
          <p:cNvPr id="20" name="Picture 19" descr="ATLAS angular FEW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3849"/>
            <a:ext cx="4483100" cy="32075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4953000"/>
            <a:ext cx="42883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Banfi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 </a:t>
            </a:r>
            <a:r>
              <a:rPr lang="en-US" sz="1400" dirty="0" smtClean="0"/>
              <a:t>[Phys.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B715 (2012) 152]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 employ </a:t>
            </a:r>
            <a:r>
              <a:rPr lang="en-US" sz="1600" i="1" dirty="0" err="1" smtClean="0"/>
              <a:t>q</a:t>
            </a:r>
            <a:r>
              <a:rPr lang="en-US" sz="1600" i="1" baseline="-25000" dirty="0" err="1" smtClean="0"/>
              <a:t>T</a:t>
            </a:r>
            <a:r>
              <a:rPr lang="en-US" sz="1600" dirty="0" smtClean="0"/>
              <a:t> – </a:t>
            </a:r>
            <a:r>
              <a:rPr lang="en-US" sz="1600" dirty="0" err="1" smtClean="0"/>
              <a:t>resummation</a:t>
            </a:r>
            <a:r>
              <a:rPr lang="en-US" sz="1600" dirty="0" smtClean="0"/>
              <a:t> technique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match to fixed-order calculation in MCFM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good results for LHC </a:t>
            </a:r>
            <a:r>
              <a:rPr lang="en-US" sz="1600" i="1" dirty="0" err="1" smtClean="0"/>
              <a:t>d</a:t>
            </a:r>
            <a:r>
              <a:rPr lang="en-US" sz="1600" i="1" dirty="0" err="1" smtClean="0">
                <a:latin typeface="Symbol" charset="2"/>
                <a:cs typeface="Symbol" charset="2"/>
              </a:rPr>
              <a:t>s</a:t>
            </a:r>
            <a:r>
              <a:rPr lang="en-US" sz="1600" i="1" dirty="0" err="1" smtClean="0">
                <a:cs typeface="Symbol" charset="2"/>
              </a:rPr>
              <a:t>/dq</a:t>
            </a:r>
            <a:r>
              <a:rPr lang="en-US" sz="1600" i="1" baseline="-25000" dirty="0" err="1" smtClean="0">
                <a:cs typeface="Symbol" charset="2"/>
              </a:rPr>
              <a:t>T</a:t>
            </a:r>
            <a:r>
              <a:rPr lang="en-US" sz="1600" dirty="0" smtClean="0">
                <a:cs typeface="Symbol" charset="2"/>
              </a:rPr>
              <a:t> data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3153" y="4953000"/>
            <a:ext cx="4185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FEWZ   (F. </a:t>
            </a:r>
            <a:r>
              <a:rPr lang="en-US" dirty="0" err="1" smtClean="0"/>
              <a:t>Petriello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fixed-order  (</a:t>
            </a:r>
            <a:r>
              <a:rPr lang="en-US" sz="1600" dirty="0" smtClean="0">
                <a:latin typeface="Symbol" charset="2"/>
                <a:cs typeface="Symbol" charset="2"/>
              </a:rPr>
              <a:t>a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2</a:t>
            </a:r>
            <a:r>
              <a:rPr lang="en-US" sz="1600" baseline="-25000" dirty="0" smtClean="0">
                <a:cs typeface="Symbol" charset="2"/>
              </a:rPr>
              <a:t>S</a:t>
            </a:r>
            <a:r>
              <a:rPr lang="en-US" sz="1600" dirty="0" smtClean="0">
                <a:cs typeface="Symbol" charset="2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not good in non-</a:t>
            </a:r>
            <a:r>
              <a:rPr lang="en-US" sz="1600" dirty="0" err="1" smtClean="0">
                <a:cs typeface="Symbol" charset="2"/>
              </a:rPr>
              <a:t>perturbative</a:t>
            </a:r>
            <a:r>
              <a:rPr lang="en-US" sz="1600" dirty="0" smtClean="0">
                <a:cs typeface="Symbol" charset="2"/>
              </a:rPr>
              <a:t> regime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good agreement with other observables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573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comparisons to theoretical predictions in </a:t>
            </a:r>
            <a:r>
              <a:rPr lang="en-US" i="1" dirty="0" smtClean="0">
                <a:solidFill>
                  <a:srgbClr val="000090"/>
                </a:solidFill>
              </a:rPr>
              <a:t>|Y|</a:t>
            </a:r>
            <a:r>
              <a:rPr lang="en-US" dirty="0" smtClean="0">
                <a:solidFill>
                  <a:srgbClr val="000090"/>
                </a:solidFill>
              </a:rPr>
              <a:t> bins: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3750" y="365125"/>
            <a:ext cx="198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B720 (2013) 32</a:t>
            </a:r>
            <a:endParaRPr lang="en-US" sz="1200" i="1" dirty="0"/>
          </a:p>
        </p:txBody>
      </p:sp>
      <p:pic>
        <p:nvPicPr>
          <p:cNvPr id="11" name="Picture 10" descr="ATLAS angular theo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701087" cy="49063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57912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SHERPA does best</a:t>
            </a:r>
          </a:p>
          <a:p>
            <a:r>
              <a:rPr lang="en-US" dirty="0" smtClean="0"/>
              <a:t>ALPGEN is OK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90800" y="5943600"/>
            <a:ext cx="1219200" cy="15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0800" y="6246812"/>
            <a:ext cx="1219200" cy="1588"/>
          </a:xfrm>
          <a:prstGeom prst="line">
            <a:avLst/>
          </a:prstGeom>
          <a:ln>
            <a:solidFill>
              <a:srgbClr val="008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596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have also measured the  </a:t>
            </a:r>
            <a:r>
              <a:rPr lang="en-US" i="1" dirty="0" err="1" smtClean="0">
                <a:solidFill>
                  <a:srgbClr val="00009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 distribution of W bosons: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365125"/>
            <a:ext cx="1771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PRD 85 012005 (2012)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5347" y="55626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SHERPA is OK</a:t>
            </a:r>
          </a:p>
          <a:p>
            <a:r>
              <a:rPr lang="en-US" dirty="0" smtClean="0"/>
              <a:t>ALPGEN does best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6018212"/>
            <a:ext cx="1219200" cy="1588"/>
          </a:xfrm>
          <a:prstGeom prst="line">
            <a:avLst/>
          </a:prstGeom>
          <a:ln>
            <a:solidFill>
              <a:srgbClr val="3366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5715000"/>
            <a:ext cx="1219200" cy="1588"/>
          </a:xfrm>
          <a:prstGeom prst="line">
            <a:avLst/>
          </a:prstGeom>
          <a:ln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TLAS W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4320540" cy="4145280"/>
          </a:xfrm>
          <a:prstGeom prst="rect">
            <a:avLst/>
          </a:prstGeom>
        </p:spPr>
      </p:pic>
      <p:pic>
        <p:nvPicPr>
          <p:cNvPr id="16" name="Picture 15" descr="ATLAS W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40" y="914400"/>
            <a:ext cx="4320540" cy="41452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5530334"/>
            <a:ext cx="364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calculation is clearly needed.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596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have also measured the  </a:t>
            </a:r>
            <a:r>
              <a:rPr lang="en-US" i="1" dirty="0" err="1" smtClean="0">
                <a:solidFill>
                  <a:srgbClr val="00009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 distribution of W bosons: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365125"/>
            <a:ext cx="1771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PRD 85 012005 (2012)</a:t>
            </a:r>
            <a:endParaRPr lang="en-US" sz="1200" i="1" dirty="0"/>
          </a:p>
        </p:txBody>
      </p:sp>
      <p:pic>
        <p:nvPicPr>
          <p:cNvPr id="13" name="Picture 12" descr="ATLAS W 1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6200" y="914400"/>
            <a:ext cx="4320540" cy="4145280"/>
          </a:xfrm>
          <a:prstGeom prst="rect">
            <a:avLst/>
          </a:prstGeom>
        </p:spPr>
      </p:pic>
      <p:pic>
        <p:nvPicPr>
          <p:cNvPr id="16" name="Picture 15" descr="ATLAS W 2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457140" y="914400"/>
            <a:ext cx="4320540" cy="4145280"/>
          </a:xfrm>
          <a:prstGeom prst="rect">
            <a:avLst/>
          </a:prstGeom>
        </p:spPr>
      </p:pic>
      <p:pic>
        <p:nvPicPr>
          <p:cNvPr id="18" name="Picture 17" descr="ATLAS W and Z toget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252" y="717785"/>
            <a:ext cx="6240976" cy="5987815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62000" y="5301734"/>
            <a:ext cx="5160343" cy="36933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28575" cmpd="sng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clearly confirms the wiggles in the </a:t>
            </a:r>
            <a:r>
              <a:rPr lang="en-US" i="1" dirty="0" smtClean="0"/>
              <a:t>W</a:t>
            </a:r>
            <a:r>
              <a:rPr lang="en-US" dirty="0" smtClean="0"/>
              <a:t> distribution.</a:t>
            </a:r>
            <a:endParaRPr lang="en-US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small" dirty="0" smtClean="0"/>
              <a:t>W</a:t>
            </a:r>
            <a:r>
              <a:rPr lang="en-US" cap="small" dirty="0" smtClean="0"/>
              <a:t> Charge Asymmetry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752" y="1298448"/>
            <a:ext cx="8174033" cy="455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More  </a:t>
            </a:r>
            <a:r>
              <a:rPr lang="en-US" i="1" dirty="0" smtClean="0"/>
              <a:t>W</a:t>
            </a:r>
            <a:r>
              <a:rPr lang="en-US" i="1" baseline="30000" dirty="0" smtClean="0"/>
              <a:t>+</a:t>
            </a:r>
            <a:r>
              <a:rPr lang="en-US" dirty="0" smtClean="0"/>
              <a:t> are produced than  </a:t>
            </a:r>
            <a:r>
              <a:rPr lang="en-US" i="1" dirty="0" smtClean="0"/>
              <a:t>W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  because   </a:t>
            </a:r>
            <a:r>
              <a:rPr lang="en-US" i="1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 predominates over  </a:t>
            </a:r>
            <a:r>
              <a:rPr lang="en-US" i="1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.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 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  possibility to constrain  </a:t>
            </a:r>
            <a:r>
              <a:rPr lang="en-US" i="1" dirty="0" err="1" smtClean="0">
                <a:cs typeface="Symbol" charset="2"/>
                <a:sym typeface="Wingdings"/>
              </a:rPr>
              <a:t>d/u</a:t>
            </a:r>
            <a:r>
              <a:rPr lang="en-US" dirty="0" smtClean="0">
                <a:cs typeface="Symbol" charset="2"/>
                <a:sym typeface="Wingdings"/>
              </a:rPr>
              <a:t>  ratio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The asymmetry will be more pronounced at larger </a:t>
            </a:r>
            <a:r>
              <a:rPr lang="en-US" i="1" dirty="0" smtClean="0">
                <a:cs typeface="Symbol" charset="2"/>
              </a:rPr>
              <a:t>Y</a:t>
            </a:r>
            <a:r>
              <a:rPr lang="en-US" i="1" baseline="-25000" dirty="0" smtClean="0"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 (corresponds to larger </a:t>
            </a:r>
            <a:r>
              <a:rPr lang="en-US" i="1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)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 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  but  </a:t>
            </a:r>
            <a:r>
              <a:rPr lang="en-US" i="1" dirty="0" smtClean="0">
                <a:cs typeface="Symbol" charset="2"/>
                <a:sym typeface="Wingdings"/>
              </a:rPr>
              <a:t>Y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r>
              <a:rPr lang="en-US" dirty="0" smtClean="0">
                <a:cs typeface="Symbol" charset="2"/>
                <a:sym typeface="Wingdings"/>
              </a:rPr>
              <a:t>  is difficult to measure</a:t>
            </a: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We can use the lepton 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 instead of  </a:t>
            </a:r>
            <a:r>
              <a:rPr lang="en-US" i="1" dirty="0" smtClean="0">
                <a:cs typeface="Symbol" charset="2"/>
              </a:rPr>
              <a:t>Y</a:t>
            </a:r>
            <a:r>
              <a:rPr lang="en-US" i="1" baseline="-25000" dirty="0" smtClean="0"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 but the asymmetry is more complicated.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and very small errors means dealing with very difficult </a:t>
            </a:r>
            <a:r>
              <a:rPr lang="en-US" dirty="0" err="1" smtClean="0">
                <a:sym typeface="Wingdings"/>
              </a:rPr>
              <a:t>systematics</a:t>
            </a:r>
            <a:endParaRPr lang="en-US" dirty="0" smtClean="0">
              <a:cs typeface="Symbol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124200" y="5902325"/>
          <a:ext cx="2581564" cy="819150"/>
        </p:xfrm>
        <a:graphic>
          <a:graphicData uri="http://schemas.openxmlformats.org/presentationml/2006/ole">
            <p:oleObj spid="_x0000_s824323" name="Equation" r:id="rId3" imgW="1320800" imgH="419100" progId="Equation.3">
              <p:embed/>
            </p:oleObj>
          </a:graphicData>
        </a:graphic>
      </p:graphicFrame>
      <p:pic>
        <p:nvPicPr>
          <p:cNvPr id="14" name="Picture 13" descr="feynman diagram.png"/>
          <p:cNvPicPr>
            <a:picLocks noChangeAspect="1"/>
          </p:cNvPicPr>
          <p:nvPr/>
        </p:nvPicPr>
        <p:blipFill>
          <a:blip r:embed="rId4"/>
          <a:srcRect l="7200" t="5596" r="7200" b="9326"/>
          <a:stretch>
            <a:fillRect/>
          </a:stretch>
        </p:blipFill>
        <p:spPr>
          <a:xfrm>
            <a:off x="1447800" y="2133600"/>
            <a:ext cx="2740152" cy="2102500"/>
          </a:xfrm>
          <a:prstGeom prst="rect">
            <a:avLst/>
          </a:prstGeom>
        </p:spPr>
      </p:pic>
      <p:pic>
        <p:nvPicPr>
          <p:cNvPr id="15" name="Picture 14" descr="ATLAS WplusWminus.png"/>
          <p:cNvPicPr>
            <a:picLocks noChangeAspect="1"/>
          </p:cNvPicPr>
          <p:nvPr/>
        </p:nvPicPr>
        <p:blipFill>
          <a:blip r:embed="rId5"/>
          <a:srcRect t="3702" b="2776"/>
          <a:stretch>
            <a:fillRect/>
          </a:stretch>
        </p:blipFill>
        <p:spPr>
          <a:xfrm>
            <a:off x="4648200" y="1676400"/>
            <a:ext cx="4277916" cy="2744780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419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</a:t>
            </a:r>
            <a:r>
              <a:rPr lang="en-US" sz="2400" dirty="0" smtClean="0">
                <a:solidFill>
                  <a:srgbClr val="000090"/>
                </a:solidFill>
                <a:latin typeface="Webdings"/>
                <a:ea typeface="Webdings"/>
                <a:cs typeface="Webdings"/>
              </a:rPr>
              <a:t></a:t>
            </a:r>
            <a:r>
              <a:rPr lang="en-US" sz="2400" dirty="0" smtClean="0">
                <a:solidFill>
                  <a:srgbClr val="000090"/>
                </a:solidFill>
              </a:rPr>
              <a:t> have a new measurement: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430117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There has been tension between </a:t>
            </a:r>
            <a:br>
              <a:rPr lang="en-US" dirty="0" smtClean="0"/>
            </a:br>
            <a:r>
              <a:rPr lang="en-US" dirty="0" smtClean="0"/>
              <a:t>      CDF &amp; 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measurements.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Measurements from 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pbar</a:t>
            </a:r>
            <a:r>
              <a:rPr lang="en-US" dirty="0" smtClean="0"/>
              <a:t>  colliders </a:t>
            </a:r>
            <a:br>
              <a:rPr lang="en-US" dirty="0" smtClean="0"/>
            </a:br>
            <a:r>
              <a:rPr lang="en-US" dirty="0" smtClean="0"/>
              <a:t>      are complimentary.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New 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measurements are precise</a:t>
            </a:r>
            <a:br>
              <a:rPr lang="en-US" dirty="0" smtClean="0"/>
            </a:br>
            <a:r>
              <a:rPr lang="en-US" dirty="0" smtClean="0"/>
              <a:t>      and do not agree with theory.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Interpretation:  </a:t>
            </a:r>
            <a:r>
              <a:rPr lang="en-US" i="1" dirty="0" err="1" smtClean="0"/>
              <a:t>d/u</a:t>
            </a:r>
            <a:r>
              <a:rPr lang="en-US" dirty="0" smtClean="0"/>
              <a:t>  should be increased.</a:t>
            </a:r>
            <a:endParaRPr lang="en-US" dirty="0"/>
          </a:p>
        </p:txBody>
      </p:sp>
      <p:pic>
        <p:nvPicPr>
          <p:cNvPr id="8" name="Picture 7" descr="D0 asymmet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5455" r="4706" b="5455"/>
              <a:stretch>
                <a:fillRect/>
              </a:stretch>
            </p:blipFill>
          </mc:Choice>
          <mc:Fallback>
            <p:blipFill>
              <a:blip r:embed="rId3"/>
              <a:srcRect l="7059" t="5455" r="4706" b="5455"/>
              <a:stretch>
                <a:fillRect/>
              </a:stretch>
            </p:blipFill>
          </mc:Fallback>
        </mc:AlternateContent>
        <p:spPr>
          <a:xfrm>
            <a:off x="4566951" y="533400"/>
            <a:ext cx="4348449" cy="568191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1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6096000"/>
            <a:ext cx="278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D88 091102(R) (2013)</a:t>
            </a:r>
            <a:endParaRPr lang="en-US" sz="1400" i="1" dirty="0"/>
          </a:p>
        </p:txBody>
      </p:sp>
      <p:sp>
        <p:nvSpPr>
          <p:cNvPr id="10" name="Oval 9"/>
          <p:cNvSpPr/>
          <p:nvPr/>
        </p:nvSpPr>
        <p:spPr>
          <a:xfrm>
            <a:off x="6477000" y="3962400"/>
            <a:ext cx="2438400" cy="762000"/>
          </a:xfrm>
          <a:prstGeom prst="ellipse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42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CMS have a new measurement: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57200"/>
            <a:ext cx="1512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</a:t>
            </a:r>
            <a:r>
              <a:rPr lang="en-US" sz="1400" i="1" dirty="0" smtClean="0"/>
              <a:t>1312.6283</a:t>
            </a:r>
            <a:endParaRPr lang="en-US" sz="1400" i="1" dirty="0"/>
          </a:p>
        </p:txBody>
      </p:sp>
      <p:pic>
        <p:nvPicPr>
          <p:cNvPr id="11" name="Picture 10" descr="CMS asymmetry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293814" cy="4119638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MS resbos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87" y="1295400"/>
            <a:ext cx="4293813" cy="411963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914400"/>
            <a:ext cx="6661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full data set at 7 </a:t>
            </a:r>
            <a:r>
              <a:rPr lang="en-US" sz="1600" dirty="0" err="1" smtClean="0"/>
              <a:t>TeV</a:t>
            </a:r>
            <a:r>
              <a:rPr lang="en-US" sz="1600" dirty="0" smtClean="0"/>
              <a:t>,    </a:t>
            </a:r>
            <a:r>
              <a:rPr lang="en-US" sz="1600" dirty="0" err="1" smtClean="0"/>
              <a:t>muon</a:t>
            </a:r>
            <a:r>
              <a:rPr lang="en-US" sz="1600" dirty="0" smtClean="0"/>
              <a:t> channel,   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T</a:t>
            </a:r>
            <a:r>
              <a:rPr lang="en-US" sz="1600" i="1" dirty="0" smtClean="0"/>
              <a:t> &gt; 25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r>
              <a:rPr lang="en-US" sz="1600" dirty="0" smtClean="0"/>
              <a:t>, and also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T</a:t>
            </a:r>
            <a:r>
              <a:rPr lang="en-US" sz="1600" i="1" dirty="0" smtClean="0"/>
              <a:t> &gt; 35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562600"/>
            <a:ext cx="78406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tremendous power to distinguish &amp; constrain </a:t>
            </a:r>
            <a:r>
              <a:rPr lang="en-US" sz="1600" dirty="0" err="1" smtClean="0"/>
              <a:t>PDFs</a:t>
            </a:r>
            <a:endParaRPr lang="en-US" sz="1600" dirty="0" smtClean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MSTW2008CPdeut clearly improves upon MSTW2008 but not as good as CT10nlo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FEWZ and RESBOS are equally good at predicting  the asymmetry.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598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LHCb</a:t>
            </a:r>
            <a:r>
              <a:rPr lang="en-US" sz="2400" dirty="0" smtClean="0">
                <a:solidFill>
                  <a:srgbClr val="000090"/>
                </a:solidFill>
              </a:rPr>
              <a:t> have a made a very nice measurement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                  in the far-forward region: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364" y="533400"/>
            <a:ext cx="1954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JHEP1206 (2012) 058</a:t>
            </a:r>
            <a:endParaRPr lang="en-US" sz="1400" i="1" dirty="0"/>
          </a:p>
        </p:txBody>
      </p:sp>
      <p:pic>
        <p:nvPicPr>
          <p:cNvPr id="16" name="Picture 15" descr="LHCb.png"/>
          <p:cNvPicPr>
            <a:picLocks noChangeAspect="1"/>
          </p:cNvPicPr>
          <p:nvPr/>
        </p:nvPicPr>
        <p:blipFill>
          <a:blip r:embed="rId2"/>
          <a:srcRect l="30784" t="2420" r="4276" b="32672"/>
          <a:stretch>
            <a:fillRect/>
          </a:stretch>
        </p:blipFill>
        <p:spPr>
          <a:xfrm>
            <a:off x="609600" y="1520881"/>
            <a:ext cx="6693312" cy="4727519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524000" y="25146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808" y="2133600"/>
            <a:ext cx="2547592" cy="33855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typical CMS &amp; ATLAS region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4267200"/>
            <a:ext cx="2106117" cy="584776"/>
          </a:xfrm>
          <a:prstGeom prst="rect">
            <a:avLst/>
          </a:prstGeom>
          <a:solidFill>
            <a:schemeClr val="bg2">
              <a:alpha val="71000"/>
            </a:schemeClr>
          </a:solidFill>
          <a:ln w="28575" cmpd="sng">
            <a:solidFill>
              <a:srgbClr val="FF6600"/>
            </a:solidFill>
          </a:ln>
          <a:effectLst>
            <a:outerShdw blurRad="50800" dist="1016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603B14"/>
                </a:solidFill>
              </a:rPr>
              <a:t>more negative </a:t>
            </a:r>
            <a:r>
              <a:rPr lang="en-US" sz="1600" i="1" dirty="0" err="1" smtClean="0">
                <a:solidFill>
                  <a:srgbClr val="603B14"/>
                </a:solidFill>
              </a:rPr>
              <a:t>muons</a:t>
            </a:r>
            <a:endParaRPr lang="en-US" sz="1600" i="1" dirty="0" smtClean="0">
              <a:solidFill>
                <a:srgbClr val="603B14"/>
              </a:solidFill>
            </a:endParaRPr>
          </a:p>
          <a:p>
            <a:r>
              <a:rPr lang="en-US" sz="1600" i="1" dirty="0" smtClean="0">
                <a:solidFill>
                  <a:srgbClr val="603B14"/>
                </a:solidFill>
              </a:rPr>
              <a:t>than positive </a:t>
            </a:r>
            <a:r>
              <a:rPr lang="en-US" sz="1600" i="1" dirty="0" err="1" smtClean="0">
                <a:solidFill>
                  <a:srgbClr val="603B14"/>
                </a:solidFill>
              </a:rPr>
              <a:t>muons</a:t>
            </a:r>
            <a:r>
              <a:rPr lang="en-US" sz="1600" i="1" dirty="0" smtClean="0">
                <a:solidFill>
                  <a:srgbClr val="603B14"/>
                </a:solidFill>
              </a:rPr>
              <a:t>!</a:t>
            </a:r>
            <a:endParaRPr lang="en-US" sz="1600" i="1" dirty="0">
              <a:solidFill>
                <a:srgbClr val="603B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Inclusive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en-US" cap="small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 p</a:t>
            </a:r>
            <a:r>
              <a:rPr lang="en-US" cap="small" dirty="0" smtClean="0"/>
              <a:t>roduction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7866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Important benchmark process since turn-on in 2010.</a:t>
            </a:r>
          </a:p>
          <a:p>
            <a:pPr>
              <a:buFont typeface="Arial"/>
              <a:buChar char="•"/>
            </a:pPr>
            <a:r>
              <a:rPr lang="en-US" dirty="0" smtClean="0"/>
              <a:t> Must master techniques for reconstructing W and Z bosons before one can do </a:t>
            </a:r>
            <a:br>
              <a:rPr lang="en-US" dirty="0" smtClean="0"/>
            </a:br>
            <a:r>
              <a:rPr lang="en-US" dirty="0" smtClean="0"/>
              <a:t>   electroweak physics.</a:t>
            </a:r>
          </a:p>
          <a:p>
            <a:pPr>
              <a:buFont typeface="Arial"/>
              <a:buChar char="•"/>
            </a:pPr>
            <a:r>
              <a:rPr lang="en-US" dirty="0" smtClean="0"/>
              <a:t> Starting point for constraints on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(</a:t>
            </a:r>
            <a:r>
              <a:rPr lang="en-US" dirty="0" err="1" smtClean="0"/>
              <a:t>PDFs</a:t>
            </a:r>
            <a:r>
              <a:rPr lang="en-US" dirty="0" smtClean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724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Amazing progress has been made in the </a:t>
            </a:r>
            <a:r>
              <a:rPr lang="en-US" u="sng" dirty="0" smtClean="0"/>
              <a:t>precision</a:t>
            </a:r>
            <a:r>
              <a:rPr lang="en-US" dirty="0" smtClean="0"/>
              <a:t> of the measurements.</a:t>
            </a:r>
          </a:p>
          <a:p>
            <a:r>
              <a:rPr lang="en-US" dirty="0" smtClean="0"/>
              <a:t>Here is an illustration: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90800" y="3603625"/>
          <a:ext cx="3438525" cy="654050"/>
        </p:xfrm>
        <a:graphic>
          <a:graphicData uri="http://schemas.openxmlformats.org/presentationml/2006/ole">
            <p:oleObj spid="_x0000_s16386" name="Equation" r:id="rId3" imgW="2070100" imgH="3937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5276671"/>
            <a:ext cx="5301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precision: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statistical uncertainty  &lt;&lt;  1%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experimental systematic uncertainty  1 – 1.5%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luminosity uncertainty  3 – 4 %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95800"/>
            <a:ext cx="61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CMS:      </a:t>
            </a:r>
            <a:r>
              <a:rPr lang="en-US" i="1" dirty="0" smtClean="0"/>
              <a:t>R</a:t>
            </a:r>
            <a:r>
              <a:rPr lang="en-US" dirty="0" smtClean="0"/>
              <a:t> = 10.54    ± 0.07  (stat) ± 0.08   (</a:t>
            </a:r>
            <a:r>
              <a:rPr lang="en-US" dirty="0" err="1" smtClean="0"/>
              <a:t>syst</a:t>
            </a:r>
            <a:r>
              <a:rPr lang="en-US" dirty="0" smtClean="0"/>
              <a:t>) ±0.16   (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ATLAS:    </a:t>
            </a:r>
            <a:r>
              <a:rPr lang="en-US" i="1" dirty="0" smtClean="0"/>
              <a:t>R </a:t>
            </a:r>
            <a:r>
              <a:rPr lang="en-US" dirty="0" smtClean="0"/>
              <a:t>= 10.893 ± 0.079(stat) ± 0.110 (</a:t>
            </a:r>
            <a:r>
              <a:rPr lang="en-US" dirty="0" err="1" smtClean="0"/>
              <a:t>syst</a:t>
            </a:r>
            <a:r>
              <a:rPr lang="en-US" dirty="0" smtClean="0"/>
              <a:t>) ±0.116 (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4627007"/>
            <a:ext cx="15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, 35 fb</a:t>
            </a:r>
            <a:r>
              <a:rPr lang="en-US" baseline="30000" dirty="0" smtClean="0">
                <a:latin typeface="Symbol" charset="2"/>
                <a:cs typeface="Symbol" charset="2"/>
              </a:rPr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598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LHCb</a:t>
            </a:r>
            <a:r>
              <a:rPr lang="en-US" sz="2400" dirty="0" smtClean="0">
                <a:solidFill>
                  <a:srgbClr val="000090"/>
                </a:solidFill>
              </a:rPr>
              <a:t> have a made a very nice measurement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                  in the far-forward region: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364" y="533400"/>
            <a:ext cx="1954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JHEP1206 (2012) 058</a:t>
            </a:r>
            <a:endParaRPr lang="en-US" sz="1400" i="1" dirty="0"/>
          </a:p>
        </p:txBody>
      </p:sp>
      <p:pic>
        <p:nvPicPr>
          <p:cNvPr id="16" name="Picture 15" descr="LHCb.png"/>
          <p:cNvPicPr>
            <a:picLocks noChangeAspect="1"/>
          </p:cNvPicPr>
          <p:nvPr/>
        </p:nvPicPr>
        <p:blipFill>
          <a:blip r:embed="rId2">
            <a:alphaModFix amt="64000"/>
          </a:blip>
          <a:srcRect l="30784" t="2420" r="4276" b="32672"/>
          <a:stretch>
            <a:fillRect/>
          </a:stretch>
        </p:blipFill>
        <p:spPr>
          <a:xfrm>
            <a:off x="609600" y="1520881"/>
            <a:ext cx="6693312" cy="4727519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1524000" y="25146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808" y="2133600"/>
            <a:ext cx="2547592" cy="33855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typical CMS &amp; ATLAS region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W asymmetry extend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7218592" cy="5181600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53704" y="6200001"/>
            <a:ext cx="5147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03B14"/>
                </a:solidFill>
              </a:rPr>
              <a:t>(illustrative – LHC working groups plan to do a formally correct combination)</a:t>
            </a:r>
            <a:endParaRPr lang="en-US" sz="1200" i="1" dirty="0">
              <a:solidFill>
                <a:srgbClr val="603B14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small" dirty="0" smtClean="0"/>
              <a:t>W</a:t>
            </a:r>
            <a:r>
              <a:rPr lang="en-US" cap="small" dirty="0" smtClean="0"/>
              <a:t> + charm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214" y="1394698"/>
            <a:ext cx="839578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 central question in </a:t>
            </a:r>
            <a:r>
              <a:rPr lang="en-US" dirty="0" err="1" smtClean="0"/>
              <a:t>PDFs</a:t>
            </a:r>
            <a:r>
              <a:rPr lang="en-US" dirty="0" smtClean="0"/>
              <a:t>:  is  SU(3)</a:t>
            </a:r>
            <a:r>
              <a:rPr lang="en-US" baseline="-25000" dirty="0" smtClean="0"/>
              <a:t>F</a:t>
            </a:r>
            <a:r>
              <a:rPr lang="en-US" dirty="0" smtClean="0"/>
              <a:t>  a   good symmetry   or   bad?</a:t>
            </a:r>
            <a:br>
              <a:rPr lang="en-US" dirty="0" smtClean="0"/>
            </a:br>
            <a:r>
              <a:rPr lang="en-US" dirty="0" smtClean="0"/>
              <a:t>              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err="1" smtClean="0"/>
              <a:t>x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smtClean="0">
                <a:cs typeface="Symbol" charset="2"/>
              </a:rPr>
              <a:t> = 2x(ubar+dbar+sbar)</a:t>
            </a:r>
            <a:r>
              <a:rPr lang="en-US" dirty="0" smtClean="0">
                <a:cs typeface="Symbol" charset="2"/>
              </a:rPr>
              <a:t>  cannot be wholly determined by DIS   (e.g.  </a:t>
            </a:r>
            <a:r>
              <a:rPr lang="en-US" i="1" dirty="0" smtClean="0">
                <a:cs typeface="Symbol" charset="2"/>
              </a:rPr>
              <a:t>F</a:t>
            </a:r>
            <a:r>
              <a:rPr lang="en-US" i="1" baseline="-25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-scattering probes </a:t>
            </a:r>
            <a:r>
              <a:rPr lang="en-US" i="1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through  </a:t>
            </a:r>
            <a:r>
              <a:rPr lang="en-US" i="1" dirty="0" err="1" smtClean="0">
                <a:cs typeface="Symbol" charset="2"/>
              </a:rPr>
              <a:t>W</a:t>
            </a:r>
            <a:r>
              <a:rPr lang="en-US" i="1" baseline="30000" dirty="0" err="1" smtClean="0">
                <a:cs typeface="Symbol" charset="2"/>
              </a:rPr>
              <a:t>+</a:t>
            </a:r>
            <a:r>
              <a:rPr lang="en-US" i="1" dirty="0" err="1" smtClean="0">
                <a:cs typeface="Symbol" charset="2"/>
              </a:rPr>
              <a:t>s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c</a:t>
            </a:r>
            <a:r>
              <a:rPr lang="en-US" dirty="0" smtClean="0">
                <a:cs typeface="Symbol" charset="2"/>
                <a:sym typeface="Wingdings"/>
              </a:rPr>
              <a:t>   and   </a:t>
            </a:r>
            <a:r>
              <a:rPr lang="en-US" i="1" dirty="0" smtClean="0">
                <a:cs typeface="Symbol" charset="2"/>
                <a:sym typeface="Wingdings"/>
              </a:rPr>
              <a:t>W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i="1" dirty="0" err="1" smtClean="0">
                <a:cs typeface="Symbol" charset="2"/>
                <a:sym typeface="Wingdings"/>
              </a:rPr>
              <a:t>sbar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cbar</a:t>
            </a:r>
            <a:r>
              <a:rPr lang="en-US" dirty="0" smtClean="0">
                <a:cs typeface="Symbol" charset="2"/>
                <a:sym typeface="Wingdings"/>
              </a:rPr>
              <a:t>,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      but results can be difficult to interpret (</a:t>
            </a:r>
            <a:r>
              <a:rPr lang="en-US" dirty="0" err="1" smtClean="0">
                <a:cs typeface="Symbol" charset="2"/>
                <a:sym typeface="Wingdings"/>
              </a:rPr>
              <a:t>c</a:t>
            </a:r>
            <a:r>
              <a:rPr lang="en-US" dirty="0" smtClean="0">
                <a:cs typeface="Symbol" charset="2"/>
                <a:sym typeface="Wingdings"/>
              </a:rPr>
              <a:t>-fragmentation, nuclear corrections, etc.)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R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r>
              <a:rPr lang="en-US" i="1" dirty="0" smtClean="0">
                <a:cs typeface="Symbol" charset="2"/>
                <a:sym typeface="Wingdings"/>
              </a:rPr>
              <a:t> = (W</a:t>
            </a:r>
            <a:r>
              <a:rPr lang="en-US" i="1" baseline="30000" dirty="0" smtClean="0">
                <a:cs typeface="Symbol" charset="2"/>
                <a:sym typeface="Wingdings"/>
              </a:rPr>
              <a:t>+</a:t>
            </a:r>
            <a:r>
              <a:rPr lang="en-US" i="1" dirty="0" smtClean="0">
                <a:cs typeface="Symbol" charset="2"/>
                <a:sym typeface="Wingdings"/>
              </a:rPr>
              <a:t>+W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i="1" dirty="0" smtClean="0">
                <a:cs typeface="Symbol" charset="2"/>
                <a:sym typeface="Wingdings"/>
              </a:rPr>
              <a:t>)/Z</a:t>
            </a:r>
            <a:r>
              <a:rPr lang="en-US" dirty="0" smtClean="0">
                <a:cs typeface="Symbol" charset="2"/>
                <a:sym typeface="Wingdings"/>
              </a:rPr>
              <a:t>  complements DIS </a:t>
            </a:r>
            <a:r>
              <a:rPr lang="en-US" dirty="0" err="1" smtClean="0">
                <a:cs typeface="Symbol" charset="2"/>
                <a:sym typeface="Wingdings"/>
              </a:rPr>
              <a:t>b/c</a:t>
            </a:r>
            <a:r>
              <a:rPr lang="en-US" dirty="0" smtClean="0">
                <a:cs typeface="Symbol" charset="2"/>
                <a:sym typeface="Wingdings"/>
              </a:rPr>
              <a:t> couplings are weak, not electromagnetic.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R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dirty="0" smtClean="0">
                <a:cs typeface="Symbol" charset="2"/>
                <a:sym typeface="Wingdings"/>
              </a:rPr>
              <a:t>is very well measured by ATLAS &amp; CMS (&amp; </a:t>
            </a:r>
            <a:r>
              <a:rPr lang="en-US" dirty="0" err="1" smtClean="0">
                <a:cs typeface="Symbol" charset="2"/>
                <a:sym typeface="Wingdings"/>
              </a:rPr>
              <a:t>LHCb</a:t>
            </a:r>
            <a:r>
              <a:rPr lang="en-US" dirty="0" smtClean="0">
                <a:cs typeface="Symbol" charset="2"/>
                <a:sym typeface="Wingdings"/>
              </a:rPr>
              <a:t>)</a:t>
            </a:r>
            <a:endParaRPr lang="en-US" dirty="0"/>
          </a:p>
        </p:txBody>
      </p:sp>
      <p:pic>
        <p:nvPicPr>
          <p:cNvPr id="11" name="Picture 10" descr="ATLAS strange.png"/>
          <p:cNvPicPr>
            <a:picLocks noChangeAspect="1"/>
          </p:cNvPicPr>
          <p:nvPr/>
        </p:nvPicPr>
        <p:blipFill>
          <a:blip r:embed="rId3"/>
          <a:srcRect l="5079" t="6950" r="3810" b="5560"/>
          <a:stretch>
            <a:fillRect/>
          </a:stretch>
        </p:blipFill>
        <p:spPr>
          <a:xfrm>
            <a:off x="3506746" y="4038600"/>
            <a:ext cx="5484854" cy="240581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5323" y="3730823"/>
            <a:ext cx="200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PRL 109 12001 (2012)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75990" y="1676400"/>
            <a:ext cx="2424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(e.g. due to </a:t>
            </a:r>
            <a:r>
              <a:rPr lang="en-US" sz="1600" dirty="0" err="1" smtClean="0"/>
              <a:t>s</a:t>
            </a:r>
            <a:r>
              <a:rPr lang="en-US" sz="1600" dirty="0" smtClean="0"/>
              <a:t>-quark mass)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038600"/>
            <a:ext cx="322395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inferred relative size of </a:t>
            </a:r>
            <a:r>
              <a:rPr lang="en-US" dirty="0" err="1" smtClean="0">
                <a:solidFill>
                  <a:srgbClr val="000090"/>
                </a:solidFill>
              </a:rPr>
              <a:t>s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from their cross section data: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HERA data + W/Z </a:t>
            </a:r>
            <a:r>
              <a:rPr lang="en-US" sz="1600" dirty="0" err="1" smtClean="0">
                <a:solidFill>
                  <a:srgbClr val="000000"/>
                </a:solidFill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/dY</a:t>
            </a:r>
            <a:endParaRPr lang="en-US" sz="1600" dirty="0" smtClean="0">
              <a:solidFill>
                <a:srgbClr val="000000"/>
              </a:solidFill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flexible PDF 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parametrization</a:t>
            </a: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/>
            </a:r>
            <a:br>
              <a:rPr lang="en-US" sz="1600" dirty="0" smtClean="0">
                <a:solidFill>
                  <a:srgbClr val="000000"/>
                </a:solidFill>
                <a:cs typeface="Symbol" charset="2"/>
              </a:rPr>
            </a:b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 allows 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normalization free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quantify 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s/d</a:t>
            </a: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contributions: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9599" y="5728395"/>
          <a:ext cx="1818041" cy="748605"/>
        </p:xfrm>
        <a:graphic>
          <a:graphicData uri="http://schemas.openxmlformats.org/presentationml/2006/ole">
            <p:oleObj spid="_x0000_s829443" name="Equation" r:id="rId4" imgW="863600" imgH="355600" progId="Equation.3">
              <p:embed/>
            </p:oleObj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757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 have measured  </a:t>
            </a:r>
            <a:r>
              <a:rPr lang="en-US" sz="2000" i="1" dirty="0" err="1" smtClean="0">
                <a:solidFill>
                  <a:srgbClr val="000090"/>
                </a:solidFill>
              </a:rPr>
              <a:t>W+c</a:t>
            </a:r>
            <a:r>
              <a:rPr lang="en-US" sz="2000" dirty="0" smtClean="0">
                <a:solidFill>
                  <a:srgbClr val="000090"/>
                </a:solidFill>
              </a:rPr>
              <a:t>  which gives </a:t>
            </a:r>
            <a:r>
              <a:rPr lang="en-US" sz="2000" u="sng" dirty="0" smtClean="0">
                <a:solidFill>
                  <a:srgbClr val="000090"/>
                </a:solidFill>
              </a:rPr>
              <a:t>direct</a:t>
            </a:r>
            <a:r>
              <a:rPr lang="en-US" sz="2000" dirty="0" smtClean="0">
                <a:solidFill>
                  <a:srgbClr val="000090"/>
                </a:solidFill>
              </a:rPr>
              <a:t> information about </a:t>
            </a:r>
            <a:r>
              <a:rPr lang="en-US" sz="2000" i="1" dirty="0" err="1" smtClean="0">
                <a:solidFill>
                  <a:srgbClr val="000090"/>
                </a:solidFill>
              </a:rPr>
              <a:t>s(x</a:t>
            </a:r>
            <a:r>
              <a:rPr lang="en-US" sz="2000" i="1" dirty="0" smtClean="0">
                <a:solidFill>
                  <a:srgbClr val="000090"/>
                </a:solidFill>
              </a:rPr>
              <a:t>)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" name="Picture 6" descr="feynman 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057689"/>
            <a:ext cx="2299273" cy="1614073"/>
          </a:xfrm>
          <a:prstGeom prst="rect">
            <a:avLst/>
          </a:prstGeom>
          <a:effectLst>
            <a:glow rad="101600">
              <a:schemeClr val="accent6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8" name="Picture 7" descr="feynman 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76600" y="1057689"/>
            <a:ext cx="2286000" cy="1614073"/>
          </a:xfrm>
          <a:prstGeom prst="rect">
            <a:avLst/>
          </a:prstGeom>
          <a:effectLst>
            <a:glow rad="101600">
              <a:schemeClr val="accent6">
                <a:lumMod val="20000"/>
                <a:lumOff val="80000"/>
                <a:alpha val="75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923668"/>
            <a:ext cx="8430513" cy="3400932"/>
          </a:xfrm>
          <a:prstGeom prst="rect">
            <a:avLst/>
          </a:prstGeom>
          <a:solidFill>
            <a:schemeClr val="bg2">
              <a:alpha val="34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examine the  </a:t>
            </a:r>
            <a:r>
              <a:rPr lang="en-US" i="1" dirty="0" smtClean="0"/>
              <a:t>W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</a:rPr>
              <a:t>c</a:t>
            </a:r>
            <a:r>
              <a:rPr lang="en-US" i="1" dirty="0" smtClean="0">
                <a:cs typeface="Symbol" charset="2"/>
              </a:rPr>
              <a:t> / W</a:t>
            </a:r>
            <a:r>
              <a:rPr lang="en-US" i="1" baseline="30000" dirty="0" smtClean="0">
                <a:cs typeface="Symbol" charset="2"/>
              </a:rPr>
              <a:t>+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</a:rPr>
              <a:t>cbar</a:t>
            </a:r>
            <a:r>
              <a:rPr lang="en-US" dirty="0" smtClean="0">
                <a:cs typeface="Symbol" charset="2"/>
              </a:rPr>
              <a:t>  asymmetry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</a:t>
            </a:r>
            <a:r>
              <a:rPr lang="en-US" sz="1600" i="1" dirty="0" err="1" smtClean="0">
                <a:cs typeface="Symbol" charset="2"/>
              </a:rPr>
              <a:t>d</a:t>
            </a:r>
            <a:r>
              <a:rPr lang="en-US" sz="1600" i="1" dirty="0" err="1" smtClean="0">
                <a:cs typeface="Symbol" charset="2"/>
                <a:sym typeface="Wingdings"/>
              </a:rPr>
              <a:t></a:t>
            </a:r>
            <a:r>
              <a:rPr lang="en-US" sz="1600" i="1" dirty="0" err="1" smtClean="0">
                <a:cs typeface="Symbol" charset="2"/>
              </a:rPr>
              <a:t>c</a:t>
            </a:r>
            <a:r>
              <a:rPr lang="en-US" sz="1600" dirty="0" smtClean="0">
                <a:cs typeface="Symbol" charset="2"/>
              </a:rPr>
              <a:t> is </a:t>
            </a:r>
            <a:r>
              <a:rPr lang="en-US" sz="1600" dirty="0" err="1" smtClean="0">
                <a:cs typeface="Symbol" charset="2"/>
              </a:rPr>
              <a:t>Cabibbo</a:t>
            </a:r>
            <a:r>
              <a:rPr lang="en-US" sz="1600" dirty="0" smtClean="0">
                <a:cs typeface="Symbol" charset="2"/>
              </a:rPr>
              <a:t>-suppressed though </a:t>
            </a:r>
            <a:r>
              <a:rPr lang="en-US" sz="1600" i="1" dirty="0" err="1" smtClean="0">
                <a:cs typeface="Symbol" charset="2"/>
              </a:rPr>
              <a:t>d</a:t>
            </a:r>
            <a:r>
              <a:rPr lang="en-US" sz="1600" dirty="0" smtClean="0">
                <a:cs typeface="Symbol" charset="2"/>
              </a:rPr>
              <a:t>-quarks are relatively plentiful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</a:t>
            </a:r>
            <a:r>
              <a:rPr lang="en-US" sz="1600" i="1" dirty="0" err="1" smtClean="0">
                <a:cs typeface="Symbol" charset="2"/>
              </a:rPr>
              <a:t>s</a:t>
            </a:r>
            <a:r>
              <a:rPr lang="en-US" sz="1600" i="1" dirty="0" err="1" smtClean="0">
                <a:cs typeface="Symbol" charset="2"/>
                <a:sym typeface="Wingdings"/>
              </a:rPr>
              <a:t>c</a:t>
            </a:r>
            <a:r>
              <a:rPr lang="en-US" sz="1600" dirty="0" smtClean="0">
                <a:cs typeface="Symbol" charset="2"/>
                <a:sym typeface="Wingdings"/>
              </a:rPr>
              <a:t> is </a:t>
            </a:r>
            <a:r>
              <a:rPr lang="en-US" sz="1600" dirty="0" err="1" smtClean="0">
                <a:cs typeface="Symbol" charset="2"/>
                <a:sym typeface="Wingdings"/>
              </a:rPr>
              <a:t>Cabibbo</a:t>
            </a:r>
            <a:r>
              <a:rPr lang="en-US" sz="1600" dirty="0" smtClean="0">
                <a:cs typeface="Symbol" charset="2"/>
                <a:sym typeface="Wingdings"/>
              </a:rPr>
              <a:t>-favored and makes a 3% contribution, depending on </a:t>
            </a:r>
            <a:r>
              <a:rPr lang="en-US" sz="1600" i="1" dirty="0" err="1" smtClean="0">
                <a:cs typeface="Symbol" charset="2"/>
                <a:sym typeface="Wingdings"/>
              </a:rPr>
              <a:t>s(x</a:t>
            </a:r>
            <a:r>
              <a:rPr lang="en-US" sz="1600" i="1" dirty="0" smtClean="0">
                <a:cs typeface="Symbol" charset="2"/>
                <a:sym typeface="Wingdings"/>
              </a:rPr>
              <a:t>)</a:t>
            </a:r>
            <a:endParaRPr lang="en-US" sz="1600" dirty="0" smtClean="0">
              <a:cs typeface="Symbol" charset="2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dbar/d</a:t>
            </a:r>
            <a:r>
              <a:rPr lang="en-US" sz="1600" dirty="0" smtClean="0">
                <a:cs typeface="Symbol" charset="2"/>
                <a:sym typeface="Wingdings"/>
              </a:rPr>
              <a:t>  constrained by the  </a:t>
            </a:r>
            <a:r>
              <a:rPr lang="en-US" sz="1600" i="1" dirty="0" smtClean="0">
                <a:cs typeface="Symbol" charset="2"/>
                <a:sym typeface="Wingdings"/>
              </a:rPr>
              <a:t>W</a:t>
            </a:r>
            <a:r>
              <a:rPr lang="en-US" sz="1600" dirty="0" smtClean="0">
                <a:cs typeface="Symbol" charset="2"/>
                <a:sym typeface="Wingdings"/>
              </a:rPr>
              <a:t>  charge asymmetry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  <a:sym typeface="Wingdings"/>
              </a:rPr>
              <a:t> important to have smallest uncertainties possible</a:t>
            </a:r>
            <a:endParaRPr lang="en-US" sz="1600" dirty="0" smtClean="0">
              <a:sym typeface="Wingding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theoretically, ratio is not sensitive to higher-order corrections, but is sensitive to  </a:t>
            </a:r>
            <a:r>
              <a:rPr lang="en-US" i="1" dirty="0" err="1" smtClean="0">
                <a:cs typeface="Symbol" charset="2"/>
                <a:sym typeface="Wingdings"/>
              </a:rPr>
              <a:t>s(x</a:t>
            </a:r>
            <a:r>
              <a:rPr lang="en-US" i="1" dirty="0" smtClean="0">
                <a:cs typeface="Symbol" charset="2"/>
                <a:sym typeface="Wingdings"/>
              </a:rPr>
              <a:t>)</a:t>
            </a: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reconstruct the charm jet three ways: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exclusive </a:t>
            </a:r>
            <a:r>
              <a:rPr lang="en-US" sz="1600" i="1" dirty="0" smtClean="0"/>
              <a:t>D</a:t>
            </a:r>
            <a:r>
              <a:rPr lang="en-US" sz="1600" dirty="0" smtClean="0"/>
              <a:t>-meson decays to charged particles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inclusive charm decays to </a:t>
            </a:r>
            <a:r>
              <a:rPr lang="en-US" sz="1600" dirty="0" err="1" smtClean="0"/>
              <a:t>muons</a:t>
            </a:r>
            <a:endParaRPr lang="en-US" sz="1600" dirty="0" smtClean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semi-inclusive </a:t>
            </a:r>
            <a:r>
              <a:rPr lang="en-US" sz="1600" i="1" dirty="0" smtClean="0"/>
              <a:t>D-</a:t>
            </a:r>
            <a:r>
              <a:rPr lang="en-US" sz="1600" dirty="0" smtClean="0"/>
              <a:t>meson decays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key feature:   opposite-sign – same-sign (OS-SS) subtraction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  <a:sym typeface="Wingdings"/>
              </a:rPr>
              <a:t> removes backgrounds, and removes gluon splitting  </a:t>
            </a:r>
            <a:r>
              <a:rPr lang="en-US" sz="1600" i="1" dirty="0" err="1" smtClean="0">
                <a:cs typeface="Symbol" charset="2"/>
                <a:sym typeface="Wingdings"/>
              </a:rPr>
              <a:t>g</a:t>
            </a:r>
            <a:r>
              <a:rPr lang="en-US" sz="1600" i="1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</a:t>
            </a:r>
            <a:r>
              <a:rPr lang="en-US" sz="1600" i="1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c</a:t>
            </a:r>
            <a:r>
              <a:rPr lang="en-US" sz="1600" i="1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cbar</a:t>
            </a:r>
            <a:endParaRPr lang="en-US" sz="1600" dirty="0" smtClean="0">
              <a:cs typeface="Symbol" charset="2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814313" y="1472208"/>
          <a:ext cx="2921000" cy="889992"/>
        </p:xfrm>
        <a:graphic>
          <a:graphicData uri="http://schemas.openxmlformats.org/presentationml/2006/ole">
            <p:oleObj spid="_x0000_s830466" name="Equation" r:id="rId7" imgW="1625600" imgH="4953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416799" y="3124200"/>
          <a:ext cx="1212499" cy="378906"/>
        </p:xfrm>
        <a:graphic>
          <a:graphicData uri="http://schemas.openxmlformats.org/presentationml/2006/ole">
            <p:oleObj spid="_x0000_s830467" name="Equation" r:id="rId8" imgW="8128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135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CMS:  </a:t>
            </a:r>
            <a:r>
              <a:rPr lang="en-US" sz="2000" i="1" dirty="0" err="1" smtClean="0">
                <a:solidFill>
                  <a:srgbClr val="000090"/>
                </a:solidFill>
              </a:rPr>
              <a:t>W+c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0" name="Picture 9" descr="CMS 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990599"/>
            <a:ext cx="4275318" cy="3521293"/>
          </a:xfrm>
          <a:prstGeom prst="rect">
            <a:avLst/>
          </a:prstGeom>
          <a:ln w="12700" cmpd="sng">
            <a:solidFill>
              <a:srgbClr val="CCFFCC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MS ratio vs 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4118" y="457200"/>
            <a:ext cx="3997483" cy="4054692"/>
          </a:xfrm>
          <a:prstGeom prst="rect">
            <a:avLst/>
          </a:prstGeom>
          <a:ln w="12700" cmpd="sng">
            <a:solidFill>
              <a:srgbClr val="CCFFCC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4876800"/>
            <a:ext cx="83792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distinct asymmetry is observed &amp; measured precisely  (more than 3 </a:t>
            </a:r>
            <a:r>
              <a:rPr lang="en-US" dirty="0" err="1" smtClean="0"/>
              <a:t>s.d</a:t>
            </a:r>
            <a:r>
              <a:rPr lang="en-US" dirty="0" smtClean="0"/>
              <a:t>. from unity)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theoretical calculations agree well (especially CT10 &amp; NNPDF23coll)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data seem to decline more rapidly with 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 but not really precise enough yet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652045"/>
            <a:ext cx="2385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arXiv:1310.1138 (</a:t>
            </a:r>
            <a:r>
              <a:rPr lang="en-US" sz="1600" i="1" dirty="0" err="1" smtClean="0"/>
              <a:t>subm</a:t>
            </a:r>
            <a:r>
              <a:rPr lang="en-US" sz="1600" i="1" dirty="0" smtClean="0"/>
              <a:t>.)</a:t>
            </a:r>
            <a:endParaRPr lang="en-US" sz="1600" i="1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133600" y="2667000"/>
            <a:ext cx="2895600" cy="1588"/>
          </a:xfrm>
          <a:prstGeom prst="line">
            <a:avLst/>
          </a:prstGeom>
          <a:ln w="1270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562600" y="2057401"/>
            <a:ext cx="2895600" cy="1588"/>
          </a:xfrm>
          <a:prstGeom prst="line">
            <a:avLst/>
          </a:prstGeom>
          <a:ln w="1270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14290"/>
            <a:ext cx="442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ATLAS has a preliminary measurement: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reconstruct exclusive </a:t>
            </a:r>
            <a:r>
              <a:rPr lang="en-US" i="1" dirty="0" smtClean="0"/>
              <a:t>D</a:t>
            </a:r>
            <a:r>
              <a:rPr lang="en-US" dirty="0" smtClean="0"/>
              <a:t>-mesons only (in many channels)</a:t>
            </a:r>
            <a:endParaRPr lang="en-US" dirty="0"/>
          </a:p>
        </p:txBody>
      </p:sp>
      <p:pic>
        <p:nvPicPr>
          <p:cNvPr id="7" name="Picture 6" descr="ATLAS WD s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2" y="1752600"/>
            <a:ext cx="4359688" cy="31294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TLAS 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13" y="1752600"/>
            <a:ext cx="4359687" cy="312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05917" y="1444823"/>
            <a:ext cx="198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ATLAS-CONF-2013-045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257800"/>
            <a:ext cx="44422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conclusions are similar to what CMS found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not yet at the same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7134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CMS have carried out a QCD analysis to explore PDF constraints: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81000"/>
            <a:ext cx="269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arXiv:1312.6283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to PRD)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81725"/>
            <a:ext cx="542969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Use HERA DIS, CMS </a:t>
            </a:r>
            <a:r>
              <a:rPr lang="en-US" i="1" dirty="0" smtClean="0"/>
              <a:t>W</a:t>
            </a:r>
            <a:r>
              <a:rPr lang="en-US" dirty="0" smtClean="0"/>
              <a:t> asymmetry &amp; CMS  </a:t>
            </a:r>
            <a:r>
              <a:rPr lang="en-US" i="1" dirty="0" err="1" smtClean="0"/>
              <a:t>W+c</a:t>
            </a:r>
            <a:r>
              <a:rPr lang="en-US" dirty="0" smtClean="0"/>
              <a:t>  data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Like ATLAS, consider fixed-</a:t>
            </a:r>
            <a:r>
              <a:rPr lang="en-US" i="1" dirty="0" err="1" smtClean="0"/>
              <a:t>s</a:t>
            </a:r>
            <a:r>
              <a:rPr lang="en-US" dirty="0" smtClean="0"/>
              <a:t> and free-</a:t>
            </a:r>
            <a:r>
              <a:rPr lang="en-US" i="1" dirty="0" err="1" smtClean="0"/>
              <a:t>s</a:t>
            </a:r>
            <a:r>
              <a:rPr lang="en-US" dirty="0" smtClean="0"/>
              <a:t> fits.</a:t>
            </a:r>
            <a:endParaRPr lang="en-US" dirty="0"/>
          </a:p>
        </p:txBody>
      </p:sp>
      <p:pic>
        <p:nvPicPr>
          <p:cNvPr id="8" name="Picture 7" descr="CMS u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4038600" cy="4038600"/>
          </a:xfrm>
          <a:prstGeom prst="rect">
            <a:avLst/>
          </a:prstGeom>
        </p:spPr>
      </p:pic>
      <p:pic>
        <p:nvPicPr>
          <p:cNvPr id="9" name="Picture 8" descr="CMS d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038600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292334"/>
            <a:ext cx="6572870" cy="369332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Notice that  </a:t>
            </a:r>
            <a:r>
              <a:rPr lang="en-US" i="1" dirty="0" err="1" smtClean="0">
                <a:solidFill>
                  <a:srgbClr val="800000"/>
                </a:solidFill>
              </a:rPr>
              <a:t>xd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v</a:t>
            </a:r>
            <a:r>
              <a:rPr lang="en-US" i="1" dirty="0" err="1" smtClean="0">
                <a:solidFill>
                  <a:srgbClr val="800000"/>
                </a:solidFill>
              </a:rPr>
              <a:t>(x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  is  </a:t>
            </a:r>
            <a:r>
              <a:rPr lang="en-US" u="sng" dirty="0" smtClean="0">
                <a:solidFill>
                  <a:srgbClr val="800000"/>
                </a:solidFill>
              </a:rPr>
              <a:t>reduced</a:t>
            </a:r>
            <a:r>
              <a:rPr lang="en-US" dirty="0" smtClean="0">
                <a:solidFill>
                  <a:srgbClr val="800000"/>
                </a:solidFill>
              </a:rPr>
              <a:t>.    (D</a:t>
            </a:r>
            <a:r>
              <a:rPr lang="en-US" dirty="0" smtClean="0">
                <a:solidFill>
                  <a:srgbClr val="800000"/>
                </a:solidFill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>
                <a:solidFill>
                  <a:srgbClr val="800000"/>
                </a:solidFill>
              </a:rPr>
              <a:t> data want  </a:t>
            </a:r>
            <a:r>
              <a:rPr lang="en-US" i="1" dirty="0" err="1" smtClean="0">
                <a:solidFill>
                  <a:srgbClr val="800000"/>
                </a:solidFill>
              </a:rPr>
              <a:t>d/u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u="sng" dirty="0" smtClean="0">
                <a:solidFill>
                  <a:srgbClr val="800000"/>
                </a:solidFill>
              </a:rPr>
              <a:t>increased</a:t>
            </a:r>
            <a:r>
              <a:rPr lang="en-US" dirty="0" smtClean="0">
                <a:solidFill>
                  <a:srgbClr val="800000"/>
                </a:solidFill>
              </a:rPr>
              <a:t>.)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778633" y="3603367"/>
            <a:ext cx="2787134" cy="25908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7134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CMS have carried out a QCD analysis to explore PDF constraints: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81000"/>
            <a:ext cx="269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arXiv:1312.6283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to PRD)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81725"/>
            <a:ext cx="542969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Use HERA DIS, CMS </a:t>
            </a:r>
            <a:r>
              <a:rPr lang="en-US" i="1" dirty="0" smtClean="0"/>
              <a:t>W</a:t>
            </a:r>
            <a:r>
              <a:rPr lang="en-US" dirty="0" smtClean="0"/>
              <a:t> asymmetry &amp; CMS  </a:t>
            </a:r>
            <a:r>
              <a:rPr lang="en-US" i="1" dirty="0" err="1" smtClean="0"/>
              <a:t>W+c</a:t>
            </a:r>
            <a:r>
              <a:rPr lang="en-US" dirty="0" smtClean="0"/>
              <a:t>  data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Like ATLAS, consider fixed-</a:t>
            </a:r>
            <a:r>
              <a:rPr lang="en-US" i="1" dirty="0" err="1" smtClean="0"/>
              <a:t>s</a:t>
            </a:r>
            <a:r>
              <a:rPr lang="en-US" dirty="0" smtClean="0"/>
              <a:t> and free-</a:t>
            </a:r>
            <a:r>
              <a:rPr lang="en-US" i="1" dirty="0" err="1" smtClean="0"/>
              <a:t>s</a:t>
            </a:r>
            <a:r>
              <a:rPr lang="en-US" dirty="0" smtClean="0"/>
              <a:t> fits.</a:t>
            </a:r>
            <a:endParaRPr lang="en-US" dirty="0"/>
          </a:p>
        </p:txBody>
      </p:sp>
      <p:pic>
        <p:nvPicPr>
          <p:cNvPr id="8" name="Picture 7" descr="CMS uv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57200" y="2133600"/>
            <a:ext cx="4038600" cy="4038600"/>
          </a:xfrm>
          <a:prstGeom prst="rect">
            <a:avLst/>
          </a:prstGeom>
        </p:spPr>
      </p:pic>
      <p:pic>
        <p:nvPicPr>
          <p:cNvPr id="9" name="Picture 8" descr="CMS dv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648200" y="2133600"/>
            <a:ext cx="4038600" cy="4038600"/>
          </a:xfrm>
          <a:prstGeom prst="rect">
            <a:avLst/>
          </a:prstGeom>
        </p:spPr>
      </p:pic>
      <p:pic>
        <p:nvPicPr>
          <p:cNvPr id="13" name="Picture 12" descr="CMS prel_xsbar_rs_1_atl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997075"/>
            <a:ext cx="4724400" cy="4724400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accent6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062335"/>
            <a:ext cx="6705600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 w="12700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Maybe some tension between CMS &amp; ATLAS results on  </a:t>
            </a:r>
            <a:r>
              <a:rPr lang="en-US" i="1" dirty="0" err="1" smtClean="0">
                <a:solidFill>
                  <a:srgbClr val="800000"/>
                </a:solidFill>
              </a:rPr>
              <a:t>s(x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 ?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bosons + jets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Stairway to Heaven VJ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298447"/>
            <a:ext cx="7543800" cy="522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PFJet30CountFINAL_PlotXS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057400"/>
            <a:ext cx="3124200" cy="4044341"/>
          </a:xfrm>
          <a:prstGeom prst="rect">
            <a:avLst/>
          </a:prstGeom>
        </p:spPr>
      </p:pic>
      <p:pic>
        <p:nvPicPr>
          <p:cNvPr id="7" name="Picture 6" descr="Pt_pfjet1_pt20FINAL_PlotXS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4200" y="2057400"/>
            <a:ext cx="3106057" cy="4020855"/>
          </a:xfrm>
          <a:prstGeom prst="rect">
            <a:avLst/>
          </a:prstGeom>
        </p:spPr>
      </p:pic>
      <p:pic>
        <p:nvPicPr>
          <p:cNvPr id="8" name="Picture 7" descr="HT_pfjets_inc1FINAL_PlotXS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37943" y="2057400"/>
            <a:ext cx="3106057" cy="4020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928" y="533400"/>
            <a:ext cx="854482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CMS preliminary results on differential cross sections of W + jets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all distributions unfolded and corrected to the particle level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small experimental errors allow real distinctions of theoretical models</a:t>
            </a:r>
            <a:br>
              <a:rPr lang="en-US" dirty="0" smtClean="0"/>
            </a:br>
            <a:r>
              <a:rPr lang="en-US" dirty="0" smtClean="0"/>
              <a:t>          [NLO] BLACKHAT+SHERPA          SHERPA         MADGRAPH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0108" y="365125"/>
            <a:ext cx="1923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CMS PAS SMP-12-023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7928" y="6324600"/>
            <a:ext cx="557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parallel analysis with Z + jets:   </a:t>
            </a:r>
            <a:r>
              <a:rPr lang="en-US" i="1" dirty="0" smtClean="0"/>
              <a:t>CMS PAS SMP-12-017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1167"/>
            <a:ext cx="456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CMS measurement of W + 2b jets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92832"/>
            <a:ext cx="7340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previous measurements show varying levels of agreement with theory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W + 1b, or nearly-collinear </a:t>
            </a:r>
            <a:r>
              <a:rPr lang="en-US" sz="1600" dirty="0" err="1" smtClean="0"/>
              <a:t>b</a:t>
            </a:r>
            <a:r>
              <a:rPr lang="en-US" sz="1600" dirty="0" smtClean="0"/>
              <a:t>-jets, present the worst difficulties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This analysis investigates </a:t>
            </a:r>
            <a:r>
              <a:rPr lang="en-US" sz="1600" i="1" dirty="0" smtClean="0"/>
              <a:t>exclusive 2 </a:t>
            </a:r>
            <a:r>
              <a:rPr lang="en-US" sz="1600" i="1" dirty="0" err="1" smtClean="0"/>
              <a:t>b</a:t>
            </a:r>
            <a:r>
              <a:rPr lang="en-US" sz="1600" i="1" dirty="0" smtClean="0"/>
              <a:t>-jet final state </a:t>
            </a:r>
            <a:r>
              <a:rPr lang="en-US" sz="1600" dirty="0" smtClean="0"/>
              <a:t>– complements prior studies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the </a:t>
            </a:r>
            <a:r>
              <a:rPr lang="en-US" sz="1600" dirty="0" err="1" smtClean="0"/>
              <a:t>b</a:t>
            </a:r>
            <a:r>
              <a:rPr lang="en-US" sz="1600" dirty="0" smtClean="0"/>
              <a:t>-jets are well separated from each other: 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cs typeface="Symbol" charset="2"/>
              </a:rPr>
              <a:t>R &gt; 0.5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NLO MCFM calculation adjusted for DPS and </a:t>
            </a:r>
            <a:r>
              <a:rPr lang="en-US" sz="1600" dirty="0" err="1" smtClean="0">
                <a:cs typeface="Symbol" charset="2"/>
              </a:rPr>
              <a:t>parton</a:t>
            </a:r>
            <a:r>
              <a:rPr lang="en-US" sz="1600" dirty="0" smtClean="0">
                <a:cs typeface="Symbol" charset="2"/>
              </a:rPr>
              <a:t> – particle differences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2655888"/>
          <a:ext cx="8559800" cy="282635"/>
        </p:xfrm>
        <a:graphic>
          <a:graphicData uri="http://schemas.openxmlformats.org/presentationml/2006/ole">
            <p:oleObj spid="_x0000_s867330" name="Equation" r:id="rId3" imgW="5384800" imgH="177800" progId="Equation.3">
              <p:embed/>
            </p:oleObj>
          </a:graphicData>
        </a:graphic>
      </p:graphicFrame>
      <p:graphicFrame>
        <p:nvGraphicFramePr>
          <p:cNvPr id="867331" name="Object 3"/>
          <p:cNvGraphicFramePr>
            <a:graphicFrameLocks noChangeAspect="1"/>
          </p:cNvGraphicFramePr>
          <p:nvPr/>
        </p:nvGraphicFramePr>
        <p:xfrm>
          <a:off x="3425825" y="3058557"/>
          <a:ext cx="4803775" cy="282575"/>
        </p:xfrm>
        <a:graphic>
          <a:graphicData uri="http://schemas.openxmlformats.org/presentationml/2006/ole">
            <p:oleObj spid="_x0000_s867331" name="Equation" r:id="rId4" imgW="3022600" imgH="177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2971800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Model:</a:t>
            </a:r>
            <a:endParaRPr lang="en-US" dirty="0"/>
          </a:p>
        </p:txBody>
      </p:sp>
      <p:pic>
        <p:nvPicPr>
          <p:cNvPr id="10" name="Picture 9" descr="J1J2_DeltaR_norat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87194"/>
            <a:ext cx="3124200" cy="3234281"/>
          </a:xfrm>
          <a:prstGeom prst="rect">
            <a:avLst/>
          </a:prstGeom>
        </p:spPr>
      </p:pic>
      <p:pic>
        <p:nvPicPr>
          <p:cNvPr id="11" name="Picture 10" descr="ptJJ_norati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487194"/>
            <a:ext cx="3295096" cy="3234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9554" y="381000"/>
            <a:ext cx="1512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</a:t>
            </a:r>
            <a:r>
              <a:rPr lang="en-US" sz="1400" i="1" dirty="0" smtClean="0"/>
              <a:t>1312.6608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2975" y="6412468"/>
            <a:ext cx="174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MadGraph+Pythia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TLAS WZ ellipse 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44" y="2286000"/>
            <a:ext cx="4328556" cy="4114800"/>
          </a:xfrm>
          <a:prstGeom prst="rect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TLAS WZ ellip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0" y="2286000"/>
            <a:ext cx="4328556" cy="411480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870" y="365125"/>
            <a:ext cx="787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Direct comparison of data to theory predictions, displaying correlations: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781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i="1" baseline="30000" dirty="0" smtClean="0"/>
              <a:t>±</a:t>
            </a:r>
            <a:r>
              <a:rPr lang="en-US" i="1" dirty="0" smtClean="0"/>
              <a:t> </a:t>
            </a:r>
            <a:r>
              <a:rPr lang="en-US" dirty="0" smtClean="0"/>
              <a:t>vs</a:t>
            </a:r>
            <a:r>
              <a:rPr lang="en-US" i="1" dirty="0" smtClean="0"/>
              <a:t>. Z </a:t>
            </a:r>
            <a:r>
              <a:rPr lang="en-US" dirty="0" smtClean="0"/>
              <a:t>is relatively insensitive to </a:t>
            </a:r>
            <a:r>
              <a:rPr lang="en-US" dirty="0" err="1" smtClean="0"/>
              <a:t>PDFs</a:t>
            </a:r>
            <a:r>
              <a:rPr lang="en-US" dirty="0" smtClean="0"/>
              <a:t>  (though depends on </a:t>
            </a:r>
            <a:r>
              <a:rPr lang="en-US" dirty="0" err="1" smtClean="0"/>
              <a:t>s</a:t>
            </a:r>
            <a:r>
              <a:rPr lang="en-US" dirty="0" smtClean="0"/>
              <a:t>-quark density)</a:t>
            </a:r>
            <a:br>
              <a:rPr lang="en-US" dirty="0" smtClean="0"/>
            </a:br>
            <a:r>
              <a:rPr lang="en-US" dirty="0" smtClean="0"/>
              <a:t>         theoretical predictions are tightly packed together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i="1" baseline="30000" dirty="0" smtClean="0"/>
              <a:t>+</a:t>
            </a:r>
            <a:r>
              <a:rPr lang="en-US" i="1" dirty="0" smtClean="0"/>
              <a:t> </a:t>
            </a:r>
            <a:r>
              <a:rPr lang="en-US" dirty="0" smtClean="0"/>
              <a:t>vs</a:t>
            </a:r>
            <a:r>
              <a:rPr lang="en-US" i="1" dirty="0" smtClean="0"/>
              <a:t>. W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is sensitive to the </a:t>
            </a:r>
            <a:r>
              <a:rPr lang="en-US" dirty="0" err="1" smtClean="0">
                <a:cs typeface="Symbol" charset="2"/>
              </a:rPr>
              <a:t>d/u</a:t>
            </a:r>
            <a:r>
              <a:rPr lang="en-US" dirty="0" smtClean="0">
                <a:cs typeface="Symbol" charset="2"/>
              </a:rPr>
              <a:t> ratio at </a:t>
            </a:r>
            <a:r>
              <a:rPr lang="en-US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 ≈ 0.1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      greater spread in theoretical predictions due to PDF differences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422" y="6031468"/>
            <a:ext cx="107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fiducial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653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CMS measurement of Z + 1b jet and Z + ≥2b jets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17473"/>
            <a:ext cx="510909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Z + 1b sensitive to </a:t>
            </a:r>
            <a:r>
              <a:rPr lang="en-US" dirty="0" err="1" smtClean="0"/>
              <a:t>b</a:t>
            </a:r>
            <a:r>
              <a:rPr lang="en-US" dirty="0" smtClean="0"/>
              <a:t>-quark content of the proton</a:t>
            </a:r>
          </a:p>
          <a:p>
            <a:pPr>
              <a:buFont typeface="Arial"/>
              <a:buChar char="•"/>
            </a:pPr>
            <a:r>
              <a:rPr lang="en-US" dirty="0" smtClean="0"/>
              <a:t> Z + 2b (inclusive) test of QCD calculations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MADGRAPH and </a:t>
            </a:r>
            <a:r>
              <a:rPr lang="en-US" dirty="0" err="1" smtClean="0"/>
              <a:t>aMC@NLO</a:t>
            </a:r>
            <a:r>
              <a:rPr lang="en-US" dirty="0" smtClean="0"/>
              <a:t>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4-flavor (4F) scheme with massive </a:t>
            </a:r>
            <a:r>
              <a:rPr lang="en-US" dirty="0" err="1" smtClean="0"/>
              <a:t>b</a:t>
            </a:r>
            <a:r>
              <a:rPr lang="en-US" dirty="0" smtClean="0"/>
              <a:t>-quarks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5-flavor (5F) scheme with </a:t>
            </a:r>
            <a:r>
              <a:rPr lang="en-US" dirty="0" err="1" smtClean="0"/>
              <a:t>massless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-quarks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careful unfolding of 1b and ≥2b samples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79554" y="381000"/>
            <a:ext cx="150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</a:t>
            </a:r>
            <a:r>
              <a:rPr lang="en-US" sz="1400" i="1" dirty="0" smtClean="0"/>
              <a:t>:1402.1521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2975" y="6412468"/>
            <a:ext cx="1748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MadGraph+Pythia</a:t>
            </a:r>
            <a:endParaRPr lang="en-US" sz="1600" dirty="0"/>
          </a:p>
        </p:txBody>
      </p:sp>
      <p:pic>
        <p:nvPicPr>
          <p:cNvPr id="14" name="Picture 13" descr="Zbb 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3657"/>
            <a:ext cx="9144000" cy="1831743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>
            <a:off x="5947291" y="1217473"/>
            <a:ext cx="224909" cy="6073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4600" y="1303109"/>
            <a:ext cx="173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non-overlapping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5181600"/>
            <a:ext cx="70711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5F predictions agree better with data than 4F predictions do.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MCFM at </a:t>
            </a:r>
            <a:r>
              <a:rPr lang="en-US" dirty="0" err="1" smtClean="0"/>
              <a:t>parton</a:t>
            </a:r>
            <a:r>
              <a:rPr lang="en-US" dirty="0" smtClean="0"/>
              <a:t> level does not agree with data well: not even </a:t>
            </a:r>
            <a:r>
              <a:rPr lang="en-US" dirty="0" err="1" smtClean="0"/>
              <a:t>Z+b/Z+j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653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CMS measurement of Z + 1b jet and Z + ≥2b jets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554" y="381000"/>
            <a:ext cx="150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</a:t>
            </a:r>
            <a:r>
              <a:rPr lang="en-US" sz="1400" i="1" dirty="0" smtClean="0"/>
              <a:t>:1402.1521</a:t>
            </a:r>
            <a:endParaRPr lang="en-US" sz="1400" i="1" dirty="0"/>
          </a:p>
        </p:txBody>
      </p:sp>
      <p:pic>
        <p:nvPicPr>
          <p:cNvPr id="7" name="Picture 6" descr="eventSelectionZbbM_with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371600"/>
            <a:ext cx="4289003" cy="5181600"/>
          </a:xfrm>
          <a:prstGeom prst="rect">
            <a:avLst/>
          </a:prstGeom>
        </p:spPr>
      </p:pic>
      <p:pic>
        <p:nvPicPr>
          <p:cNvPr id="8" name="Picture 7" descr="eventSelectiondijetPt_with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371600"/>
            <a:ext cx="4167213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439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Z + 2b jets : angular correlations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554" y="381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039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78931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differential cross sections : angular separation between </a:t>
            </a:r>
            <a:r>
              <a:rPr lang="en-US" dirty="0" err="1" smtClean="0"/>
              <a:t>b</a:t>
            </a:r>
            <a:r>
              <a:rPr lang="en-US" dirty="0" smtClean="0"/>
              <a:t> hadrons &amp; Z boson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special interest: angular correlations of the </a:t>
            </a:r>
            <a:r>
              <a:rPr lang="en-US" dirty="0" err="1" smtClean="0"/>
              <a:t>b</a:t>
            </a:r>
            <a:r>
              <a:rPr lang="en-US" dirty="0" smtClean="0"/>
              <a:t> hadrons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tree-level calculations allowing for many extra </a:t>
            </a:r>
            <a:r>
              <a:rPr lang="en-US" dirty="0" err="1" smtClean="0"/>
              <a:t>partons</a:t>
            </a:r>
            <a:r>
              <a:rPr lang="en-US" dirty="0" smtClean="0"/>
              <a:t> in the matrix elements:</a:t>
            </a:r>
            <a:br>
              <a:rPr lang="en-US" dirty="0" smtClean="0"/>
            </a:br>
            <a:r>
              <a:rPr lang="en-US" dirty="0" smtClean="0"/>
              <a:t>                MADGRAPH    ALPGEN    SHERPA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four-flavor and five-flavor scheme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MCFM is NLO for 5F          </a:t>
            </a:r>
            <a:r>
              <a:rPr lang="en-US" dirty="0" err="1" smtClean="0"/>
              <a:t>aMC@NLO</a:t>
            </a:r>
            <a:r>
              <a:rPr lang="en-US" dirty="0" smtClean="0"/>
              <a:t> is NLO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Comparisons done for ranges of Z boson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illustration of how </a:t>
            </a:r>
            <a:r>
              <a:rPr lang="en-US" dirty="0" err="1" smtClean="0"/>
              <a:t>q</a:t>
            </a:r>
            <a:r>
              <a:rPr lang="en-US" dirty="0" smtClean="0"/>
              <a:t>-initiated and </a:t>
            </a:r>
            <a:r>
              <a:rPr lang="en-US" dirty="0" err="1" smtClean="0"/>
              <a:t>g</a:t>
            </a:r>
            <a:r>
              <a:rPr lang="en-US" dirty="0" smtClean="0"/>
              <a:t>-initiated processes can be distinguished:</a:t>
            </a:r>
          </a:p>
        </p:txBody>
      </p:sp>
      <p:pic>
        <p:nvPicPr>
          <p:cNvPr id="10" name="Picture 9" descr="figures_for_paper_TheoryPrediction_0.png"/>
          <p:cNvPicPr>
            <a:picLocks noChangeAspect="1"/>
          </p:cNvPicPr>
          <p:nvPr/>
        </p:nvPicPr>
        <p:blipFill>
          <a:blip r:embed="rId2"/>
          <a:srcRect l="30784" t="4840" r="1710" b="53244"/>
          <a:stretch>
            <a:fillRect/>
          </a:stretch>
        </p:blipFill>
        <p:spPr>
          <a:xfrm>
            <a:off x="1752600" y="4073316"/>
            <a:ext cx="6172715" cy="2708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5334000"/>
            <a:ext cx="12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439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Z + 2b jets : angular correlations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554" y="381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039</a:t>
            </a:r>
            <a:endParaRPr lang="en-US" sz="1400" i="1" dirty="0"/>
          </a:p>
        </p:txBody>
      </p:sp>
      <p:pic>
        <p:nvPicPr>
          <p:cNvPr id="11" name="Picture 10" descr="FinalPlot_vardeltaRBB_0_newDispla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1143000"/>
            <a:ext cx="4556206" cy="4419600"/>
          </a:xfrm>
          <a:prstGeom prst="rect">
            <a:avLst/>
          </a:prstGeom>
        </p:spPr>
      </p:pic>
      <p:pic>
        <p:nvPicPr>
          <p:cNvPr id="13" name="Picture 12" descr="FinalPlot_vardeltaPhiBB_0_newDispla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3445" y="1143000"/>
            <a:ext cx="4556206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5791200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ALPGEN with 4F does the best job describing the data</a:t>
            </a:r>
          </a:p>
          <a:p>
            <a:pPr>
              <a:buFont typeface="Arial"/>
              <a:buChar char="•"/>
            </a:pPr>
            <a:r>
              <a:rPr lang="en-US" dirty="0" smtClean="0"/>
              <a:t> all generators agree with data well,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Z</a:t>
            </a:r>
            <a:r>
              <a:rPr lang="en-US" dirty="0" smtClean="0"/>
              <a:t> &gt; 50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Conclusion</a:t>
            </a:r>
            <a:endParaRPr lang="en-US" cap="smal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1752" y="1828800"/>
            <a:ext cx="750718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This summary is woefully incomplete –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I </a:t>
            </a:r>
            <a:r>
              <a:rPr lang="en-US" sz="2400" dirty="0" smtClean="0"/>
              <a:t>regret I could not cover more.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Precision of the </a:t>
            </a:r>
            <a:r>
              <a:rPr lang="en-US" sz="2400" dirty="0" smtClean="0"/>
              <a:t>studies of vector boson production is </a:t>
            </a:r>
            <a:br>
              <a:rPr lang="en-US" sz="2400" dirty="0" smtClean="0"/>
            </a:br>
            <a:r>
              <a:rPr lang="en-US" sz="2400" dirty="0" smtClean="0"/>
              <a:t>  unprecedented and will continue to improve.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Theoretical calculations (in the form of </a:t>
            </a:r>
            <a:r>
              <a:rPr lang="en-US" sz="2400" dirty="0" smtClean="0"/>
              <a:t>MC simulations)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stand up well, in general, though clear discrepancies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are visible in select kinematic distributions.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76400" y="5103167"/>
            <a:ext cx="543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Thank you to the organizers &amp; City Tech!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Extra Slides</a:t>
            </a:r>
            <a:endParaRPr lang="en-US" cap="smal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ATLAS lepton un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36965"/>
            <a:ext cx="4716976" cy="45256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0" dir="2700000" algn="tl" rotWithShape="0">
              <a:schemeClr val="bg2">
                <a:lumMod val="25000"/>
                <a:alpha val="43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01134"/>
            <a:ext cx="674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reported a competitive test of </a:t>
            </a:r>
            <a:r>
              <a:rPr lang="en-US" u="sng" dirty="0" smtClean="0"/>
              <a:t>lepton universality in </a:t>
            </a:r>
            <a:r>
              <a:rPr lang="en-US" i="1" u="sng" dirty="0" smtClean="0"/>
              <a:t>W</a:t>
            </a:r>
            <a:r>
              <a:rPr lang="en-US" u="sng" dirty="0" smtClean="0"/>
              <a:t> decays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5791200"/>
          <a:ext cx="3075039" cy="685800"/>
        </p:xfrm>
        <a:graphic>
          <a:graphicData uri="http://schemas.openxmlformats.org/presentationml/2006/ole">
            <p:oleObj spid="_x0000_s797698" name="Equation" r:id="rId4" imgW="1765300" imgH="3937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943600"/>
            <a:ext cx="8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943600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</a:t>
            </a:r>
            <a:endParaRPr lang="en-US" dirty="0"/>
          </a:p>
        </p:txBody>
      </p:sp>
      <p:graphicFrame>
        <p:nvGraphicFramePr>
          <p:cNvPr id="797699" name="Object 3"/>
          <p:cNvGraphicFramePr>
            <a:graphicFrameLocks noChangeAspect="1"/>
          </p:cNvGraphicFramePr>
          <p:nvPr/>
        </p:nvGraphicFramePr>
        <p:xfrm>
          <a:off x="6510338" y="6022975"/>
          <a:ext cx="1482725" cy="220663"/>
        </p:xfrm>
        <a:graphic>
          <a:graphicData uri="http://schemas.openxmlformats.org/presentationml/2006/ole">
            <p:oleObj spid="_x0000_s797699" name="Equation" r:id="rId5" imgW="850900" imgH="1270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52498" y="1371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pb</a:t>
            </a:r>
            <a:r>
              <a:rPr lang="en-US" baseline="30000" dirty="0" smtClean="0"/>
              <a:t>-1</a:t>
            </a:r>
            <a:r>
              <a:rPr lang="en-US" dirty="0" smtClean="0"/>
              <a:t> at 7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590800"/>
            <a:ext cx="1833179" cy="1200329"/>
          </a:xfrm>
          <a:prstGeom prst="rect">
            <a:avLst/>
          </a:prstGeom>
          <a:solidFill>
            <a:schemeClr val="bg2">
              <a:alpha val="62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exploits the very</a:t>
            </a:r>
          </a:p>
          <a:p>
            <a:r>
              <a:rPr lang="en-US" dirty="0" smtClean="0"/>
              <a:t>high precision of</a:t>
            </a:r>
          </a:p>
          <a:p>
            <a:r>
              <a:rPr lang="en-US" dirty="0" smtClean="0"/>
              <a:t>the cross section</a:t>
            </a:r>
          </a:p>
          <a:p>
            <a:r>
              <a:rPr lang="en-US" dirty="0" smtClean="0"/>
              <a:t>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Rare Decay Process  </a:t>
            </a:r>
            <a:r>
              <a:rPr lang="en-US" i="1" cap="small" dirty="0" smtClean="0"/>
              <a:t>Z </a:t>
            </a:r>
            <a:r>
              <a:rPr lang="en-US" i="1" cap="small" dirty="0" err="1" smtClean="0">
                <a:sym typeface="Wingdings"/>
              </a:rPr>
              <a:t></a:t>
            </a:r>
            <a:r>
              <a:rPr lang="en-US" i="1" cap="small" dirty="0" smtClean="0">
                <a:sym typeface="Wingdings"/>
              </a:rPr>
              <a:t> 4 </a:t>
            </a:r>
            <a:r>
              <a:rPr lang="en-US" i="1" cap="none" dirty="0" smtClean="0">
                <a:sym typeface="Wingdings"/>
              </a:rPr>
              <a:t>leptons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1447800"/>
          <a:ext cx="1143000" cy="300789"/>
        </p:xfrm>
        <a:graphic>
          <a:graphicData uri="http://schemas.openxmlformats.org/presentationml/2006/ole">
            <p:oleObj spid="_x0000_s801794" name="Equation" r:id="rId3" imgW="482600" imgH="127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6530" y="1427202"/>
            <a:ext cx="399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 observed at LEP in the mid-1990s.</a:t>
            </a:r>
            <a:endParaRPr lang="en-US" dirty="0"/>
          </a:p>
        </p:txBody>
      </p:sp>
      <p:pic>
        <p:nvPicPr>
          <p:cNvPr id="10" name="Picture 9" descr="L3 plot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380221"/>
            <a:ext cx="7391400" cy="3487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476" y="2010889"/>
            <a:ext cx="468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L3 reported 43 events for </a:t>
            </a:r>
            <a:r>
              <a:rPr lang="en-US" dirty="0" err="1" smtClean="0"/>
              <a:t>e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54055" y="2362200"/>
            <a:ext cx="2308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Phys.Lett</a:t>
            </a:r>
            <a:r>
              <a:rPr lang="en-US" sz="1400" dirty="0" smtClean="0"/>
              <a:t>. B321 (1994) 283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172200"/>
            <a:ext cx="712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“second pair” of leptons come mainly from virtual photon exchange.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92668"/>
            <a:ext cx="721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reported observation of  </a:t>
            </a:r>
            <a:r>
              <a:rPr lang="en-US" i="1" dirty="0" smtClean="0">
                <a:solidFill>
                  <a:srgbClr val="000090"/>
                </a:solidFill>
              </a:rPr>
              <a:t>Z  </a:t>
            </a:r>
            <a:r>
              <a:rPr lang="en-US" i="1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 4l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in the context of the Higgs search.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 descr="CMS Z4l mass distrib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417" y="914400"/>
            <a:ext cx="4558711" cy="4615934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Z4l-diagrams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14400"/>
            <a:ext cx="2286000" cy="1809750"/>
          </a:xfrm>
          <a:prstGeom prst="rect">
            <a:avLst/>
          </a:prstGeom>
        </p:spPr>
      </p:pic>
      <p:pic>
        <p:nvPicPr>
          <p:cNvPr id="9" name="Picture 8" descr="Z4l-diagrams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95600"/>
            <a:ext cx="2286000" cy="1993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999672"/>
            <a:ext cx="7403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main goal: measure mass resolution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normalize to  </a:t>
            </a:r>
            <a:r>
              <a:rPr lang="en-US" i="1" dirty="0" smtClean="0"/>
              <a:t>Z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i="1" baseline="30000" dirty="0" err="1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cs typeface="Symbol" charset="2"/>
                <a:sym typeface="Wingdings"/>
              </a:rPr>
              <a:t> signal and infer: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endParaRPr lang="en-US" dirty="0" smtClean="0"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            SM value:                                                        note:                               !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6231" y="5646002"/>
          <a:ext cx="3970569" cy="344269"/>
        </p:xfrm>
        <a:graphic>
          <a:graphicData uri="http://schemas.openxmlformats.org/presentationml/2006/ole">
            <p:oleObj spid="_x0000_s802818" name="Equation" r:id="rId6" imgW="2197100" imgH="190500" progId="Equation.3">
              <p:embed/>
            </p:oleObj>
          </a:graphicData>
        </a:graphic>
      </p:graphicFrame>
      <p:graphicFrame>
        <p:nvGraphicFramePr>
          <p:cNvPr id="802819" name="Object 3"/>
          <p:cNvGraphicFramePr>
            <a:graphicFrameLocks noChangeAspect="1"/>
          </p:cNvGraphicFramePr>
          <p:nvPr/>
        </p:nvGraphicFramePr>
        <p:xfrm>
          <a:off x="2414588" y="6132513"/>
          <a:ext cx="1972488" cy="314959"/>
        </p:xfrm>
        <a:graphic>
          <a:graphicData uri="http://schemas.openxmlformats.org/presentationml/2006/ole">
            <p:oleObj spid="_x0000_s802819" name="Equation" r:id="rId7" imgW="1193800" imgH="1905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1360" y="6132513"/>
          <a:ext cx="1525585" cy="344487"/>
        </p:xfrm>
        <a:graphic>
          <a:graphicData uri="http://schemas.openxmlformats.org/presentationml/2006/ole">
            <p:oleObj spid="_x0000_s802820" name="Equation" r:id="rId8" imgW="787400" imgH="177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1371600"/>
            <a:ext cx="192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events in 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9266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 </a:t>
            </a:r>
            <a:r>
              <a:rPr lang="en-US" i="1" dirty="0" smtClean="0">
                <a:solidFill>
                  <a:srgbClr val="000090"/>
                </a:solidFill>
              </a:rPr>
              <a:t>Z  </a:t>
            </a:r>
            <a:r>
              <a:rPr lang="en-US" i="1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 4l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signal from 7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TeV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&amp; 8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TeV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ATLAS s and 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125"/>
            <a:ext cx="3469465" cy="2661759"/>
          </a:xfrm>
          <a:prstGeom prst="rect">
            <a:avLst/>
          </a:prstGeom>
        </p:spPr>
      </p:pic>
      <p:pic>
        <p:nvPicPr>
          <p:cNvPr id="7" name="Picture 6" descr="ATLAS M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26" y="3352800"/>
            <a:ext cx="3335710" cy="3200400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TLAS M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352801"/>
            <a:ext cx="3335710" cy="3200399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914400"/>
            <a:ext cx="4160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interesting structure in </a:t>
            </a:r>
            <a:r>
              <a:rPr lang="en-US" dirty="0" err="1" smtClean="0"/>
              <a:t>t</a:t>
            </a:r>
            <a:r>
              <a:rPr lang="en-US" dirty="0" smtClean="0"/>
              <a:t>-channel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contributes 8% under Z-peak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dominates above ZZ threshold</a:t>
            </a:r>
          </a:p>
          <a:p>
            <a:pPr>
              <a:buFont typeface="Arial"/>
              <a:buChar char="•"/>
            </a:pPr>
            <a:r>
              <a:rPr lang="en-US" dirty="0" smtClean="0"/>
              <a:t> more than 160 candidates selected</a:t>
            </a:r>
          </a:p>
          <a:p>
            <a:pPr>
              <a:buFont typeface="Arial"/>
              <a:buChar char="•"/>
            </a:pPr>
            <a:r>
              <a:rPr lang="en-US" dirty="0" smtClean="0"/>
              <a:t> normalize to theoretical </a:t>
            </a:r>
            <a:r>
              <a:rPr lang="en-US" i="1" dirty="0" smtClean="0"/>
              <a:t>Z</a:t>
            </a:r>
            <a:r>
              <a:rPr lang="en-US" dirty="0" smtClean="0"/>
              <a:t> cross section: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82650" y="2438400"/>
          <a:ext cx="3375025" cy="344488"/>
        </p:xfrm>
        <a:graphic>
          <a:graphicData uri="http://schemas.openxmlformats.org/presentationml/2006/ole">
            <p:oleObj spid="_x0000_s803842" name="Equation" r:id="rId6" imgW="1866900" imgH="19050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398013" y="2851238"/>
          <a:ext cx="1623497" cy="259233"/>
        </p:xfrm>
        <a:graphic>
          <a:graphicData uri="http://schemas.openxmlformats.org/presentationml/2006/ole">
            <p:oleObj spid="_x0000_s803843" name="Equation" r:id="rId7" imgW="1193800" imgH="190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p-12-011-f2-w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533399"/>
            <a:ext cx="4352388" cy="31242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543" y="3352800"/>
            <a:ext cx="107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fiducial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4114800"/>
            <a:ext cx="56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have reported</a:t>
            </a:r>
            <a:r>
              <a:rPr lang="en-US" dirty="0" smtClean="0"/>
              <a:t> new measurements </a:t>
            </a:r>
            <a:r>
              <a:rPr lang="en-US" dirty="0" smtClean="0"/>
              <a:t>with 8 </a:t>
            </a:r>
            <a:r>
              <a:rPr lang="en-US" dirty="0" err="1" smtClean="0"/>
              <a:t>TeV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457581"/>
            <a:ext cx="55579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special running conditions to reduce pile-up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direct comparison to 7 </a:t>
            </a:r>
            <a:r>
              <a:rPr lang="en-US" dirty="0" err="1" smtClean="0"/>
              <a:t>TeV</a:t>
            </a:r>
            <a:r>
              <a:rPr lang="en-US" dirty="0" smtClean="0"/>
              <a:t> measurements is possible.</a:t>
            </a:r>
            <a:endParaRPr lang="en-US" dirty="0"/>
          </a:p>
        </p:txBody>
      </p:sp>
      <p:pic>
        <p:nvPicPr>
          <p:cNvPr id="12" name="Picture 11" descr="smp-12-011-f3-w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533399"/>
            <a:ext cx="4352389" cy="3124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7000" y="6389132"/>
            <a:ext cx="193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PRL 112 191802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8640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7 </a:t>
            </a:r>
            <a:r>
              <a:rPr lang="en-US" dirty="0" err="1" smtClean="0"/>
              <a:t>TeV</a:t>
            </a:r>
            <a:r>
              <a:rPr lang="en-US" dirty="0" smtClean="0"/>
              <a:t>:      </a:t>
            </a:r>
            <a:r>
              <a:rPr lang="en-US" i="1" dirty="0" smtClean="0"/>
              <a:t>R</a:t>
            </a:r>
            <a:r>
              <a:rPr lang="en-US" dirty="0" smtClean="0"/>
              <a:t> = 10.54    ± 0.07  (stat) ± </a:t>
            </a:r>
            <a:r>
              <a:rPr lang="en-US" dirty="0" smtClean="0"/>
              <a:t>0.17   </a:t>
            </a:r>
            <a:r>
              <a:rPr lang="en-US" dirty="0" smtClean="0"/>
              <a:t>(</a:t>
            </a:r>
            <a:r>
              <a:rPr lang="en-US" dirty="0" err="1" smtClean="0"/>
              <a:t>syst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CMS 8 </a:t>
            </a:r>
            <a:r>
              <a:rPr lang="en-US" dirty="0" err="1" smtClean="0"/>
              <a:t>TeV</a:t>
            </a:r>
            <a:r>
              <a:rPr lang="en-US" dirty="0" smtClean="0"/>
              <a:t>:      </a:t>
            </a:r>
            <a:r>
              <a:rPr lang="en-US" i="1" dirty="0" smtClean="0"/>
              <a:t>R </a:t>
            </a:r>
            <a:r>
              <a:rPr lang="en-US" dirty="0" smtClean="0"/>
              <a:t>=</a:t>
            </a:r>
            <a:r>
              <a:rPr lang="en-US" dirty="0" smtClean="0"/>
              <a:t> </a:t>
            </a:r>
            <a:r>
              <a:rPr lang="en-US" dirty="0" smtClean="0"/>
              <a:t>13.26</a:t>
            </a:r>
            <a:r>
              <a:rPr lang="en-US" dirty="0" smtClean="0"/>
              <a:t>    ± 0.15  (</a:t>
            </a:r>
            <a:r>
              <a:rPr lang="en-US" dirty="0" smtClean="0"/>
              <a:t>stat) ± </a:t>
            </a:r>
            <a:r>
              <a:rPr lang="en-US" dirty="0" smtClean="0"/>
              <a:t>0.21   (</a:t>
            </a:r>
            <a:r>
              <a:rPr lang="en-US" dirty="0" err="1" smtClean="0"/>
              <a:t>syst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Forward-Backward Asymmetry and </a:t>
            </a:r>
            <a:r>
              <a:rPr lang="en-US" i="1" cap="small" dirty="0" smtClean="0"/>
              <a:t>sin</a:t>
            </a:r>
            <a:r>
              <a:rPr lang="en-US" i="1" cap="small" baseline="30000" dirty="0" smtClean="0"/>
              <a:t>2</a:t>
            </a:r>
            <a:r>
              <a:rPr lang="en-US" i="1" cap="small" dirty="0" smtClean="0">
                <a:latin typeface="Symbol" charset="2"/>
                <a:cs typeface="Symbol" charset="2"/>
              </a:rPr>
              <a:t>q</a:t>
            </a:r>
            <a:r>
              <a:rPr lang="en-US" i="1" cap="small" baseline="-25000" dirty="0" smtClean="0">
                <a:latin typeface="+mn-lt"/>
                <a:cs typeface="Symbol" charset="2"/>
              </a:rPr>
              <a:t>W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2" name="Picture 11" descr="z05_sef2_theta.e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2540" r="-2540" b="-1016"/>
              <a:stretch>
                <a:fillRect/>
              </a:stretch>
            </p:blipFill>
          </mc:Choice>
          <mc:Fallback>
            <p:blipFill>
              <a:blip r:embed="rId3"/>
              <a:srcRect l="-2540" r="-2540" b="-1016"/>
              <a:stretch>
                <a:fillRect/>
              </a:stretch>
            </p:blipFill>
          </mc:Fallback>
        </mc:AlternateContent>
        <p:spPr>
          <a:xfrm>
            <a:off x="4168007" y="1298448"/>
            <a:ext cx="4162183" cy="50032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944969" y="6397823"/>
            <a:ext cx="2284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Rep. 427 (2006) 257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1752" y="1600200"/>
            <a:ext cx="378821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well-known tension between</a:t>
            </a:r>
            <a:br>
              <a:rPr lang="en-US" dirty="0" smtClean="0"/>
            </a:br>
            <a:r>
              <a:rPr lang="en-US" dirty="0" smtClean="0"/>
              <a:t>  “</a:t>
            </a:r>
            <a:r>
              <a:rPr lang="en-US" dirty="0" err="1" smtClean="0"/>
              <a:t>leptonic</a:t>
            </a:r>
            <a:r>
              <a:rPr lang="en-US" dirty="0" smtClean="0"/>
              <a:t>” and “</a:t>
            </a:r>
            <a:r>
              <a:rPr lang="en-US" dirty="0" err="1" smtClean="0"/>
              <a:t>hadronic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 asymmetry measurements.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lead to two very different values</a:t>
            </a:r>
            <a:br>
              <a:rPr lang="en-US" dirty="0" smtClean="0"/>
            </a:br>
            <a:r>
              <a:rPr lang="en-US" dirty="0" smtClean="0"/>
              <a:t>  for  </a:t>
            </a:r>
            <a:r>
              <a:rPr lang="en-US" i="1" dirty="0" smtClean="0"/>
              <a:t>sin</a:t>
            </a:r>
            <a:r>
              <a:rPr lang="en-US" i="1" baseline="30000" dirty="0" smtClean="0"/>
              <a:t>2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>
                <a:cs typeface="Symbol" charset="2"/>
              </a:rPr>
              <a:t>W</a:t>
            </a: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two most precise values differ by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more than  </a:t>
            </a:r>
            <a:r>
              <a:rPr lang="en-US" dirty="0" smtClean="0">
                <a:latin typeface="Symbol" charset="2"/>
                <a:cs typeface="Symbol" charset="2"/>
              </a:rPr>
              <a:t>3s</a:t>
            </a:r>
            <a:r>
              <a:rPr lang="en-US" dirty="0" smtClean="0">
                <a:cs typeface="Symbol" charset="2"/>
              </a:rPr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used to be a problem for estimating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the SM Higgs mass.</a:t>
            </a:r>
            <a:br>
              <a:rPr lang="en-US" dirty="0" smtClean="0">
                <a:cs typeface="Symbol" charset="2"/>
              </a:rPr>
            </a:b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Clearly, a new measurements with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an uncertainty of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0.0002</a:t>
            </a:r>
            <a:r>
              <a:rPr lang="en-US" dirty="0" smtClean="0">
                <a:cs typeface="Symbol" charset="2"/>
              </a:rPr>
              <a:t> or better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would be very useful.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65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 reported the first measurement of  </a:t>
            </a:r>
            <a:r>
              <a:rPr lang="en-US" sz="2000" i="1" dirty="0" smtClean="0">
                <a:solidFill>
                  <a:srgbClr val="000090"/>
                </a:solidFill>
              </a:rPr>
              <a:t>sin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000090"/>
                </a:solidFill>
                <a:cs typeface="Symbol" charset="2"/>
              </a:rPr>
              <a:t>W</a:t>
            </a:r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  at the LHC: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8263801" cy="5186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innovative: make full use of the </a:t>
            </a:r>
            <a:r>
              <a:rPr lang="en-US" dirty="0" err="1" smtClean="0"/>
              <a:t>Drell</a:t>
            </a:r>
            <a:r>
              <a:rPr lang="en-US" dirty="0" smtClean="0"/>
              <a:t>-Yan leading-order matrix element</a:t>
            </a:r>
            <a:br>
              <a:rPr lang="en-US" dirty="0" smtClean="0"/>
            </a:br>
            <a:r>
              <a:rPr lang="en-US" dirty="0" smtClean="0"/>
              <a:t>     (in the past people used only  </a:t>
            </a:r>
            <a:r>
              <a:rPr lang="en-US" i="1" dirty="0" smtClean="0"/>
              <a:t>A</a:t>
            </a:r>
            <a:r>
              <a:rPr lang="en-US" i="1" baseline="-25000" dirty="0" smtClean="0"/>
              <a:t>FB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FB</a:t>
            </a:r>
            <a:r>
              <a:rPr lang="en-US" dirty="0" smtClean="0"/>
              <a:t> is relatively weak at a </a:t>
            </a:r>
            <a:r>
              <a:rPr lang="en-US" i="1" dirty="0" smtClean="0"/>
              <a:t>pp</a:t>
            </a:r>
            <a:r>
              <a:rPr lang="en-US" dirty="0" smtClean="0"/>
              <a:t>  collider because there is no clear “forward” direction</a:t>
            </a:r>
            <a:br>
              <a:rPr lang="en-US" dirty="0" smtClean="0"/>
            </a:br>
            <a:r>
              <a:rPr lang="en-US" dirty="0" smtClean="0"/>
              <a:t>     - one resolves the  </a:t>
            </a:r>
            <a:r>
              <a:rPr lang="en-US" i="1" dirty="0" err="1" smtClean="0"/>
              <a:t>q</a:t>
            </a:r>
            <a:r>
              <a:rPr lang="en-US" dirty="0" smtClean="0"/>
              <a:t>  direction on a statistical basis:</a:t>
            </a:r>
            <a:br>
              <a:rPr lang="en-US" dirty="0" smtClean="0"/>
            </a:br>
            <a:r>
              <a:rPr lang="en-US" dirty="0" smtClean="0"/>
              <a:t>     - the longitudinal direction of the  </a:t>
            </a:r>
            <a:r>
              <a:rPr lang="en-US" i="1" dirty="0" smtClean="0"/>
              <a:t>Z</a:t>
            </a:r>
            <a:r>
              <a:rPr lang="en-US" dirty="0" smtClean="0"/>
              <a:t>  indicates the likely  </a:t>
            </a:r>
            <a:r>
              <a:rPr lang="en-US" i="1" dirty="0" err="1" smtClean="0"/>
              <a:t>q</a:t>
            </a:r>
            <a:r>
              <a:rPr lang="en-US" dirty="0" smtClean="0"/>
              <a:t>  direction.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The use of the full matrix element squeezes the most information and helps</a:t>
            </a:r>
            <a:br>
              <a:rPr lang="en-US" dirty="0" smtClean="0"/>
            </a:br>
            <a:r>
              <a:rPr lang="en-US" dirty="0" smtClean="0"/>
              <a:t>     deal with the  forward/backward direction ambiguity   (“dilution”)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Gain is about 20% with respect to  </a:t>
            </a:r>
            <a:r>
              <a:rPr lang="en-US" i="1" dirty="0" smtClean="0"/>
              <a:t>A</a:t>
            </a:r>
            <a:r>
              <a:rPr lang="en-US" i="1" baseline="-25000" dirty="0" smtClean="0"/>
              <a:t>FB</a:t>
            </a:r>
            <a:r>
              <a:rPr lang="en-US" dirty="0" smtClean="0"/>
              <a:t>  alone.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This is a “demonstration” measurement.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5 fb</a:t>
            </a:r>
            <a:r>
              <a:rPr lang="en-US" baseline="30000" dirty="0" smtClean="0">
                <a:latin typeface="Symbol" charset="2"/>
                <a:cs typeface="Symbol" charset="2"/>
              </a:rPr>
              <a:t>-1</a:t>
            </a:r>
            <a:r>
              <a:rPr lang="en-US" dirty="0" smtClean="0">
                <a:cs typeface="Symbol" charset="2"/>
              </a:rPr>
              <a:t> at 7 </a:t>
            </a:r>
            <a:r>
              <a:rPr lang="en-US" dirty="0" err="1" smtClean="0">
                <a:cs typeface="Symbol" charset="2"/>
              </a:rPr>
              <a:t>TeV</a:t>
            </a:r>
            <a:r>
              <a:rPr lang="en-US" dirty="0" smtClean="0">
                <a:cs typeface="Symbol" charset="2"/>
              </a:rPr>
              <a:t>,     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 only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significant systematic uncertainty due to NLO corrections,</a:t>
            </a:r>
            <a:br>
              <a:rPr lang="en-US" dirty="0" smtClean="0"/>
            </a:br>
            <a:r>
              <a:rPr lang="en-US" dirty="0" smtClean="0"/>
              <a:t>  momentum resolution and </a:t>
            </a:r>
            <a:r>
              <a:rPr lang="en-US" dirty="0" err="1" smtClean="0"/>
              <a:t>mis</a:t>
            </a:r>
            <a:r>
              <a:rPr lang="en-US" dirty="0" smtClean="0"/>
              <a:t>-alignment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speculate</a:t>
            </a:r>
            <a:r>
              <a:rPr lang="en-US" dirty="0" smtClean="0"/>
              <a:t> that systematic uncertainty could be pushed down to 0.0010?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09799" y="3886200"/>
          <a:ext cx="4296833" cy="381000"/>
        </p:xfrm>
        <a:graphic>
          <a:graphicData uri="http://schemas.openxmlformats.org/presentationml/2006/ole">
            <p:oleObj spid="_x0000_s836610" name="Equation" r:id="rId3" imgW="257810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9800" y="4495800"/>
            <a:ext cx="258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D84 112002 (2011)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12648"/>
            <a:ext cx="56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 did measure  </a:t>
            </a:r>
            <a:r>
              <a:rPr lang="en-US" sz="2000" i="1" dirty="0" smtClean="0">
                <a:solidFill>
                  <a:srgbClr val="000090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000" dirty="0" smtClean="0">
                <a:solidFill>
                  <a:srgbClr val="000090"/>
                </a:solidFill>
              </a:rPr>
              <a:t>  in an independent analysis: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" name="Picture 6" descr="CMS AF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1800" y="1213992"/>
            <a:ext cx="6038850" cy="51868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1524000"/>
            <a:ext cx="2712301" cy="3231654"/>
          </a:xfrm>
          <a:prstGeom prst="rect">
            <a:avLst/>
          </a:prstGeom>
          <a:solidFill>
            <a:schemeClr val="bg2">
              <a:alpha val="80000"/>
            </a:schemeClr>
          </a:solidFill>
          <a:ln w="19050" cmpd="sng">
            <a:solidFill>
              <a:schemeClr val="accent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/>
              <a:t> combine  </a:t>
            </a:r>
            <a:r>
              <a:rPr lang="en-US" sz="1600" i="1" dirty="0" err="1" smtClean="0"/>
              <a:t>e</a:t>
            </a:r>
            <a:r>
              <a:rPr lang="en-US" sz="1600" i="1" baseline="30000" dirty="0" err="1" smtClean="0"/>
              <a:t>+</a:t>
            </a:r>
            <a:r>
              <a:rPr lang="en-US" sz="1600" i="1" dirty="0" err="1" smtClean="0"/>
              <a:t>e</a:t>
            </a:r>
            <a:r>
              <a:rPr lang="en-US" sz="1600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cs typeface="Symbol" charset="2"/>
              </a:rPr>
              <a:t>  and  </a:t>
            </a:r>
            <a:r>
              <a:rPr lang="en-US" sz="1600" dirty="0" err="1" smtClean="0"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endParaRPr lang="en-US" sz="1600" dirty="0" smtClean="0">
              <a:cs typeface="Symbol" charset="2"/>
            </a:endParaRP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more than 1M events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subtract backgrounds, 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   unfold (F and B separately), 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  correct for dilution…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four bins of rapidity  </a:t>
            </a:r>
            <a:r>
              <a:rPr lang="en-US" sz="1600" i="1" dirty="0" smtClean="0">
                <a:cs typeface="Symbol" charset="2"/>
              </a:rPr>
              <a:t>Y</a:t>
            </a:r>
            <a:r>
              <a:rPr lang="en-US" sz="1600" dirty="0" smtClean="0">
                <a:cs typeface="Symbol" charset="2"/>
              </a:rPr>
              <a:t> </a:t>
            </a:r>
            <a:br>
              <a:rPr lang="en-US" sz="1600" dirty="0" smtClean="0">
                <a:cs typeface="Symbol" charset="2"/>
              </a:rPr>
            </a:br>
            <a:endParaRPr lang="en-US" sz="1600" dirty="0" smtClean="0">
              <a:cs typeface="Symbol" charset="2"/>
            </a:endParaRP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any signs of a deviation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      at high </a:t>
            </a:r>
            <a:r>
              <a:rPr lang="en-US" sz="1600" i="1" dirty="0" smtClean="0">
                <a:cs typeface="Symbol" charset="2"/>
              </a:rPr>
              <a:t>M</a:t>
            </a:r>
            <a:r>
              <a:rPr lang="en-US" sz="1600" dirty="0" smtClean="0">
                <a:cs typeface="Symbol" charset="2"/>
              </a:rPr>
              <a:t>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867400"/>
            <a:ext cx="2688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B718 (2013) 752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12648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New </a:t>
            </a:r>
            <a:r>
              <a:rPr lang="en-US" sz="2000" u="sng" dirty="0" smtClean="0">
                <a:solidFill>
                  <a:srgbClr val="000090"/>
                </a:solidFill>
              </a:rPr>
              <a:t>preliminary</a:t>
            </a:r>
            <a:r>
              <a:rPr lang="en-US" sz="2000" dirty="0" smtClean="0">
                <a:solidFill>
                  <a:srgbClr val="000090"/>
                </a:solidFill>
              </a:rPr>
              <a:t> ATLAS measurement of  </a:t>
            </a:r>
            <a:r>
              <a:rPr lang="en-US" sz="2000" i="1" dirty="0" smtClean="0">
                <a:solidFill>
                  <a:srgbClr val="000090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000" dirty="0" smtClean="0">
                <a:solidFill>
                  <a:srgbClr val="000090"/>
                </a:solidFill>
              </a:rPr>
              <a:t>  and  </a:t>
            </a:r>
            <a:r>
              <a:rPr lang="en-US" sz="2000" i="1" dirty="0" smtClean="0">
                <a:solidFill>
                  <a:srgbClr val="000090"/>
                </a:solidFill>
              </a:rPr>
              <a:t>sin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000090"/>
                </a:solidFill>
                <a:cs typeface="Symbol" charset="2"/>
              </a:rPr>
              <a:t>W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956" y="443371"/>
            <a:ext cx="22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ATLAS-CONF-2013-043</a:t>
            </a:r>
            <a:endParaRPr lang="en-US" sz="1600" i="1" dirty="0"/>
          </a:p>
        </p:txBody>
      </p:sp>
      <p:pic>
        <p:nvPicPr>
          <p:cNvPr id="9" name="Picture 8" descr="ATLAS AFB 1.png"/>
          <p:cNvPicPr>
            <a:picLocks noChangeAspect="1"/>
          </p:cNvPicPr>
          <p:nvPr/>
        </p:nvPicPr>
        <p:blipFill>
          <a:blip r:embed="rId2"/>
          <a:srcRect t="6581" r="6349"/>
          <a:stretch>
            <a:fillRect/>
          </a:stretch>
        </p:blipFill>
        <p:spPr>
          <a:xfrm>
            <a:off x="-1" y="2514600"/>
            <a:ext cx="3088153" cy="2971800"/>
          </a:xfrm>
          <a:prstGeom prst="rect">
            <a:avLst/>
          </a:prstGeom>
        </p:spPr>
      </p:pic>
      <p:pic>
        <p:nvPicPr>
          <p:cNvPr id="10" name="Picture 9" descr="ATLAS AFB 2.png"/>
          <p:cNvPicPr>
            <a:picLocks noChangeAspect="1"/>
          </p:cNvPicPr>
          <p:nvPr/>
        </p:nvPicPr>
        <p:blipFill>
          <a:blip r:embed="rId3"/>
          <a:srcRect t="6581" r="6349"/>
          <a:stretch>
            <a:fillRect/>
          </a:stretch>
        </p:blipFill>
        <p:spPr>
          <a:xfrm>
            <a:off x="2967773" y="2514600"/>
            <a:ext cx="3088113" cy="2971800"/>
          </a:xfrm>
          <a:prstGeom prst="rect">
            <a:avLst/>
          </a:prstGeom>
        </p:spPr>
      </p:pic>
      <p:pic>
        <p:nvPicPr>
          <p:cNvPr id="11" name="Picture 10" descr="ATLAS AFB 3.png"/>
          <p:cNvPicPr>
            <a:picLocks noChangeAspect="1"/>
          </p:cNvPicPr>
          <p:nvPr/>
        </p:nvPicPr>
        <p:blipFill>
          <a:blip r:embed="rId4"/>
          <a:srcRect t="6581" r="6349"/>
          <a:stretch>
            <a:fillRect/>
          </a:stretch>
        </p:blipFill>
        <p:spPr>
          <a:xfrm>
            <a:off x="6055886" y="2514600"/>
            <a:ext cx="3088114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1131094"/>
            <a:ext cx="55707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same approach as CMS and the </a:t>
            </a:r>
            <a:r>
              <a:rPr lang="en-US" dirty="0" err="1" smtClean="0"/>
              <a:t>Tevatron</a:t>
            </a:r>
            <a:r>
              <a:rPr lang="en-US" dirty="0" smtClean="0"/>
              <a:t> experiments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5 fb</a:t>
            </a:r>
            <a:r>
              <a:rPr lang="en-US" baseline="30000" dirty="0" smtClean="0">
                <a:latin typeface="Symbol" charset="2"/>
                <a:cs typeface="Symbol" charset="2"/>
              </a:rPr>
              <a:t>-1</a:t>
            </a:r>
            <a:r>
              <a:rPr lang="en-US" dirty="0" smtClean="0">
                <a:cs typeface="Symbol" charset="2"/>
              </a:rPr>
              <a:t>  at 7 </a:t>
            </a:r>
            <a:r>
              <a:rPr lang="en-US" dirty="0" err="1" smtClean="0">
                <a:cs typeface="Symbol" charset="2"/>
              </a:rPr>
              <a:t>TeV</a:t>
            </a:r>
            <a:r>
              <a:rPr lang="en-US" dirty="0" smtClean="0">
                <a:cs typeface="Symbol" charset="2"/>
              </a:rPr>
              <a:t>, </a:t>
            </a:r>
            <a:r>
              <a:rPr lang="en-US" dirty="0" smtClean="0"/>
              <a:t>   both 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e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 and 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unfold and correct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67773" y="4572000"/>
            <a:ext cx="1985227" cy="6096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55887" y="4572000"/>
            <a:ext cx="1183114" cy="6096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5715000"/>
            <a:ext cx="3076834" cy="36933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not-quite-perfect agreement…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581400"/>
            <a:ext cx="4520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3581400"/>
            <a:ext cx="43556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3669" y="3581400"/>
            <a:ext cx="4506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12648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New </a:t>
            </a:r>
            <a:r>
              <a:rPr lang="en-US" sz="2000" u="sng" dirty="0" smtClean="0">
                <a:solidFill>
                  <a:srgbClr val="000090"/>
                </a:solidFill>
              </a:rPr>
              <a:t>preliminary</a:t>
            </a:r>
            <a:r>
              <a:rPr lang="en-US" sz="2000" dirty="0" smtClean="0">
                <a:solidFill>
                  <a:srgbClr val="000090"/>
                </a:solidFill>
              </a:rPr>
              <a:t> ATLAS measurement of  </a:t>
            </a:r>
            <a:r>
              <a:rPr lang="en-US" sz="2000" i="1" dirty="0" smtClean="0">
                <a:solidFill>
                  <a:srgbClr val="000090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000" dirty="0" smtClean="0">
                <a:solidFill>
                  <a:srgbClr val="000090"/>
                </a:solidFill>
              </a:rPr>
              <a:t>  and  </a:t>
            </a:r>
            <a:r>
              <a:rPr lang="en-US" sz="2000" i="1" dirty="0" smtClean="0">
                <a:solidFill>
                  <a:srgbClr val="000090"/>
                </a:solidFill>
              </a:rPr>
              <a:t>sin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000090"/>
                </a:solidFill>
                <a:cs typeface="Symbol" charset="2"/>
              </a:rPr>
              <a:t>W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956" y="443371"/>
            <a:ext cx="22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ATLAS-CONF-2013-043</a:t>
            </a:r>
            <a:endParaRPr lang="en-US" sz="1600" i="1" dirty="0"/>
          </a:p>
        </p:txBody>
      </p:sp>
      <p:pic>
        <p:nvPicPr>
          <p:cNvPr id="9" name="Picture 8" descr="ATLAS AFB 1.png"/>
          <p:cNvPicPr>
            <a:picLocks noChangeAspect="1"/>
          </p:cNvPicPr>
          <p:nvPr/>
        </p:nvPicPr>
        <p:blipFill>
          <a:blip r:embed="rId3">
            <a:alphaModFix amt="50000"/>
          </a:blip>
          <a:srcRect t="6581" r="6349"/>
          <a:stretch>
            <a:fillRect/>
          </a:stretch>
        </p:blipFill>
        <p:spPr>
          <a:xfrm>
            <a:off x="-1" y="2514600"/>
            <a:ext cx="3088153" cy="2971800"/>
          </a:xfrm>
          <a:prstGeom prst="rect">
            <a:avLst/>
          </a:prstGeom>
        </p:spPr>
      </p:pic>
      <p:pic>
        <p:nvPicPr>
          <p:cNvPr id="10" name="Picture 9" descr="ATLAS AFB 2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6581" r="6349"/>
          <a:stretch>
            <a:fillRect/>
          </a:stretch>
        </p:blipFill>
        <p:spPr>
          <a:xfrm>
            <a:off x="2967773" y="2514600"/>
            <a:ext cx="3088113" cy="2971800"/>
          </a:xfrm>
          <a:prstGeom prst="rect">
            <a:avLst/>
          </a:prstGeom>
        </p:spPr>
      </p:pic>
      <p:pic>
        <p:nvPicPr>
          <p:cNvPr id="11" name="Picture 10" descr="ATLAS AFB 3.png"/>
          <p:cNvPicPr>
            <a:picLocks noChangeAspect="1"/>
          </p:cNvPicPr>
          <p:nvPr/>
        </p:nvPicPr>
        <p:blipFill>
          <a:blip r:embed="rId5">
            <a:alphaModFix amt="50000"/>
          </a:blip>
          <a:srcRect t="6581" r="6349"/>
          <a:stretch>
            <a:fillRect/>
          </a:stretch>
        </p:blipFill>
        <p:spPr>
          <a:xfrm>
            <a:off x="6055886" y="2514600"/>
            <a:ext cx="3088114" cy="2971800"/>
          </a:xfrm>
          <a:prstGeom prst="rect">
            <a:avLst/>
          </a:prstGeom>
        </p:spPr>
      </p:pic>
      <p:pic>
        <p:nvPicPr>
          <p:cNvPr id="13" name="Picture 12" descr="ATLAS sin2thetaW summary.png"/>
          <p:cNvPicPr>
            <a:picLocks noChangeAspect="1"/>
          </p:cNvPicPr>
          <p:nvPr/>
        </p:nvPicPr>
        <p:blipFill>
          <a:blip r:embed="rId6"/>
          <a:srcRect l="1270" t="3731" r="1270" b="5596"/>
          <a:stretch>
            <a:fillRect/>
          </a:stretch>
        </p:blipFill>
        <p:spPr>
          <a:xfrm>
            <a:off x="685800" y="1752600"/>
            <a:ext cx="7699807" cy="4876800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39682" name="Object 2"/>
          <p:cNvGraphicFramePr>
            <a:graphicFrameLocks noChangeAspect="1"/>
          </p:cNvGraphicFramePr>
          <p:nvPr/>
        </p:nvGraphicFramePr>
        <p:xfrm>
          <a:off x="2249488" y="1143000"/>
          <a:ext cx="4318000" cy="381000"/>
        </p:xfrm>
        <a:graphic>
          <a:graphicData uri="http://schemas.openxmlformats.org/presentationml/2006/ole">
            <p:oleObj spid="_x0000_s839682" name="Equation" r:id="rId7" imgW="2590800" imgH="2286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MS WZ ellipse a.png"/>
          <p:cNvPicPr>
            <a:picLocks noChangeAspect="1"/>
          </p:cNvPicPr>
          <p:nvPr/>
        </p:nvPicPr>
        <p:blipFill>
          <a:blip r:embed="rId2">
            <a:lum/>
            <a:alphaModFix amt="70000"/>
          </a:blip>
          <a:stretch>
            <a:fillRect/>
          </a:stretch>
        </p:blipFill>
        <p:spPr>
          <a:xfrm>
            <a:off x="228599" y="533400"/>
            <a:ext cx="4347663" cy="3124200"/>
          </a:xfrm>
          <a:prstGeom prst="rect">
            <a:avLst/>
          </a:prstGeom>
        </p:spPr>
      </p:pic>
      <p:pic>
        <p:nvPicPr>
          <p:cNvPr id="6" name="Picture 5" descr="CMS WZ ellipse b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643935" y="533399"/>
            <a:ext cx="4347666" cy="3124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22" y="3276600"/>
            <a:ext cx="79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(total)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4114800"/>
            <a:ext cx="634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have reported </a:t>
            </a:r>
            <a:r>
              <a:rPr lang="en-US" i="1" dirty="0" smtClean="0"/>
              <a:t>preliminary</a:t>
            </a:r>
            <a:r>
              <a:rPr lang="en-US" dirty="0" smtClean="0"/>
              <a:t> measurements with 8 </a:t>
            </a:r>
            <a:r>
              <a:rPr lang="en-US" dirty="0" err="1" smtClean="0"/>
              <a:t>TeV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4648200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special running conditions to reduce pile-up</a:t>
            </a:r>
          </a:p>
          <a:p>
            <a:pPr>
              <a:buFont typeface="Arial"/>
              <a:buChar char="•"/>
            </a:pPr>
            <a:r>
              <a:rPr lang="en-US" dirty="0" smtClean="0"/>
              <a:t> direct comparison to 7 </a:t>
            </a:r>
            <a:r>
              <a:rPr lang="en-US" dirty="0" err="1" smtClean="0"/>
              <a:t>TeV</a:t>
            </a:r>
            <a:r>
              <a:rPr lang="en-US" dirty="0" smtClean="0"/>
              <a:t> measurements is possible.</a:t>
            </a:r>
            <a:endParaRPr lang="en-US" dirty="0"/>
          </a:p>
        </p:txBody>
      </p:sp>
      <p:pic>
        <p:nvPicPr>
          <p:cNvPr id="11" name="Picture 10" descr="CMS sigma vs 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1566" y="1524000"/>
            <a:ext cx="8064738" cy="4636869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 smtClean="0"/>
              <a:t>Drell</a:t>
            </a:r>
            <a:r>
              <a:rPr lang="en-US" cap="small" dirty="0" smtClean="0"/>
              <a:t>-Yan Production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" name="Picture 13" descr="DY diagra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8448"/>
            <a:ext cx="2578100" cy="2165350"/>
          </a:xfrm>
          <a:prstGeom prst="rect">
            <a:avLst/>
          </a:prstGeom>
        </p:spPr>
      </p:pic>
      <p:pic>
        <p:nvPicPr>
          <p:cNvPr id="16" name="Picture 15" descr="CMS shaper1D_eeMumu.png"/>
          <p:cNvPicPr>
            <a:picLocks noChangeAspect="1"/>
          </p:cNvPicPr>
          <p:nvPr/>
        </p:nvPicPr>
        <p:blipFill>
          <a:blip r:embed="rId3"/>
          <a:srcRect l="2657" r="5314"/>
          <a:stretch>
            <a:fillRect/>
          </a:stretch>
        </p:blipFill>
        <p:spPr>
          <a:xfrm>
            <a:off x="4295856" y="1143000"/>
            <a:ext cx="4692696" cy="533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810000"/>
            <a:ext cx="44550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understood since the 1970s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40 years later, very precise measurements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wide range of mass: wide range of </a:t>
            </a:r>
            <a:r>
              <a:rPr lang="en-US" i="1" dirty="0" err="1" smtClean="0"/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constrain </a:t>
            </a:r>
            <a:r>
              <a:rPr lang="en-US" dirty="0" err="1" smtClean="0">
                <a:sym typeface="Wingdings"/>
              </a:rPr>
              <a:t>PDFs</a:t>
            </a: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higher-order corrections needed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tests of theory are still 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559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published measurements of </a:t>
            </a:r>
            <a:r>
              <a:rPr lang="en-US" u="sng" dirty="0" smtClean="0">
                <a:solidFill>
                  <a:srgbClr val="000090"/>
                </a:solidFill>
              </a:rPr>
              <a:t>high-mass </a:t>
            </a:r>
            <a:r>
              <a:rPr lang="en-US" u="sng" dirty="0" err="1" smtClean="0">
                <a:solidFill>
                  <a:srgbClr val="000090"/>
                </a:solidFill>
              </a:rPr>
              <a:t>Drell</a:t>
            </a:r>
            <a:r>
              <a:rPr lang="en-US" u="sng" dirty="0" smtClean="0">
                <a:solidFill>
                  <a:srgbClr val="000090"/>
                </a:solidFill>
              </a:rPr>
              <a:t>-Yan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0993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high-mass region is amenable to </a:t>
            </a:r>
            <a:r>
              <a:rPr lang="en-US" dirty="0" err="1" smtClean="0"/>
              <a:t>pQCD</a:t>
            </a:r>
            <a:r>
              <a:rPr lang="en-US" dirty="0" smtClean="0"/>
              <a:t> calculations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477000"/>
            <a:ext cx="239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B725 (2013) 223</a:t>
            </a:r>
            <a:endParaRPr lang="en-US" sz="1400" i="1" dirty="0"/>
          </a:p>
        </p:txBody>
      </p:sp>
      <p:pic>
        <p:nvPicPr>
          <p:cNvPr id="11" name="Picture 10" descr="ATLAS M histo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91624"/>
            <a:ext cx="6705600" cy="5085376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048000"/>
            <a:ext cx="1001459" cy="646331"/>
          </a:xfrm>
          <a:prstGeom prst="rect">
            <a:avLst/>
          </a:prstGeom>
          <a:solidFill>
            <a:schemeClr val="bg2">
              <a:alpha val="40000"/>
            </a:schemeClr>
          </a:solidFill>
          <a:ln w="28575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note the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scale!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148429" y="2443830"/>
            <a:ext cx="762000" cy="4463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6138446"/>
            <a:ext cx="1001459" cy="646331"/>
          </a:xfrm>
          <a:prstGeom prst="rect">
            <a:avLst/>
          </a:prstGeom>
          <a:solidFill>
            <a:schemeClr val="bg2">
              <a:alpha val="40000"/>
            </a:schemeClr>
          </a:solidFill>
          <a:ln w="28575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note the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scale!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92458" y="6019800"/>
            <a:ext cx="707233" cy="11864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Vector Boson Production at CMS (and elsewhere)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559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published measurements of </a:t>
            </a:r>
            <a:r>
              <a:rPr lang="en-US" u="sng" dirty="0" smtClean="0">
                <a:solidFill>
                  <a:srgbClr val="000090"/>
                </a:solidFill>
              </a:rPr>
              <a:t>high-mass </a:t>
            </a:r>
            <a:r>
              <a:rPr lang="en-US" u="sng" dirty="0" err="1" smtClean="0">
                <a:solidFill>
                  <a:srgbClr val="000090"/>
                </a:solidFill>
              </a:rPr>
              <a:t>Drell</a:t>
            </a:r>
            <a:r>
              <a:rPr lang="en-US" u="sng" dirty="0" smtClean="0">
                <a:solidFill>
                  <a:srgbClr val="000090"/>
                </a:solidFill>
              </a:rPr>
              <a:t>-Yan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09935"/>
            <a:ext cx="7648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high-mass region is amenable to </a:t>
            </a:r>
            <a:r>
              <a:rPr lang="en-US" dirty="0" err="1" smtClean="0"/>
              <a:t>pQCD</a:t>
            </a:r>
            <a:r>
              <a:rPr lang="en-US" dirty="0" smtClean="0"/>
              <a:t> calculations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sensitive to </a:t>
            </a:r>
            <a:r>
              <a:rPr lang="en-US" dirty="0" err="1" smtClean="0"/>
              <a:t>PDFs</a:t>
            </a:r>
            <a:r>
              <a:rPr lang="en-US" dirty="0" smtClean="0"/>
              <a:t> – even to  </a:t>
            </a:r>
            <a:r>
              <a:rPr lang="en-US" i="1" dirty="0" err="1" smtClean="0"/>
              <a:t>q</a:t>
            </a:r>
            <a:r>
              <a:rPr lang="en-US" i="1" dirty="0" smtClean="0"/>
              <a:t>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q+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cs typeface="Symbol" charset="2"/>
                <a:sym typeface="Wingdings"/>
              </a:rPr>
              <a:t>   splitting (a source of background)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agreement is adequate, though data show excess in  120 &lt; M &lt; 400 range.</a:t>
            </a:r>
            <a:endParaRPr lang="en-US" dirty="0"/>
          </a:p>
        </p:txBody>
      </p:sp>
      <p:pic>
        <p:nvPicPr>
          <p:cNvPr id="8" name="Picture 7" descr="ATLAS M 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19073"/>
            <a:ext cx="4437949" cy="4257927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TLAS M 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19073"/>
            <a:ext cx="4437949" cy="4257927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6477000"/>
            <a:ext cx="239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B725 (2013) 223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8397</TotalTime>
  <Words>4059</Words>
  <Application>Microsoft Macintosh PowerPoint</Application>
  <PresentationFormat>On-screen Show (4:3)</PresentationFormat>
  <Paragraphs>486</Paragraphs>
  <Slides>54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Trek</vt:lpstr>
      <vt:lpstr>Equation</vt:lpstr>
      <vt:lpstr>Microsoft Equation</vt:lpstr>
      <vt:lpstr>Vector Boson Production at CMS                                       (and elsewhere)</vt:lpstr>
      <vt:lpstr>Topics</vt:lpstr>
      <vt:lpstr>Inclusive W and Z production</vt:lpstr>
      <vt:lpstr>Slide 4</vt:lpstr>
      <vt:lpstr>Slide 5</vt:lpstr>
      <vt:lpstr>Slide 6</vt:lpstr>
      <vt:lpstr>Drell-Yan Production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Transverse Momentum Distributions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W Charge Asymmetry</vt:lpstr>
      <vt:lpstr>Slide 27</vt:lpstr>
      <vt:lpstr>Slide 28</vt:lpstr>
      <vt:lpstr>Slide 29</vt:lpstr>
      <vt:lpstr>Slide 30</vt:lpstr>
      <vt:lpstr>W + charm</vt:lpstr>
      <vt:lpstr>Slide 32</vt:lpstr>
      <vt:lpstr>Slide 33</vt:lpstr>
      <vt:lpstr>Slide 34</vt:lpstr>
      <vt:lpstr>Slide 35</vt:lpstr>
      <vt:lpstr>Slide 36</vt:lpstr>
      <vt:lpstr>Vector bosons + jets</vt:lpstr>
      <vt:lpstr>Slide 38</vt:lpstr>
      <vt:lpstr>Slide 39</vt:lpstr>
      <vt:lpstr>Slide 40</vt:lpstr>
      <vt:lpstr>Slide 41</vt:lpstr>
      <vt:lpstr>Slide 42</vt:lpstr>
      <vt:lpstr>Slide 43</vt:lpstr>
      <vt:lpstr>Conclusion</vt:lpstr>
      <vt:lpstr>Extra Slides</vt:lpstr>
      <vt:lpstr>Slide 46</vt:lpstr>
      <vt:lpstr>Rare Decay Process  Z  4 leptons</vt:lpstr>
      <vt:lpstr>Slide 48</vt:lpstr>
      <vt:lpstr>Slide 49</vt:lpstr>
      <vt:lpstr>Forward-Backward Asymmetry and sin2qW</vt:lpstr>
      <vt:lpstr>Slide 51</vt:lpstr>
      <vt:lpstr>Slide 52</vt:lpstr>
      <vt:lpstr>Slide 53</vt:lpstr>
      <vt:lpstr>Slide 54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Electroweak Physics at the LHC</dc:title>
  <dc:creator>Michael Schmitt</dc:creator>
  <cp:lastModifiedBy>Michael Schmitt</cp:lastModifiedBy>
  <cp:revision>173</cp:revision>
  <dcterms:created xsi:type="dcterms:W3CDTF">2014-06-18T02:13:05Z</dcterms:created>
  <dcterms:modified xsi:type="dcterms:W3CDTF">2014-06-18T10:09:53Z</dcterms:modified>
</cp:coreProperties>
</file>