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embeddings/Microsoft_Equation5.bin" ContentType="application/vnd.openxmlformats-officedocument.oleObject"/>
  <Override PartName="/ppt/embeddings/Microsoft_Equation25.bin" ContentType="application/vnd.openxmlformats-officedocument.oleObject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Microsoft_Equation9.bin" ContentType="application/vnd.openxmlformats-officedocument.oleObject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theme/theme1.xml" ContentType="application/vnd.openxmlformats-officedocument.theme+xml"/>
  <Override PartName="/ppt/embeddings/Microsoft_Equation27.bin" ContentType="application/vnd.openxmlformats-officedocument.oleObject"/>
  <Override PartName="/ppt/embeddings/Microsoft_Equation13.bin" ContentType="application/vnd.openxmlformats-officedocument.oleObject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Default Extension="tiff" ContentType="image/tiff"/>
  <Override PartName="/ppt/slides/slide46.xml" ContentType="application/vnd.openxmlformats-officedocument.presentationml.slide+xml"/>
  <Override PartName="/ppt/embeddings/Microsoft_Equation2.bin" ContentType="application/vnd.openxmlformats-officedocument.oleObject"/>
  <Override PartName="/ppt/embeddings/Microsoft_Equation17.bin" ContentType="application/vnd.openxmlformats-officedocument.oleObject"/>
  <Override PartName="/ppt/embeddings/Microsoft_Equation22.bin" ContentType="application/vnd.openxmlformats-officedocument.oleObject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embeddings/Microsoft_Equation6.bin" ContentType="application/vnd.openxmlformats-officedocument.oleObject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embeddings/Microsoft_Equation10.bin" ContentType="application/vnd.openxmlformats-officedocument.oleObject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embeddings/Microsoft_Equation28.bin" ContentType="application/vnd.openxmlformats-officedocument.oleObject"/>
  <Override PartName="/ppt/embeddings/Microsoft_Equation14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embeddings/Microsoft_Equation3.bin" ContentType="application/vnd.openxmlformats-officedocument.oleObject"/>
  <Override PartName="/ppt/embeddings/Microsoft_Equation18.bin" ContentType="application/vnd.openxmlformats-officedocument.oleObject"/>
  <Override PartName="/ppt/embeddings/Microsoft_Equation23.bin" ContentType="application/vnd.openxmlformats-officedocument.oleObject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embeddings/Microsoft_Equation7.bin" ContentType="application/vnd.openxmlformats-officedocument.oleObject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embeddings/Microsoft_Equation11.bin" ContentType="application/vnd.openxmlformats-officedocument.oleObject"/>
  <Override PartName="/ppt/embeddings/Microsoft_Equation30.bin" ContentType="application/vnd.openxmlformats-officedocument.oleObject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s/slide63.xml" ContentType="application/vnd.openxmlformats-officedocument.presentationml.slide+xml"/>
  <Override PartName="/ppt/embeddings/Microsoft_Equation29.bin" ContentType="application/vnd.openxmlformats-officedocument.oleObject"/>
  <Override PartName="/ppt/embeddings/Microsoft_Equation15.bin" ContentType="application/vnd.openxmlformats-officedocument.oleObject"/>
  <Override PartName="/ppt/embeddings/Microsoft_Equation20.bin" ContentType="application/vnd.openxmlformats-officedocument.oleObject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embeddings/Microsoft_Equation4.bin" ContentType="application/vnd.openxmlformats-officedocument.oleObject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embeddings/Microsoft_Equation19.bin" ContentType="application/vnd.openxmlformats-officedocument.oleObject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embeddings/Microsoft_Equation24.bin" ContentType="application/vnd.openxmlformats-officedocument.oleObject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2.xml" ContentType="application/vnd.openxmlformats-officedocument.presentationml.slide+xml"/>
  <Override PartName="/ppt/embeddings/Microsoft_Equation8.bin" ContentType="application/vnd.openxmlformats-officedocument.oleObject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embeddings/Microsoft_Equation26.bin" ContentType="application/vnd.openxmlformats-officedocument.oleObject"/>
  <Override PartName="/ppt/embeddings/Microsoft_Equation12.bin" ContentType="application/vnd.openxmlformats-officedocument.oleObject"/>
  <Override PartName="/ppt/slides/slide59.xml" ContentType="application/vnd.openxmlformats-officedocument.presentationml.slide+xml"/>
  <Default Extension="pict" ContentType="image/pict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embeddings/Microsoft_Equation1.bin" ContentType="application/vnd.openxmlformats-officedocument.oleObject"/>
  <Default Extension="pdf" ContentType="application/pdf"/>
  <Override PartName="/ppt/embeddings/Microsoft_Equation16.bin" ContentType="application/vnd.openxmlformats-officedocument.oleObject"/>
  <Default Extension="png" ContentType="image/png"/>
  <Override PartName="/ppt/embeddings/Microsoft_Equation21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4410" r:id="rId1"/>
  </p:sldMasterIdLst>
  <p:notesMasterIdLst>
    <p:notesMasterId r:id="rId65"/>
  </p:notesMasterIdLst>
  <p:handoutMasterIdLst>
    <p:handoutMasterId r:id="rId66"/>
  </p:handout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18" r:id="rId48"/>
    <p:sldId id="319" r:id="rId49"/>
    <p:sldId id="303" r:id="rId50"/>
    <p:sldId id="304" r:id="rId51"/>
    <p:sldId id="307" r:id="rId52"/>
    <p:sldId id="308" r:id="rId53"/>
    <p:sldId id="305" r:id="rId54"/>
    <p:sldId id="306" r:id="rId55"/>
    <p:sldId id="310" r:id="rId56"/>
    <p:sldId id="313" r:id="rId57"/>
    <p:sldId id="315" r:id="rId58"/>
    <p:sldId id="314" r:id="rId59"/>
    <p:sldId id="316" r:id="rId60"/>
    <p:sldId id="317" r:id="rId61"/>
    <p:sldId id="320" r:id="rId62"/>
    <p:sldId id="321" r:id="rId63"/>
    <p:sldId id="322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38" d="100"/>
          <a:sy n="138" d="100"/>
        </p:scale>
        <p:origin x="-8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handoutMaster" Target="handoutMasters/handout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ict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ict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ict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ict"/><Relationship Id="rId4" Type="http://schemas.openxmlformats.org/officeDocument/2006/relationships/image" Target="../media/image62.pict"/><Relationship Id="rId1" Type="http://schemas.openxmlformats.org/officeDocument/2006/relationships/image" Target="../media/image59.pict"/><Relationship Id="rId2" Type="http://schemas.openxmlformats.org/officeDocument/2006/relationships/image" Target="../media/image60.pict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ict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ict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pict"/><Relationship Id="rId2" Type="http://schemas.openxmlformats.org/officeDocument/2006/relationships/image" Target="../media/image83.pict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pict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pict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Relationship Id="rId2" Type="http://schemas.openxmlformats.org/officeDocument/2006/relationships/image" Target="../media/image6.pict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pict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pict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Relationship Id="rId2" Type="http://schemas.openxmlformats.org/officeDocument/2006/relationships/image" Target="../media/image17.pict"/><Relationship Id="rId3" Type="http://schemas.openxmlformats.org/officeDocument/2006/relationships/image" Target="../media/image18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Relationship Id="rId2" Type="http://schemas.openxmlformats.org/officeDocument/2006/relationships/image" Target="../media/image17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3D759-6F80-D045-851B-A1F490B1C50E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25024-74BF-9E48-8521-CDB8E571A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302A0-929E-414F-A69E-F06323F9F46B}" type="datetimeFigureOut">
              <a:rPr lang="en-US" smtClean="0"/>
              <a:pPr/>
              <a:t>1/7/14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0B371-2D25-B64C-A1AA-4F3346670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Electroweak Physics at the LHC (Mumbai)</a:t>
            </a:r>
            <a:endParaRPr kumimoji="0"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9CC6652-94B7-6046-B8BC-F0BB6A83E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Electroweak Physics at the LHC (Mumbai)</a:t>
            </a:r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9CC6652-94B7-6046-B8BC-F0BB6A83EC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9CC6652-94B7-6046-B8BC-F0BB6A83EC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oleObject" Target="../embeddings/Microsoft_Equation8.bin"/><Relationship Id="rId7" Type="http://schemas.openxmlformats.org/officeDocument/2006/relationships/oleObject" Target="../embeddings/Microsoft_Equation9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tiff"/><Relationship Id="rId3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0.bin"/><Relationship Id="rId4" Type="http://schemas.openxmlformats.org/officeDocument/2006/relationships/image" Target="../media/image32.pdf"/><Relationship Id="rId5" Type="http://schemas.openxmlformats.org/officeDocument/2006/relationships/image" Target="../media/image33.png"/><Relationship Id="rId6" Type="http://schemas.openxmlformats.org/officeDocument/2006/relationships/image" Target="../media/image34.pdf"/><Relationship Id="rId7" Type="http://schemas.openxmlformats.org/officeDocument/2006/relationships/image" Target="../media/image35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1.bin"/><Relationship Id="rId4" Type="http://schemas.openxmlformats.org/officeDocument/2006/relationships/image" Target="../media/image36.pdf"/><Relationship Id="rId5" Type="http://schemas.openxmlformats.org/officeDocument/2006/relationships/image" Target="../media/image37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2.bin"/><Relationship Id="rId4" Type="http://schemas.openxmlformats.org/officeDocument/2006/relationships/image" Target="../media/image36.pdf"/><Relationship Id="rId5" Type="http://schemas.openxmlformats.org/officeDocument/2006/relationships/image" Target="../media/image37.png"/><Relationship Id="rId6" Type="http://schemas.openxmlformats.org/officeDocument/2006/relationships/image" Target="../media/image38.pdf"/><Relationship Id="rId7" Type="http://schemas.openxmlformats.org/officeDocument/2006/relationships/image" Target="../media/image39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3.bin"/><Relationship Id="rId4" Type="http://schemas.openxmlformats.org/officeDocument/2006/relationships/image" Target="../media/image36.pdf"/><Relationship Id="rId5" Type="http://schemas.openxmlformats.org/officeDocument/2006/relationships/image" Target="../media/image37.png"/><Relationship Id="rId6" Type="http://schemas.openxmlformats.org/officeDocument/2006/relationships/image" Target="../media/image38.pdf"/><Relationship Id="rId7" Type="http://schemas.openxmlformats.org/officeDocument/2006/relationships/image" Target="../media/image39.png"/><Relationship Id="rId8" Type="http://schemas.openxmlformats.org/officeDocument/2006/relationships/image" Target="../media/image40.pdf"/><Relationship Id="rId9" Type="http://schemas.openxmlformats.org/officeDocument/2006/relationships/image" Target="../media/image41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4.bin"/><Relationship Id="rId4" Type="http://schemas.openxmlformats.org/officeDocument/2006/relationships/image" Target="../media/image42.pdf"/><Relationship Id="rId5" Type="http://schemas.openxmlformats.org/officeDocument/2006/relationships/image" Target="../media/image43.png"/><Relationship Id="rId6" Type="http://schemas.openxmlformats.org/officeDocument/2006/relationships/image" Target="../media/image44.pdf"/><Relationship Id="rId7" Type="http://schemas.openxmlformats.org/officeDocument/2006/relationships/image" Target="../media/image45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5.bin"/><Relationship Id="rId4" Type="http://schemas.openxmlformats.org/officeDocument/2006/relationships/image" Target="../media/image42.pdf"/><Relationship Id="rId5" Type="http://schemas.openxmlformats.org/officeDocument/2006/relationships/image" Target="../media/image43.png"/><Relationship Id="rId6" Type="http://schemas.openxmlformats.org/officeDocument/2006/relationships/image" Target="../media/image46.pdf"/><Relationship Id="rId7" Type="http://schemas.openxmlformats.org/officeDocument/2006/relationships/image" Target="../media/image47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Equation1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df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d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df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d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df"/><Relationship Id="rId3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7.bin"/><Relationship Id="rId4" Type="http://schemas.openxmlformats.org/officeDocument/2006/relationships/oleObject" Target="../embeddings/Microsoft_Equation18.bin"/><Relationship Id="rId5" Type="http://schemas.openxmlformats.org/officeDocument/2006/relationships/oleObject" Target="../embeddings/Microsoft_Equation19.bin"/><Relationship Id="rId6" Type="http://schemas.openxmlformats.org/officeDocument/2006/relationships/oleObject" Target="../embeddings/Microsoft_Equation20.bin"/><Relationship Id="rId7" Type="http://schemas.openxmlformats.org/officeDocument/2006/relationships/image" Target="../media/image63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Equation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1.bin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pdf"/><Relationship Id="rId3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oleObject" Target="../embeddings/Microsoft_Equation22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df"/><Relationship Id="rId4" Type="http://schemas.openxmlformats.org/officeDocument/2006/relationships/image" Target="../media/image85.png"/><Relationship Id="rId5" Type="http://schemas.openxmlformats.org/officeDocument/2006/relationships/image" Target="../media/image85.pdf"/><Relationship Id="rId6" Type="http://schemas.openxmlformats.org/officeDocument/2006/relationships/image" Target="../media/image871.png"/><Relationship Id="rId7" Type="http://schemas.openxmlformats.org/officeDocument/2006/relationships/oleObject" Target="../embeddings/Microsoft_Equation23.bin"/><Relationship Id="rId8" Type="http://schemas.openxmlformats.org/officeDocument/2006/relationships/oleObject" Target="../embeddings/Microsoft_Equation24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pdf"/><Relationship Id="rId5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pd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5.pdf"/><Relationship Id="rId3" Type="http://schemas.openxmlformats.org/officeDocument/2006/relationships/image" Target="../media/image9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25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8.pdf"/><Relationship Id="rId3" Type="http://schemas.openxmlformats.org/officeDocument/2006/relationships/image" Target="../media/image9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image" Target="../media/image104.png"/><Relationship Id="rId7" Type="http://schemas.openxmlformats.org/officeDocument/2006/relationships/oleObject" Target="../embeddings/Microsoft_Equation26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5.pdf"/><Relationship Id="rId3" Type="http://schemas.openxmlformats.org/officeDocument/2006/relationships/image" Target="../media/image10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4" Type="http://schemas.openxmlformats.org/officeDocument/2006/relationships/image" Target="../media/image110.pdf"/><Relationship Id="rId5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8.pd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2.png"/><Relationship Id="rId3" Type="http://schemas.openxmlformats.org/officeDocument/2006/relationships/image" Target="../media/image11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7.png"/><Relationship Id="rId3" Type="http://schemas.openxmlformats.org/officeDocument/2006/relationships/image" Target="../media/image11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4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6.png"/><Relationship Id="rId3" Type="http://schemas.openxmlformats.org/officeDocument/2006/relationships/image" Target="../media/image11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7.bin"/><Relationship Id="rId4" Type="http://schemas.openxmlformats.org/officeDocument/2006/relationships/image" Target="../media/image119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8.bin"/><Relationship Id="rId4" Type="http://schemas.openxmlformats.org/officeDocument/2006/relationships/image" Target="../media/image121.pn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2.png"/><Relationship Id="rId3" Type="http://schemas.openxmlformats.org/officeDocument/2006/relationships/image" Target="../media/image1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9.bin"/><Relationship Id="rId4" Type="http://schemas.openxmlformats.org/officeDocument/2006/relationships/image" Target="../media/image125.png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4" Type="http://schemas.openxmlformats.org/officeDocument/2006/relationships/oleObject" Target="../embeddings/Microsoft_Equation30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df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15.tif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oleObject" Target="../embeddings/Microsoft_Equation5.bin"/><Relationship Id="rId7" Type="http://schemas.openxmlformats.org/officeDocument/2006/relationships/oleObject" Target="../embeddings/Microsoft_Equation6.bin"/><Relationship Id="rId8" Type="http://schemas.openxmlformats.org/officeDocument/2006/relationships/oleObject" Target="../embeddings/Microsoft_Equation7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Electroweak Physics at the LHC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324600"/>
            <a:ext cx="4265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Michael Schmitt (Northwestern University)</a:t>
            </a:r>
            <a:endParaRPr lang="en-US" dirty="0"/>
          </a:p>
        </p:txBody>
      </p:sp>
      <p:pic>
        <p:nvPicPr>
          <p:cNvPr id="5" name="Picture 4" descr="Drell-Yan.jpg"/>
          <p:cNvPicPr>
            <a:picLocks noChangeAspect="1"/>
          </p:cNvPicPr>
          <p:nvPr/>
        </p:nvPicPr>
        <p:blipFill>
          <a:blip r:embed="rId2">
            <a:lum/>
            <a:alphaModFix amt="66000"/>
          </a:blip>
          <a:srcRect l="11383" r="11383" b="10155"/>
          <a:stretch>
            <a:fillRect/>
          </a:stretch>
        </p:blipFill>
        <p:spPr>
          <a:xfrm>
            <a:off x="1981200" y="391447"/>
            <a:ext cx="5359973" cy="3494753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6" name="TextBox 5"/>
          <p:cNvSpPr txBox="1"/>
          <p:nvPr/>
        </p:nvSpPr>
        <p:spPr>
          <a:xfrm>
            <a:off x="5734791" y="6324600"/>
            <a:ext cx="3212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WNL Conference; June 6,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392668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ATLAS  </a:t>
            </a:r>
            <a:r>
              <a:rPr lang="en-US" i="1" dirty="0" smtClean="0">
                <a:solidFill>
                  <a:srgbClr val="000090"/>
                </a:solidFill>
              </a:rPr>
              <a:t>Z  </a:t>
            </a:r>
            <a:r>
              <a:rPr lang="en-US" i="1" dirty="0" err="1" smtClean="0">
                <a:solidFill>
                  <a:srgbClr val="000090"/>
                </a:solidFill>
                <a:sym typeface="Wingdings"/>
              </a:rPr>
              <a:t></a:t>
            </a:r>
            <a:r>
              <a:rPr lang="en-US" i="1" dirty="0" smtClean="0">
                <a:solidFill>
                  <a:srgbClr val="000090"/>
                </a:solidFill>
                <a:sym typeface="Wingdings"/>
              </a:rPr>
              <a:t>  4l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  signal from 7 </a:t>
            </a:r>
            <a:r>
              <a:rPr lang="en-US" dirty="0" err="1" smtClean="0">
                <a:solidFill>
                  <a:srgbClr val="000090"/>
                </a:solidFill>
                <a:sym typeface="Wingdings"/>
              </a:rPr>
              <a:t>TeV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 &amp; 8 </a:t>
            </a:r>
            <a:r>
              <a:rPr lang="en-US" dirty="0" err="1" smtClean="0">
                <a:solidFill>
                  <a:srgbClr val="000090"/>
                </a:solidFill>
                <a:sym typeface="Wingdings"/>
              </a:rPr>
              <a:t>TeV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6" name="Picture 5" descr="ATLAS s and 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65125"/>
            <a:ext cx="3469465" cy="2661759"/>
          </a:xfrm>
          <a:prstGeom prst="rect">
            <a:avLst/>
          </a:prstGeom>
        </p:spPr>
      </p:pic>
      <p:pic>
        <p:nvPicPr>
          <p:cNvPr id="7" name="Picture 6" descr="ATLAS M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426" y="3352800"/>
            <a:ext cx="3335710" cy="3200400"/>
          </a:xfrm>
          <a:prstGeom prst="rect">
            <a:avLst/>
          </a:prstGeom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TLAS M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352801"/>
            <a:ext cx="3335710" cy="3200399"/>
          </a:xfrm>
          <a:prstGeom prst="rect">
            <a:avLst/>
          </a:prstGeom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8600" y="914400"/>
            <a:ext cx="41601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interesting structure in </a:t>
            </a:r>
            <a:r>
              <a:rPr lang="en-US" dirty="0" err="1" smtClean="0"/>
              <a:t>t</a:t>
            </a:r>
            <a:r>
              <a:rPr lang="en-US" dirty="0" smtClean="0"/>
              <a:t>-channel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contributes 8% under Z-peak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dominates above ZZ threshold</a:t>
            </a:r>
          </a:p>
          <a:p>
            <a:pPr>
              <a:buFont typeface="Arial"/>
              <a:buChar char="•"/>
            </a:pPr>
            <a:r>
              <a:rPr lang="en-US" dirty="0" smtClean="0"/>
              <a:t> more than 160 candidates selected</a:t>
            </a:r>
          </a:p>
          <a:p>
            <a:pPr>
              <a:buFont typeface="Arial"/>
              <a:buChar char="•"/>
            </a:pPr>
            <a:r>
              <a:rPr lang="en-US" dirty="0" smtClean="0"/>
              <a:t> normalize to theoretical </a:t>
            </a:r>
            <a:r>
              <a:rPr lang="en-US" i="1" dirty="0" smtClean="0"/>
              <a:t>Z</a:t>
            </a:r>
            <a:r>
              <a:rPr lang="en-US" dirty="0" smtClean="0"/>
              <a:t> cross section: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82650" y="2438400"/>
          <a:ext cx="3375025" cy="344488"/>
        </p:xfrm>
        <a:graphic>
          <a:graphicData uri="http://schemas.openxmlformats.org/presentationml/2006/ole">
            <p:oleObj spid="_x0000_s803842" name="Equation" r:id="rId6" imgW="1866900" imgH="190500" progId="Equation.3">
              <p:embed/>
            </p:oleObj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2398013" y="2851238"/>
          <a:ext cx="1623497" cy="259233"/>
        </p:xfrm>
        <a:graphic>
          <a:graphicData uri="http://schemas.openxmlformats.org/presentationml/2006/ole">
            <p:oleObj spid="_x0000_s803843" name="Equation" r:id="rId7" imgW="1193800" imgH="1905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err="1" smtClean="0"/>
              <a:t>Drell</a:t>
            </a:r>
            <a:r>
              <a:rPr lang="en-US" cap="small" dirty="0" smtClean="0"/>
              <a:t>-Yan Production</a:t>
            </a:r>
            <a:endParaRPr lang="en-US" cap="non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4" name="Picture 13" descr="DY diagram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8448"/>
            <a:ext cx="2578100" cy="2165350"/>
          </a:xfrm>
          <a:prstGeom prst="rect">
            <a:avLst/>
          </a:prstGeom>
        </p:spPr>
      </p:pic>
      <p:pic>
        <p:nvPicPr>
          <p:cNvPr id="16" name="Picture 15" descr="CMS shaper1D_eeMumu.png"/>
          <p:cNvPicPr>
            <a:picLocks noChangeAspect="1"/>
          </p:cNvPicPr>
          <p:nvPr/>
        </p:nvPicPr>
        <p:blipFill>
          <a:blip r:embed="rId3"/>
          <a:srcRect l="2657" r="5314"/>
          <a:stretch>
            <a:fillRect/>
          </a:stretch>
        </p:blipFill>
        <p:spPr>
          <a:xfrm>
            <a:off x="4295856" y="1143000"/>
            <a:ext cx="4692696" cy="5334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" y="3810000"/>
            <a:ext cx="445506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understood since the 1970s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40 years later, very precise measurements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wide range of mass: wide range of </a:t>
            </a:r>
            <a:r>
              <a:rPr lang="en-US" i="1" dirty="0" err="1" smtClean="0"/>
              <a:t>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constrain </a:t>
            </a:r>
            <a:r>
              <a:rPr lang="en-US" dirty="0" err="1" smtClean="0">
                <a:sym typeface="Wingdings"/>
              </a:rPr>
              <a:t>PDFs</a:t>
            </a:r>
            <a:endParaRPr lang="en-US" dirty="0" smtClean="0"/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higher-order corrections needed</a:t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tests of theory are still relevant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392668"/>
            <a:ext cx="5594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ATLAS published measurements of </a:t>
            </a:r>
            <a:r>
              <a:rPr lang="en-US" u="sng" dirty="0" smtClean="0">
                <a:solidFill>
                  <a:srgbClr val="000090"/>
                </a:solidFill>
              </a:rPr>
              <a:t>high-mass </a:t>
            </a:r>
            <a:r>
              <a:rPr lang="en-US" u="sng" dirty="0" err="1" smtClean="0">
                <a:solidFill>
                  <a:srgbClr val="000090"/>
                </a:solidFill>
              </a:rPr>
              <a:t>Drell</a:t>
            </a:r>
            <a:r>
              <a:rPr lang="en-US" u="sng" dirty="0" smtClean="0">
                <a:solidFill>
                  <a:srgbClr val="000090"/>
                </a:solidFill>
              </a:rPr>
              <a:t>-Yan</a:t>
            </a:r>
            <a:r>
              <a:rPr lang="en-US" dirty="0" smtClean="0">
                <a:solidFill>
                  <a:srgbClr val="000090"/>
                </a:solidFill>
              </a:rPr>
              <a:t>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90993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high-mass region is amenable to </a:t>
            </a:r>
            <a:r>
              <a:rPr lang="en-US" dirty="0" err="1" smtClean="0"/>
              <a:t>pQCD</a:t>
            </a:r>
            <a:r>
              <a:rPr lang="en-US" dirty="0" smtClean="0"/>
              <a:t> calculations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6477000"/>
            <a:ext cx="2390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Phys. </a:t>
            </a:r>
            <a:r>
              <a:rPr lang="en-US" sz="1400" i="1" dirty="0" err="1" smtClean="0"/>
              <a:t>Lett</a:t>
            </a:r>
            <a:r>
              <a:rPr lang="en-US" sz="1400" i="1" dirty="0" smtClean="0"/>
              <a:t>. B725 (2013) 223</a:t>
            </a:r>
            <a:endParaRPr lang="en-US" sz="1400" i="1" dirty="0"/>
          </a:p>
        </p:txBody>
      </p:sp>
      <p:pic>
        <p:nvPicPr>
          <p:cNvPr id="11" name="Picture 10" descr="ATLAS M histogr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91624"/>
            <a:ext cx="6705600" cy="5085376"/>
          </a:xfrm>
          <a:prstGeom prst="rect">
            <a:avLst/>
          </a:prstGeom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04800" y="3048000"/>
            <a:ext cx="1001459" cy="646331"/>
          </a:xfrm>
          <a:prstGeom prst="rect">
            <a:avLst/>
          </a:prstGeom>
          <a:solidFill>
            <a:schemeClr val="bg2">
              <a:alpha val="40000"/>
            </a:schemeClr>
          </a:solidFill>
          <a:ln w="28575" cmpd="sng">
            <a:solidFill>
              <a:srgbClr val="8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note the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scale!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1148429" y="2443830"/>
            <a:ext cx="762000" cy="44634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91000" y="6138446"/>
            <a:ext cx="1001459" cy="646331"/>
          </a:xfrm>
          <a:prstGeom prst="rect">
            <a:avLst/>
          </a:prstGeom>
          <a:solidFill>
            <a:schemeClr val="bg2">
              <a:alpha val="40000"/>
            </a:schemeClr>
          </a:solidFill>
          <a:ln w="28575" cmpd="sng">
            <a:solidFill>
              <a:srgbClr val="8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note the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scale!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192458" y="6019800"/>
            <a:ext cx="707233" cy="118647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392668"/>
            <a:ext cx="5594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ATLAS published measurements of </a:t>
            </a:r>
            <a:r>
              <a:rPr lang="en-US" u="sng" dirty="0" smtClean="0">
                <a:solidFill>
                  <a:srgbClr val="000090"/>
                </a:solidFill>
              </a:rPr>
              <a:t>high-mass </a:t>
            </a:r>
            <a:r>
              <a:rPr lang="en-US" u="sng" dirty="0" err="1" smtClean="0">
                <a:solidFill>
                  <a:srgbClr val="000090"/>
                </a:solidFill>
              </a:rPr>
              <a:t>Drell</a:t>
            </a:r>
            <a:r>
              <a:rPr lang="en-US" u="sng" dirty="0" smtClean="0">
                <a:solidFill>
                  <a:srgbClr val="000090"/>
                </a:solidFill>
              </a:rPr>
              <a:t>-Yan</a:t>
            </a:r>
            <a:r>
              <a:rPr lang="en-US" dirty="0" smtClean="0">
                <a:solidFill>
                  <a:srgbClr val="000090"/>
                </a:solidFill>
              </a:rPr>
              <a:t>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909935"/>
            <a:ext cx="76482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high-mass region is amenable to </a:t>
            </a:r>
            <a:r>
              <a:rPr lang="en-US" dirty="0" err="1" smtClean="0"/>
              <a:t>pQCD</a:t>
            </a:r>
            <a:r>
              <a:rPr lang="en-US" dirty="0" smtClean="0"/>
              <a:t> calculations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sensitive to </a:t>
            </a:r>
            <a:r>
              <a:rPr lang="en-US" dirty="0" err="1" smtClean="0"/>
              <a:t>PDFs</a:t>
            </a:r>
            <a:r>
              <a:rPr lang="en-US" dirty="0" smtClean="0"/>
              <a:t> – even to  </a:t>
            </a:r>
            <a:r>
              <a:rPr lang="en-US" i="1" dirty="0" err="1" smtClean="0"/>
              <a:t>q</a:t>
            </a:r>
            <a:r>
              <a:rPr lang="en-US" i="1" dirty="0" smtClean="0"/>
              <a:t> </a:t>
            </a:r>
            <a:r>
              <a:rPr lang="en-US" i="1" dirty="0" err="1" smtClean="0">
                <a:sym typeface="Wingdings"/>
              </a:rPr>
              <a:t></a:t>
            </a:r>
            <a:r>
              <a:rPr lang="en-US" i="1" dirty="0" smtClean="0">
                <a:sym typeface="Wingdings"/>
              </a:rPr>
              <a:t> </a:t>
            </a:r>
            <a:r>
              <a:rPr lang="en-US" i="1" dirty="0" err="1" smtClean="0">
                <a:sym typeface="Wingdings"/>
              </a:rPr>
              <a:t>q+</a:t>
            </a:r>
            <a:r>
              <a:rPr lang="en-US" i="1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>
                <a:cs typeface="Symbol" charset="2"/>
                <a:sym typeface="Wingdings"/>
              </a:rPr>
              <a:t>   splitting (a source of background)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cs typeface="Symbol" charset="2"/>
                <a:sym typeface="Wingdings"/>
              </a:rPr>
              <a:t> agreement is adequate, though data show excess in  120 &lt; M &lt; 400 range.</a:t>
            </a:r>
            <a:endParaRPr lang="en-US" dirty="0"/>
          </a:p>
        </p:txBody>
      </p:sp>
      <p:pic>
        <p:nvPicPr>
          <p:cNvPr id="8" name="Picture 7" descr="ATLAS M lar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19073"/>
            <a:ext cx="4437949" cy="4257927"/>
          </a:xfrm>
          <a:prstGeom prst="rect">
            <a:avLst/>
          </a:prstGeom>
          <a:ln>
            <a:solidFill>
              <a:srgbClr val="008000"/>
            </a:solidFill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TLAS M 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19073"/>
            <a:ext cx="4437949" cy="4257927"/>
          </a:xfrm>
          <a:prstGeom prst="rect">
            <a:avLst/>
          </a:prstGeom>
          <a:ln>
            <a:solidFill>
              <a:srgbClr val="008000"/>
            </a:solidFill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33400" y="6477000"/>
            <a:ext cx="2390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Phys. </a:t>
            </a:r>
            <a:r>
              <a:rPr lang="en-US" sz="1400" i="1" dirty="0" err="1" smtClean="0"/>
              <a:t>Lett</a:t>
            </a:r>
            <a:r>
              <a:rPr lang="en-US" sz="1400" i="1" dirty="0" smtClean="0"/>
              <a:t>. B725 (2013) 223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392668"/>
            <a:ext cx="6889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CMS has published a </a:t>
            </a:r>
            <a:r>
              <a:rPr lang="en-US" u="sng" dirty="0" smtClean="0">
                <a:solidFill>
                  <a:srgbClr val="000090"/>
                </a:solidFill>
              </a:rPr>
              <a:t>double-differential</a:t>
            </a:r>
            <a:r>
              <a:rPr lang="en-US" dirty="0" smtClean="0">
                <a:solidFill>
                  <a:srgbClr val="000090"/>
                </a:solidFill>
              </a:rPr>
              <a:t> cross section measurement:</a:t>
            </a:r>
            <a:endParaRPr lang="en-US" dirty="0">
              <a:solidFill>
                <a:srgbClr val="00009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315200" y="365125"/>
          <a:ext cx="1187450" cy="712470"/>
        </p:xfrm>
        <a:graphic>
          <a:graphicData uri="http://schemas.openxmlformats.org/presentationml/2006/ole">
            <p:oleObj spid="_x0000_s807938" name="Equation" r:id="rId3" imgW="698500" imgH="4191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2000" y="1077595"/>
            <a:ext cx="781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The integrated mass distribution is measured in both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30000" dirty="0" err="1" smtClean="0">
                <a:latin typeface="Symbol" charset="2"/>
                <a:cs typeface="Symbol" charset="2"/>
              </a:rPr>
              <a:t>+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>
                <a:cs typeface="Symbol" charset="2"/>
              </a:rPr>
              <a:t> and </a:t>
            </a:r>
            <a:r>
              <a:rPr lang="en-US" dirty="0" err="1" smtClean="0">
                <a:cs typeface="Symbol" charset="2"/>
              </a:rPr>
              <a:t>e</a:t>
            </a:r>
            <a:r>
              <a:rPr lang="en-US" baseline="30000" dirty="0" err="1" smtClean="0">
                <a:cs typeface="Symbol" charset="2"/>
              </a:rPr>
              <a:t>+</a:t>
            </a:r>
            <a:r>
              <a:rPr lang="en-US" dirty="0" err="1" smtClean="0">
                <a:cs typeface="Symbol" charset="2"/>
              </a:rPr>
              <a:t>e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>
                <a:cs typeface="Symbol" charset="2"/>
              </a:rPr>
              <a:t> channels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3" name="Picture 12" descr="CMS shaperDimuon1D_comb_ct1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1328" r="5314"/>
              <a:stretch>
                <a:fillRect/>
              </a:stretch>
            </p:blipFill>
          </mc:Choice>
          <mc:Fallback>
            <p:blipFill>
              <a:blip r:embed="rId5"/>
              <a:srcRect l="1328" r="5314"/>
              <a:stretch>
                <a:fillRect/>
              </a:stretch>
            </p:blipFill>
          </mc:Fallback>
        </mc:AlternateContent>
        <p:spPr>
          <a:xfrm>
            <a:off x="120226" y="1524000"/>
            <a:ext cx="4284115" cy="4800600"/>
          </a:xfrm>
          <a:prstGeom prst="rect">
            <a:avLst/>
          </a:prstGeom>
        </p:spPr>
      </p:pic>
      <p:pic>
        <p:nvPicPr>
          <p:cNvPr id="14" name="Picture 13" descr="CMS shaperDielectron1D_comb_ct1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l="1328" r="5314"/>
              <a:stretch>
                <a:fillRect/>
              </a:stretch>
            </p:blipFill>
          </mc:Choice>
          <mc:Fallback>
            <p:blipFill>
              <a:blip r:embed="rId7"/>
              <a:srcRect l="1328" r="5314"/>
              <a:stretch>
                <a:fillRect/>
              </a:stretch>
            </p:blipFill>
          </mc:Fallback>
        </mc:AlternateContent>
        <p:spPr>
          <a:xfrm>
            <a:off x="4800600" y="1524000"/>
            <a:ext cx="4284115" cy="48006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rot="5400000">
            <a:off x="1600200" y="3275806"/>
            <a:ext cx="2286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38200" y="3810000"/>
            <a:ext cx="3352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43995" y="2743200"/>
            <a:ext cx="1049354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85540A"/>
                </a:solidFill>
              </a:rPr>
              <a:t>8 orders of</a:t>
            </a:r>
          </a:p>
          <a:p>
            <a:r>
              <a:rPr lang="en-US" sz="1400" i="1" dirty="0" smtClean="0">
                <a:solidFill>
                  <a:srgbClr val="85540A"/>
                </a:solidFill>
              </a:rPr>
              <a:t>magnitude</a:t>
            </a:r>
            <a:endParaRPr lang="en-US" sz="1400" i="1" dirty="0">
              <a:solidFill>
                <a:srgbClr val="85540A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3288368"/>
            <a:ext cx="1049354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85540A"/>
                </a:solidFill>
              </a:rPr>
              <a:t>2 orders of</a:t>
            </a:r>
          </a:p>
          <a:p>
            <a:r>
              <a:rPr lang="en-US" sz="1400" i="1" dirty="0" smtClean="0">
                <a:solidFill>
                  <a:srgbClr val="85540A"/>
                </a:solidFill>
              </a:rPr>
              <a:t>magnitude</a:t>
            </a:r>
            <a:endParaRPr lang="en-US" sz="1400" i="1" dirty="0">
              <a:solidFill>
                <a:srgbClr val="85540A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2200" y="6477000"/>
            <a:ext cx="3719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5540A"/>
                </a:solidFill>
              </a:rPr>
              <a:t>(Combined </a:t>
            </a:r>
            <a:r>
              <a:rPr lang="en-US" dirty="0" err="1" smtClean="0">
                <a:solidFill>
                  <a:srgbClr val="85540A"/>
                </a:solidFill>
              </a:rPr>
              <a:t>e</a:t>
            </a:r>
            <a:r>
              <a:rPr lang="en-US" dirty="0" smtClean="0">
                <a:solidFill>
                  <a:srgbClr val="85540A"/>
                </a:solidFill>
              </a:rPr>
              <a:t> &amp; </a:t>
            </a:r>
            <a:r>
              <a:rPr lang="en-US" dirty="0" err="1" smtClean="0">
                <a:solidFill>
                  <a:srgbClr val="85540A"/>
                </a:solidFill>
                <a:latin typeface="Symbol" charset="2"/>
                <a:cs typeface="Symbol" charset="2"/>
              </a:rPr>
              <a:t>m</a:t>
            </a:r>
            <a:r>
              <a:rPr lang="en-US" dirty="0" smtClean="0">
                <a:solidFill>
                  <a:srgbClr val="85540A"/>
                </a:solidFill>
                <a:cs typeface="Symbol" charset="2"/>
              </a:rPr>
              <a:t> plot shown earlier.)</a:t>
            </a:r>
            <a:endParaRPr lang="en-US" dirty="0">
              <a:solidFill>
                <a:srgbClr val="85540A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0226" y="6477000"/>
            <a:ext cx="1740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JHEP12 (2013) 030</a:t>
            </a:r>
            <a:endParaRPr lang="en-US" sz="1400" i="1" dirty="0"/>
          </a:p>
        </p:txBody>
      </p:sp>
      <p:sp>
        <p:nvSpPr>
          <p:cNvPr id="23" name="Oval 22"/>
          <p:cNvSpPr/>
          <p:nvPr/>
        </p:nvSpPr>
        <p:spPr>
          <a:xfrm>
            <a:off x="3336149" y="2209800"/>
            <a:ext cx="457200" cy="457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45450" y="2209800"/>
            <a:ext cx="457200" cy="457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392668"/>
            <a:ext cx="6686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CMS is publishing a </a:t>
            </a:r>
            <a:r>
              <a:rPr lang="en-US" u="sng" dirty="0" smtClean="0">
                <a:solidFill>
                  <a:srgbClr val="000090"/>
                </a:solidFill>
              </a:rPr>
              <a:t>double-differential</a:t>
            </a:r>
            <a:r>
              <a:rPr lang="en-US" dirty="0" smtClean="0">
                <a:solidFill>
                  <a:srgbClr val="000090"/>
                </a:solidFill>
              </a:rPr>
              <a:t> cross section measurement:</a:t>
            </a:r>
            <a:endParaRPr lang="en-US" dirty="0">
              <a:solidFill>
                <a:srgbClr val="00009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315200" y="365125"/>
          <a:ext cx="1187450" cy="712470"/>
        </p:xfrm>
        <a:graphic>
          <a:graphicData uri="http://schemas.openxmlformats.org/presentationml/2006/ole">
            <p:oleObj spid="_x0000_s808962" name="Equation" r:id="rId3" imgW="698500" imgH="4191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2000" y="1077595"/>
            <a:ext cx="654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There is enough data to measure </a:t>
            </a:r>
            <a:r>
              <a:rPr lang="en-US" i="1" dirty="0" err="1" smtClean="0"/>
              <a:t>d</a:t>
            </a:r>
            <a:r>
              <a:rPr lang="en-US" i="1" dirty="0" err="1" smtClean="0">
                <a:latin typeface="Symbol" charset="2"/>
                <a:cs typeface="Symbol" charset="2"/>
              </a:rPr>
              <a:t>s</a:t>
            </a:r>
            <a:r>
              <a:rPr lang="en-US" i="1" dirty="0" err="1" smtClean="0">
                <a:cs typeface="Symbol" charset="2"/>
              </a:rPr>
              <a:t>/dY</a:t>
            </a:r>
            <a:r>
              <a:rPr lang="en-US" dirty="0" smtClean="0">
                <a:cs typeface="Symbol" charset="2"/>
              </a:rPr>
              <a:t>  in several bins of mass.</a:t>
            </a:r>
            <a:endParaRPr lang="en-US" dirty="0"/>
          </a:p>
        </p:txBody>
      </p:sp>
      <p:pic>
        <p:nvPicPr>
          <p:cNvPr id="8" name="Picture 7" descr="CMS Y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80406" y="1524000"/>
            <a:ext cx="5287588" cy="51290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10023" y="2438400"/>
            <a:ext cx="2794718" cy="1431161"/>
          </a:xfrm>
          <a:prstGeom prst="rect">
            <a:avLst/>
          </a:prstGeom>
          <a:noFill/>
          <a:ln w="19050" cmpd="sng">
            <a:solidFill>
              <a:srgbClr val="8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Even in this low mass bin,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experimental error bars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about same size as spread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coming from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PDFs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…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581400" y="1676400"/>
            <a:ext cx="1447800" cy="457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0226" y="6477000"/>
            <a:ext cx="1740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JHEP12 (2013) 030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392668"/>
            <a:ext cx="6686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CMS is publishing a </a:t>
            </a:r>
            <a:r>
              <a:rPr lang="en-US" u="sng" dirty="0" smtClean="0">
                <a:solidFill>
                  <a:srgbClr val="000090"/>
                </a:solidFill>
              </a:rPr>
              <a:t>double-differential</a:t>
            </a:r>
            <a:r>
              <a:rPr lang="en-US" dirty="0" smtClean="0">
                <a:solidFill>
                  <a:srgbClr val="000090"/>
                </a:solidFill>
              </a:rPr>
              <a:t> cross section measurement:</a:t>
            </a:r>
            <a:endParaRPr lang="en-US" dirty="0">
              <a:solidFill>
                <a:srgbClr val="00009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315200" y="365125"/>
          <a:ext cx="1187450" cy="712470"/>
        </p:xfrm>
        <a:graphic>
          <a:graphicData uri="http://schemas.openxmlformats.org/presentationml/2006/ole">
            <p:oleObj spid="_x0000_s809986" name="Equation" r:id="rId3" imgW="698500" imgH="4191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2000" y="1077595"/>
            <a:ext cx="654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There is enough data to measure </a:t>
            </a:r>
            <a:r>
              <a:rPr lang="en-US" i="1" dirty="0" err="1" smtClean="0"/>
              <a:t>d</a:t>
            </a:r>
            <a:r>
              <a:rPr lang="en-US" i="1" dirty="0" err="1" smtClean="0">
                <a:latin typeface="Symbol" charset="2"/>
                <a:cs typeface="Symbol" charset="2"/>
              </a:rPr>
              <a:t>s</a:t>
            </a:r>
            <a:r>
              <a:rPr lang="en-US" i="1" dirty="0" err="1" smtClean="0">
                <a:cs typeface="Symbol" charset="2"/>
              </a:rPr>
              <a:t>/dY</a:t>
            </a:r>
            <a:r>
              <a:rPr lang="en-US" dirty="0" smtClean="0">
                <a:cs typeface="Symbol" charset="2"/>
              </a:rPr>
              <a:t>  in several bins of mass.</a:t>
            </a:r>
            <a:endParaRPr lang="en-US" dirty="0"/>
          </a:p>
        </p:txBody>
      </p:sp>
      <p:pic>
        <p:nvPicPr>
          <p:cNvPr id="8" name="Picture 7" descr="CMS Y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>
                <a:alphaModFix amt="48000"/>
              </a:blip>
              <a:stretch>
                <a:fillRect/>
              </a:stretch>
            </p:blipFill>
          </mc:Choice>
          <mc:Fallback>
            <p:blipFill>
              <a:blip r:embed="rId5">
                <a:alphaModFix amt="48000"/>
              </a:blip>
              <a:stretch>
                <a:fillRect/>
              </a:stretch>
            </p:blipFill>
          </mc:Fallback>
        </mc:AlternateContent>
        <p:spPr>
          <a:xfrm>
            <a:off x="480406" y="1524000"/>
            <a:ext cx="5287588" cy="5129053"/>
          </a:xfrm>
          <a:prstGeom prst="rect">
            <a:avLst/>
          </a:prstGeom>
        </p:spPr>
      </p:pic>
      <p:pic>
        <p:nvPicPr>
          <p:cNvPr id="13" name="Picture 12" descr="CMS Y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019794" y="1524000"/>
            <a:ext cx="5287588" cy="51290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83840" y="2667000"/>
            <a:ext cx="2983960" cy="369332"/>
          </a:xfrm>
          <a:prstGeom prst="rect">
            <a:avLst/>
          </a:prstGeom>
          <a:noFill/>
          <a:ln w="19050" cmpd="sng">
            <a:solidFill>
              <a:srgbClr val="8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Tiny error bars for the Z peak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181600" y="1676400"/>
            <a:ext cx="1447800" cy="457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0226" y="6477000"/>
            <a:ext cx="1740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JHEP12 (2013) 030</a:t>
            </a:r>
            <a:endParaRPr lang="en-US" sz="1400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392668"/>
            <a:ext cx="6686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CMS is publishing a </a:t>
            </a:r>
            <a:r>
              <a:rPr lang="en-US" u="sng" dirty="0" smtClean="0">
                <a:solidFill>
                  <a:srgbClr val="000090"/>
                </a:solidFill>
              </a:rPr>
              <a:t>double-differential</a:t>
            </a:r>
            <a:r>
              <a:rPr lang="en-US" dirty="0" smtClean="0">
                <a:solidFill>
                  <a:srgbClr val="000090"/>
                </a:solidFill>
              </a:rPr>
              <a:t> cross section measurement:</a:t>
            </a:r>
            <a:endParaRPr lang="en-US" dirty="0">
              <a:solidFill>
                <a:srgbClr val="00009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315200" y="365125"/>
          <a:ext cx="1187450" cy="712470"/>
        </p:xfrm>
        <a:graphic>
          <a:graphicData uri="http://schemas.openxmlformats.org/presentationml/2006/ole">
            <p:oleObj spid="_x0000_s811010" name="Equation" r:id="rId3" imgW="698500" imgH="4191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2000" y="1077595"/>
            <a:ext cx="654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There is enough data to measure </a:t>
            </a:r>
            <a:r>
              <a:rPr lang="en-US" i="1" dirty="0" err="1" smtClean="0"/>
              <a:t>d</a:t>
            </a:r>
            <a:r>
              <a:rPr lang="en-US" i="1" dirty="0" err="1" smtClean="0">
                <a:latin typeface="Symbol" charset="2"/>
                <a:cs typeface="Symbol" charset="2"/>
              </a:rPr>
              <a:t>s</a:t>
            </a:r>
            <a:r>
              <a:rPr lang="en-US" i="1" dirty="0" err="1" smtClean="0">
                <a:cs typeface="Symbol" charset="2"/>
              </a:rPr>
              <a:t>/dY</a:t>
            </a:r>
            <a:r>
              <a:rPr lang="en-US" dirty="0" smtClean="0">
                <a:cs typeface="Symbol" charset="2"/>
              </a:rPr>
              <a:t>  in several bins of mass.</a:t>
            </a:r>
            <a:endParaRPr lang="en-US" dirty="0"/>
          </a:p>
        </p:txBody>
      </p:sp>
      <p:pic>
        <p:nvPicPr>
          <p:cNvPr id="8" name="Picture 7" descr="CMS Y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>
                <a:alphaModFix amt="35000"/>
              </a:blip>
              <a:stretch>
                <a:fillRect/>
              </a:stretch>
            </p:blipFill>
          </mc:Choice>
          <mc:Fallback>
            <p:blipFill>
              <a:blip r:embed="rId5">
                <a:alphaModFix amt="35000"/>
              </a:blip>
              <a:stretch>
                <a:fillRect/>
              </a:stretch>
            </p:blipFill>
          </mc:Fallback>
        </mc:AlternateContent>
        <p:spPr>
          <a:xfrm>
            <a:off x="480406" y="1524000"/>
            <a:ext cx="5287588" cy="5129053"/>
          </a:xfrm>
          <a:prstGeom prst="rect">
            <a:avLst/>
          </a:prstGeom>
        </p:spPr>
      </p:pic>
      <p:pic>
        <p:nvPicPr>
          <p:cNvPr id="13" name="Picture 12" descr="CMS Y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>
                <a:alphaModFix amt="49000"/>
              </a:blip>
              <a:stretch>
                <a:fillRect/>
              </a:stretch>
            </p:blipFill>
          </mc:Choice>
          <mc:Fallback>
            <p:blipFill>
              <a:blip r:embed="rId7">
                <a:alphaModFix amt="49000"/>
              </a:blip>
              <a:stretch>
                <a:fillRect/>
              </a:stretch>
            </p:blipFill>
          </mc:Fallback>
        </mc:AlternateContent>
        <p:spPr>
          <a:xfrm>
            <a:off x="2019794" y="1524000"/>
            <a:ext cx="5287588" cy="51290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0226" y="6477000"/>
            <a:ext cx="1740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JHEP12 (2013) 030</a:t>
            </a:r>
            <a:endParaRPr lang="en-US" sz="1400" i="1" dirty="0"/>
          </a:p>
        </p:txBody>
      </p:sp>
      <p:pic>
        <p:nvPicPr>
          <p:cNvPr id="15" name="Picture 14" descr="CMS Y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680807" y="1524000"/>
            <a:ext cx="5287588" cy="512905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737620" y="1676400"/>
            <a:ext cx="1447800" cy="457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04966" y="2286000"/>
            <a:ext cx="2620467" cy="369332"/>
          </a:xfrm>
          <a:prstGeom prst="rect">
            <a:avLst/>
          </a:prstGeom>
          <a:noFill/>
          <a:ln w="19050" cmpd="sng">
            <a:solidFill>
              <a:srgbClr val="8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Same mass bin as ATLAS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392668"/>
            <a:ext cx="6686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CMS is publishing a </a:t>
            </a:r>
            <a:r>
              <a:rPr lang="en-US" u="sng" dirty="0" smtClean="0">
                <a:solidFill>
                  <a:srgbClr val="000090"/>
                </a:solidFill>
              </a:rPr>
              <a:t>double-differential</a:t>
            </a:r>
            <a:r>
              <a:rPr lang="en-US" dirty="0" smtClean="0">
                <a:solidFill>
                  <a:srgbClr val="000090"/>
                </a:solidFill>
              </a:rPr>
              <a:t> cross section measurement:</a:t>
            </a:r>
            <a:endParaRPr lang="en-US" dirty="0">
              <a:solidFill>
                <a:srgbClr val="00009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315200" y="365125"/>
          <a:ext cx="1187450" cy="712470"/>
        </p:xfrm>
        <a:graphic>
          <a:graphicData uri="http://schemas.openxmlformats.org/presentationml/2006/ole">
            <p:oleObj spid="_x0000_s812034" name="Equation" r:id="rId3" imgW="698500" imgH="4191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2000" y="1077595"/>
            <a:ext cx="789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The lower mass bins show an interesting sensitivity to higher-order corrections: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0226" y="6477000"/>
            <a:ext cx="1740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JHEP12 (2013) 030</a:t>
            </a:r>
            <a:endParaRPr lang="en-US" sz="1400" i="1" dirty="0"/>
          </a:p>
        </p:txBody>
      </p:sp>
      <p:pic>
        <p:nvPicPr>
          <p:cNvPr id="14" name="Picture 13" descr="CMS shapeR_Mhslice1_inAc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6200" y="1740274"/>
            <a:ext cx="4490358" cy="4355726"/>
          </a:xfrm>
          <a:prstGeom prst="rect">
            <a:avLst/>
          </a:prstGeom>
        </p:spPr>
      </p:pic>
      <p:pic>
        <p:nvPicPr>
          <p:cNvPr id="15" name="Picture 14" descr="CMS shapeR_Mhslice2_inAc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577442" y="1740274"/>
            <a:ext cx="4490358" cy="43557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2590800"/>
            <a:ext cx="741459" cy="369332"/>
          </a:xfrm>
          <a:prstGeom prst="rect">
            <a:avLst/>
          </a:prstGeom>
          <a:noFill/>
          <a:ln w="19050" cmpd="sng">
            <a:solidFill>
              <a:srgbClr val="8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800000"/>
                </a:solidFill>
              </a:rPr>
              <a:t>NNLO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35541" y="3429000"/>
            <a:ext cx="741459" cy="369332"/>
          </a:xfrm>
          <a:prstGeom prst="rect">
            <a:avLst/>
          </a:prstGeom>
          <a:noFill/>
          <a:ln w="19050" cmpd="sng">
            <a:solidFill>
              <a:srgbClr val="8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800000"/>
                </a:solidFill>
              </a:rPr>
              <a:t>NNLO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3429000"/>
            <a:ext cx="589750" cy="369332"/>
          </a:xfrm>
          <a:prstGeom prst="rect">
            <a:avLst/>
          </a:prstGeom>
          <a:noFill/>
          <a:ln w="19050" cmpd="sng">
            <a:solidFill>
              <a:srgbClr val="0000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NLO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87250" y="2590800"/>
            <a:ext cx="589750" cy="369332"/>
          </a:xfrm>
          <a:prstGeom prst="rect">
            <a:avLst/>
          </a:prstGeom>
          <a:noFill/>
          <a:ln w="19050" cmpd="sng">
            <a:solidFill>
              <a:srgbClr val="0000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NLO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206104" y="1828800"/>
            <a:ext cx="1175896" cy="381000"/>
          </a:xfrm>
          <a:prstGeom prst="ellipse">
            <a:avLst/>
          </a:prstGeom>
          <a:noFill/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667000" y="1828800"/>
            <a:ext cx="1175896" cy="381000"/>
          </a:xfrm>
          <a:prstGeom prst="ellipse">
            <a:avLst/>
          </a:prstGeom>
          <a:noFill/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392668"/>
            <a:ext cx="6686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CMS is publishing a </a:t>
            </a:r>
            <a:r>
              <a:rPr lang="en-US" u="sng" dirty="0" smtClean="0">
                <a:solidFill>
                  <a:srgbClr val="000090"/>
                </a:solidFill>
              </a:rPr>
              <a:t>double-differential</a:t>
            </a:r>
            <a:r>
              <a:rPr lang="en-US" dirty="0" smtClean="0">
                <a:solidFill>
                  <a:srgbClr val="000090"/>
                </a:solidFill>
              </a:rPr>
              <a:t> cross section measurement:</a:t>
            </a:r>
            <a:endParaRPr lang="en-US" dirty="0">
              <a:solidFill>
                <a:srgbClr val="00009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315200" y="365125"/>
          <a:ext cx="1187450" cy="712470"/>
        </p:xfrm>
        <a:graphic>
          <a:graphicData uri="http://schemas.openxmlformats.org/presentationml/2006/ole">
            <p:oleObj spid="_x0000_s813058" name="Equation" r:id="rId3" imgW="698500" imgH="4191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2000" y="1077595"/>
            <a:ext cx="789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The lower mass bins show an interesting sensitivity to higher-order corrections: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0226" y="6477000"/>
            <a:ext cx="1740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JHEP12 (2013) 030</a:t>
            </a:r>
            <a:endParaRPr lang="en-US" sz="1400" i="1" dirty="0"/>
          </a:p>
        </p:txBody>
      </p:sp>
      <p:pic>
        <p:nvPicPr>
          <p:cNvPr id="14" name="Picture 13" descr="CMS shapeR_Mhslice1_inAc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>
                <a:alphaModFix amt="52000"/>
              </a:blip>
              <a:stretch>
                <a:fillRect/>
              </a:stretch>
            </p:blipFill>
          </mc:Choice>
          <mc:Fallback>
            <p:blipFill>
              <a:blip r:embed="rId5">
                <a:alphaModFix amt="52000"/>
              </a:blip>
              <a:stretch>
                <a:fillRect/>
              </a:stretch>
            </p:blipFill>
          </mc:Fallback>
        </mc:AlternateContent>
        <p:spPr>
          <a:xfrm>
            <a:off x="76200" y="1740274"/>
            <a:ext cx="4490358" cy="4355726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2667000" y="1828800"/>
            <a:ext cx="1175896" cy="381000"/>
          </a:xfrm>
          <a:prstGeom prst="ellipse">
            <a:avLst/>
          </a:prstGeom>
          <a:noFill/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CMS shapeR_Mhslice1_inAcc CRO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860449" y="2457450"/>
            <a:ext cx="6845300" cy="19431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472166" y="3429000"/>
            <a:ext cx="741459" cy="369332"/>
          </a:xfrm>
          <a:prstGeom prst="rect">
            <a:avLst/>
          </a:prstGeom>
          <a:noFill/>
          <a:ln w="19050" cmpd="sng">
            <a:solidFill>
              <a:srgbClr val="8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800000"/>
                </a:solidFill>
              </a:rPr>
              <a:t>NNLO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72166" y="2667000"/>
            <a:ext cx="589750" cy="369332"/>
          </a:xfrm>
          <a:prstGeom prst="rect">
            <a:avLst/>
          </a:prstGeom>
          <a:noFill/>
          <a:ln w="19050" cmpd="sng">
            <a:solidFill>
              <a:srgbClr val="0000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NLO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0200" y="1916668"/>
            <a:ext cx="2857723" cy="369332"/>
          </a:xfrm>
          <a:prstGeom prst="rect">
            <a:avLst/>
          </a:prstGeom>
          <a:noFill/>
          <a:ln w="19050" cmpd="sng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Closer look at NLO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vs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NNLO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1676400"/>
            <a:ext cx="7816878" cy="1107996"/>
          </a:xfrm>
          <a:prstGeom prst="rect">
            <a:avLst/>
          </a:prstGeom>
          <a:solidFill>
            <a:schemeClr val="bg2">
              <a:alpha val="77000"/>
            </a:schemeClr>
          </a:solidFill>
          <a:ln w="28575" cmpd="sng">
            <a:solidFill>
              <a:srgbClr val="660066"/>
            </a:solidFill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274320" tIns="137160" rIns="274320" bIns="137160" rtlCol="0">
            <a:spAutoFit/>
          </a:bodyPr>
          <a:lstStyle/>
          <a:p>
            <a:r>
              <a:rPr lang="en-US" dirty="0" smtClean="0"/>
              <a:t>“Have a bias toward action – let’s see something happen now.</a:t>
            </a:r>
          </a:p>
          <a:p>
            <a:r>
              <a:rPr lang="en-US" dirty="0" smtClean="0"/>
              <a:t>You can break that plan into small steps and take the first step right away.”</a:t>
            </a:r>
          </a:p>
          <a:p>
            <a:r>
              <a:rPr lang="en-US" dirty="0" smtClean="0"/>
              <a:t>                                                                             - </a:t>
            </a:r>
            <a:r>
              <a:rPr lang="en-US" dirty="0" err="1" smtClean="0"/>
              <a:t>Indira</a:t>
            </a:r>
            <a:r>
              <a:rPr lang="en-US" dirty="0" smtClean="0"/>
              <a:t> Gandhi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7800" y="3429000"/>
            <a:ext cx="4814138" cy="2846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Inclusive </a:t>
            </a:r>
            <a:r>
              <a:rPr lang="en-US" i="1" dirty="0" smtClean="0"/>
              <a:t>W</a:t>
            </a:r>
            <a:r>
              <a:rPr lang="en-US" dirty="0" smtClean="0"/>
              <a:t> and </a:t>
            </a:r>
            <a:r>
              <a:rPr lang="en-US" i="1" dirty="0" smtClean="0"/>
              <a:t>Z</a:t>
            </a:r>
            <a:r>
              <a:rPr lang="en-US" dirty="0" smtClean="0"/>
              <a:t> cross sections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Rare </a:t>
            </a:r>
            <a:r>
              <a:rPr lang="en-US" i="1" dirty="0" smtClean="0"/>
              <a:t>Z </a:t>
            </a:r>
            <a:r>
              <a:rPr lang="en-US" i="1" dirty="0" err="1" smtClean="0">
                <a:sym typeface="Wingdings"/>
              </a:rPr>
              <a:t></a:t>
            </a:r>
            <a:r>
              <a:rPr lang="en-US" i="1" dirty="0" smtClean="0">
                <a:sym typeface="Wingdings"/>
              </a:rPr>
              <a:t> 4lepton</a:t>
            </a:r>
            <a:r>
              <a:rPr lang="en-US" dirty="0" smtClean="0">
                <a:sym typeface="Wingdings"/>
              </a:rPr>
              <a:t>  decays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Drell</a:t>
            </a:r>
            <a:r>
              <a:rPr lang="en-US" dirty="0" smtClean="0">
                <a:sym typeface="Wingdings"/>
              </a:rPr>
              <a:t>-Yan production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ym typeface="Wingdings"/>
              </a:rPr>
              <a:t> Transverse momentum distributions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ym typeface="Wingdings"/>
              </a:rPr>
              <a:t> </a:t>
            </a:r>
            <a:r>
              <a:rPr lang="en-US" i="1" dirty="0" smtClean="0">
                <a:sym typeface="Wingdings"/>
              </a:rPr>
              <a:t>W</a:t>
            </a:r>
            <a:r>
              <a:rPr lang="en-US" dirty="0" smtClean="0">
                <a:sym typeface="Wingdings"/>
              </a:rPr>
              <a:t> charge asymmetry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ym typeface="Wingdings"/>
              </a:rPr>
              <a:t> </a:t>
            </a:r>
            <a:r>
              <a:rPr lang="en-US" i="1" dirty="0" err="1" smtClean="0">
                <a:sym typeface="Wingdings"/>
              </a:rPr>
              <a:t>W+c</a:t>
            </a:r>
            <a:r>
              <a:rPr lang="en-US" dirty="0" smtClean="0">
                <a:sym typeface="Wingdings"/>
              </a:rPr>
              <a:t> production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ym typeface="Wingdings"/>
              </a:rPr>
              <a:t> Forward-backward asymmetry and  </a:t>
            </a:r>
            <a:r>
              <a:rPr lang="en-US" i="1" dirty="0" smtClean="0">
                <a:sym typeface="Wingdings"/>
              </a:rPr>
              <a:t>sin</a:t>
            </a:r>
            <a:r>
              <a:rPr lang="en-US" i="1" baseline="30000" dirty="0" smtClean="0">
                <a:sym typeface="Wingdings"/>
              </a:rPr>
              <a:t>2</a:t>
            </a:r>
            <a:r>
              <a:rPr lang="en-US" i="1" dirty="0" smtClean="0">
                <a:latin typeface="Symbol" charset="2"/>
                <a:cs typeface="Symbol" charset="2"/>
                <a:sym typeface="Wingdings"/>
              </a:rPr>
              <a:t>q</a:t>
            </a:r>
            <a:r>
              <a:rPr lang="en-US" i="1" baseline="-25000" dirty="0" smtClean="0">
                <a:cs typeface="Symbol" charset="2"/>
                <a:sym typeface="Wingdings"/>
              </a:rPr>
              <a:t>W</a:t>
            </a:r>
            <a:endParaRPr lang="en-US" dirty="0" smtClean="0">
              <a:cs typeface="Symbol" charset="2"/>
              <a:sym typeface="Wingdings"/>
            </a:endParaRP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cs typeface="Symbol" charset="2"/>
                <a:sym typeface="Wingdings"/>
              </a:rPr>
              <a:t> </a:t>
            </a:r>
            <a:r>
              <a:rPr lang="en-US" dirty="0" err="1" smtClean="0">
                <a:cs typeface="Symbol" charset="2"/>
                <a:sym typeface="Wingdings"/>
              </a:rPr>
              <a:t>di</a:t>
            </a:r>
            <a:r>
              <a:rPr lang="en-US" dirty="0" smtClean="0">
                <a:cs typeface="Symbol" charset="2"/>
                <a:sym typeface="Wingdings"/>
              </a:rPr>
              <a:t>-Boson production and anomalous couplings</a:t>
            </a:r>
            <a:endParaRPr lang="en-US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Transverse Momentum Distributions</a:t>
            </a:r>
            <a:endParaRPr lang="en-US" cap="non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708900" y="685800"/>
          <a:ext cx="520700" cy="733714"/>
        </p:xfrm>
        <a:graphic>
          <a:graphicData uri="http://schemas.openxmlformats.org/presentationml/2006/ole">
            <p:oleObj spid="_x0000_s814082" name="Equation" r:id="rId3" imgW="279400" imgH="3937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1752" y="1491734"/>
            <a:ext cx="1443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Two regimes: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1861066"/>
            <a:ext cx="7956024" cy="2939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low  –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T</a:t>
            </a:r>
            <a:r>
              <a:rPr lang="en-US" dirty="0" smtClean="0"/>
              <a:t>  :   dominated by multi-gluon emission : essentially non-</a:t>
            </a:r>
            <a:r>
              <a:rPr lang="en-US" dirty="0" err="1" smtClean="0"/>
              <a:t>perturbative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depends on details of showering scheme</a:t>
            </a:r>
            <a:br>
              <a:rPr lang="en-US" dirty="0" smtClean="0"/>
            </a:br>
            <a:r>
              <a:rPr lang="en-US" dirty="0" smtClean="0"/>
              <a:t>                    gives information on the underlying event</a:t>
            </a:r>
            <a:br>
              <a:rPr lang="en-US" dirty="0" smtClean="0"/>
            </a:br>
            <a:r>
              <a:rPr lang="en-US" dirty="0" smtClean="0"/>
              <a:t>                    two theoretical scales:  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T</a:t>
            </a:r>
            <a:r>
              <a:rPr lang="en-US" dirty="0" smtClean="0"/>
              <a:t>  and  </a:t>
            </a:r>
            <a:r>
              <a:rPr lang="en-US" i="1" dirty="0" smtClean="0"/>
              <a:t>M</a:t>
            </a:r>
            <a:r>
              <a:rPr lang="en-US" dirty="0" smtClean="0"/>
              <a:t>    which can be very different</a:t>
            </a:r>
            <a:br>
              <a:rPr lang="en-US" dirty="0" smtClean="0"/>
            </a:br>
            <a:r>
              <a:rPr lang="en-US" dirty="0" smtClean="0"/>
              <a:t>                    angular variables – an experimental improvement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high –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T</a:t>
            </a:r>
            <a:r>
              <a:rPr lang="en-US" dirty="0" smtClean="0"/>
              <a:t> :   dominated by one or two hard </a:t>
            </a:r>
            <a:r>
              <a:rPr lang="en-US" dirty="0" err="1" smtClean="0"/>
              <a:t>parton</a:t>
            </a:r>
            <a:r>
              <a:rPr lang="en-US" dirty="0" smtClean="0"/>
              <a:t> emission:  </a:t>
            </a:r>
            <a:r>
              <a:rPr lang="en-US" dirty="0" err="1" smtClean="0"/>
              <a:t>pQCD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gluons in initial state start to be important</a:t>
            </a:r>
            <a:br>
              <a:rPr lang="en-US" dirty="0" smtClean="0"/>
            </a:br>
            <a:r>
              <a:rPr lang="en-US" dirty="0" smtClean="0"/>
              <a:t>                    matrix element calculations needed</a:t>
            </a:r>
            <a:br>
              <a:rPr lang="en-US" dirty="0" smtClean="0"/>
            </a:br>
            <a:r>
              <a:rPr lang="en-US" dirty="0" smtClean="0"/>
              <a:t>              </a:t>
            </a:r>
            <a:endParaRPr lang="en-US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u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>
        <p:cover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468868"/>
            <a:ext cx="4069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CMS measurements at low and high </a:t>
            </a:r>
            <a:r>
              <a:rPr lang="en-US" i="1" dirty="0" err="1" smtClean="0">
                <a:solidFill>
                  <a:srgbClr val="000090"/>
                </a:solidFill>
              </a:rPr>
              <a:t>q</a:t>
            </a:r>
            <a:r>
              <a:rPr lang="en-US" i="1" baseline="-25000" dirty="0" err="1" smtClean="0">
                <a:solidFill>
                  <a:srgbClr val="000090"/>
                </a:solidFill>
              </a:rPr>
              <a:t>T</a:t>
            </a:r>
            <a:r>
              <a:rPr lang="en-US" dirty="0" smtClean="0">
                <a:solidFill>
                  <a:srgbClr val="000090"/>
                </a:solidFill>
              </a:rPr>
              <a:t> :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7" name="Picture 6" descr="CMS dsdqt_combined 7 Te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0" y="1295400"/>
            <a:ext cx="4205186" cy="3834358"/>
          </a:xfrm>
          <a:prstGeom prst="rect">
            <a:avLst/>
          </a:prstGeom>
        </p:spPr>
      </p:pic>
      <p:pic>
        <p:nvPicPr>
          <p:cNvPr id="9" name="Picture 8" descr="CMS compared to theory 7 Te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03182" y="365125"/>
            <a:ext cx="4339437" cy="56504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52600" y="838200"/>
            <a:ext cx="723275" cy="3693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7 </a:t>
            </a:r>
            <a:r>
              <a:rPr lang="en-US" dirty="0" err="1" smtClean="0">
                <a:solidFill>
                  <a:srgbClr val="800000"/>
                </a:solidFill>
              </a:rPr>
              <a:t>TeV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334000"/>
            <a:ext cx="4861728" cy="1277273"/>
          </a:xfrm>
          <a:prstGeom prst="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disagreement at low –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T</a:t>
            </a:r>
            <a:r>
              <a:rPr lang="en-US" dirty="0" smtClean="0"/>
              <a:t> indicates</a:t>
            </a:r>
            <a:br>
              <a:rPr lang="en-US" dirty="0" smtClean="0"/>
            </a:br>
            <a:r>
              <a:rPr lang="en-US" dirty="0" smtClean="0"/>
              <a:t>   need for tuning underlying event model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agreement at high –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T</a:t>
            </a:r>
            <a:r>
              <a:rPr lang="en-US" dirty="0" smtClean="0"/>
              <a:t> is achieved with</a:t>
            </a:r>
            <a:br>
              <a:rPr lang="en-US" dirty="0" smtClean="0"/>
            </a:br>
            <a:r>
              <a:rPr lang="en-US" dirty="0" smtClean="0"/>
              <a:t>   FEWZ at  O(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baseline="30000" dirty="0" smtClean="0">
                <a:latin typeface="Symbol" charset="2"/>
                <a:cs typeface="Symbol" charset="2"/>
              </a:rPr>
              <a:t>2</a:t>
            </a:r>
            <a:r>
              <a:rPr lang="en-US" baseline="-25000" dirty="0" smtClean="0">
                <a:cs typeface="Symbol" charset="2"/>
              </a:rPr>
              <a:t>S</a:t>
            </a:r>
            <a:r>
              <a:rPr lang="en-US" dirty="0" smtClean="0">
                <a:cs typeface="Symbol" charset="2"/>
              </a:rPr>
              <a:t>)   ….  and POWHEG/PYTHIA/Z2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98890" y="304800"/>
            <a:ext cx="2043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PRD 85 032002 (2012)</a:t>
            </a:r>
            <a:endParaRPr lang="en-US" sz="1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86400" y="6172200"/>
            <a:ext cx="3033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See also ATLAS: </a:t>
            </a:r>
            <a:r>
              <a:rPr lang="en-US" sz="1400" i="1" dirty="0" smtClean="0"/>
              <a:t>PLB 725 (2013) 223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468868"/>
            <a:ext cx="3371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CMS preliminary measurements: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468868"/>
            <a:ext cx="723275" cy="3693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8 </a:t>
            </a:r>
            <a:r>
              <a:rPr lang="en-US" dirty="0" err="1" smtClean="0">
                <a:solidFill>
                  <a:srgbClr val="800000"/>
                </a:solidFill>
              </a:rPr>
              <a:t>TeV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334000"/>
            <a:ext cx="8828058" cy="723275"/>
          </a:xfrm>
          <a:prstGeom prst="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best overall agreement achieved with </a:t>
            </a:r>
            <a:r>
              <a:rPr lang="en-US" dirty="0" err="1" smtClean="0"/>
              <a:t>ResBos</a:t>
            </a:r>
            <a:r>
              <a:rPr lang="en-US" dirty="0" smtClean="0"/>
              <a:t>, which uses two scales (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T</a:t>
            </a:r>
            <a:r>
              <a:rPr lang="en-US" dirty="0" smtClean="0"/>
              <a:t> &amp; </a:t>
            </a:r>
            <a:r>
              <a:rPr lang="en-US" i="1" dirty="0" smtClean="0"/>
              <a:t>M</a:t>
            </a:r>
            <a:r>
              <a:rPr lang="en-US" dirty="0" smtClean="0"/>
              <a:t>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agreement at high –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T</a:t>
            </a:r>
            <a:r>
              <a:rPr lang="en-US" dirty="0" smtClean="0"/>
              <a:t> is achieved with FEWZ at  O(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baseline="30000" dirty="0" smtClean="0">
                <a:latin typeface="Symbol" charset="2"/>
                <a:cs typeface="Symbol" charset="2"/>
              </a:rPr>
              <a:t>2</a:t>
            </a:r>
            <a:r>
              <a:rPr lang="en-US" baseline="-25000" dirty="0" smtClean="0">
                <a:cs typeface="Symbol" charset="2"/>
              </a:rPr>
              <a:t>S</a:t>
            </a:r>
            <a:r>
              <a:rPr lang="en-US" dirty="0" smtClean="0">
                <a:cs typeface="Symbol" charset="2"/>
              </a:rPr>
              <a:t>)   ….  and POWHEG/PYTHIA/Z2*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89377" y="6323111"/>
            <a:ext cx="1185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SMP-12-025</a:t>
            </a:r>
            <a:endParaRPr lang="en-US" sz="1400" i="1" dirty="0"/>
          </a:p>
        </p:txBody>
      </p:sp>
      <p:pic>
        <p:nvPicPr>
          <p:cNvPr id="13" name="Picture 12" descr="CMS dsdqt 8 Te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270" t="6013" r="10159" b="1503"/>
              <a:stretch>
                <a:fillRect/>
              </a:stretch>
            </p:blipFill>
          </mc:Choice>
          <mc:Fallback>
            <p:blipFill>
              <a:blip r:embed="rId3"/>
              <a:srcRect l="1270" t="6013" r="10159" b="1503"/>
              <a:stretch>
                <a:fillRect/>
              </a:stretch>
            </p:blipFill>
          </mc:Fallback>
        </mc:AlternateContent>
        <p:spPr>
          <a:xfrm>
            <a:off x="115058" y="1143000"/>
            <a:ext cx="4308279" cy="3800307"/>
          </a:xfrm>
          <a:prstGeom prst="rect">
            <a:avLst/>
          </a:prstGeom>
        </p:spPr>
      </p:pic>
      <p:pic>
        <p:nvPicPr>
          <p:cNvPr id="14" name="Picture 13" descr="CMS comparison theory 8 Te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09475" y="1143000"/>
            <a:ext cx="4242409" cy="3823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468868"/>
            <a:ext cx="406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CMS compares 7 </a:t>
            </a:r>
            <a:r>
              <a:rPr lang="en-US" dirty="0" err="1" smtClean="0">
                <a:solidFill>
                  <a:srgbClr val="000090"/>
                </a:solidFill>
              </a:rPr>
              <a:t>TeV</a:t>
            </a:r>
            <a:r>
              <a:rPr lang="en-US" dirty="0" smtClean="0">
                <a:solidFill>
                  <a:srgbClr val="000090"/>
                </a:solidFill>
              </a:rPr>
              <a:t> and 8 </a:t>
            </a:r>
            <a:r>
              <a:rPr lang="en-US" dirty="0" err="1" smtClean="0">
                <a:solidFill>
                  <a:srgbClr val="000090"/>
                </a:solidFill>
              </a:rPr>
              <a:t>TeV</a:t>
            </a:r>
            <a:r>
              <a:rPr lang="en-US" dirty="0" smtClean="0">
                <a:solidFill>
                  <a:srgbClr val="000090"/>
                </a:solidFill>
              </a:rPr>
              <a:t> directly: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530423"/>
            <a:ext cx="1185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SMP-12-025</a:t>
            </a:r>
            <a:endParaRPr lang="en-US" sz="1400" i="1" dirty="0"/>
          </a:p>
        </p:txBody>
      </p:sp>
      <p:pic>
        <p:nvPicPr>
          <p:cNvPr id="15" name="Picture 14" descr="CMS 7 vs 8 Te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>
                <a:lum/>
              </a:blip>
              <a:srcRect l="10159" t="6621" b="1655"/>
              <a:stretch>
                <a:fillRect/>
              </a:stretch>
            </p:blipFill>
          </mc:Choice>
          <mc:Fallback>
            <p:blipFill>
              <a:blip r:embed="rId3">
                <a:lum/>
              </a:blip>
              <a:srcRect l="10159" t="6621" b="1655"/>
              <a:stretch>
                <a:fillRect/>
              </a:stretch>
            </p:blipFill>
          </mc:Fallback>
        </mc:AlternateContent>
        <p:spPr>
          <a:xfrm>
            <a:off x="1446378" y="1032510"/>
            <a:ext cx="5686273" cy="445389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50800" dist="76200" dir="2700000" algn="tl" rotWithShape="0">
              <a:schemeClr val="tx1">
                <a:alpha val="43000"/>
              </a:scheme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28600" y="5715000"/>
            <a:ext cx="871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seem to agree with the prediction from FEWZ but statistical uncertainties are large.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86941"/>
            <a:ext cx="653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ATLAS has published measurements of a special angular variable:</a:t>
            </a:r>
            <a:endParaRPr lang="en-US" dirty="0">
              <a:solidFill>
                <a:srgbClr val="00009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66799" y="762000"/>
          <a:ext cx="2847703" cy="914400"/>
        </p:xfrm>
        <a:graphic>
          <a:graphicData uri="http://schemas.openxmlformats.org/presentationml/2006/ole">
            <p:oleObj spid="_x0000_s818178" name="Equation" r:id="rId3" imgW="1384300" imgH="4445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791200" y="762000"/>
          <a:ext cx="1555750" cy="355600"/>
        </p:xfrm>
        <a:graphic>
          <a:graphicData uri="http://schemas.openxmlformats.org/presentationml/2006/ole">
            <p:oleObj spid="_x0000_s818179" name="Equation" r:id="rId4" imgW="889000" imgH="2032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791200" y="1143000"/>
          <a:ext cx="2863850" cy="477308"/>
        </p:xfrm>
        <a:graphic>
          <a:graphicData uri="http://schemas.openxmlformats.org/presentationml/2006/ole">
            <p:oleObj spid="_x0000_s818180" name="Equation" r:id="rId5" imgW="1752600" imgH="2921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48200" y="958334"/>
            <a:ext cx="83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0446" y="1806476"/>
            <a:ext cx="714811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cs typeface="Symbol" charset="2"/>
              </a:rPr>
              <a:t> For a back-to-back configuration, the resolution of  </a:t>
            </a:r>
            <a:r>
              <a:rPr lang="en-US" i="1" dirty="0" err="1" smtClean="0">
                <a:cs typeface="Symbol" charset="2"/>
              </a:rPr>
              <a:t>q</a:t>
            </a:r>
            <a:r>
              <a:rPr lang="en-US" i="1" baseline="-25000" dirty="0" err="1" smtClean="0">
                <a:cs typeface="Symbol" charset="2"/>
              </a:rPr>
              <a:t>T</a:t>
            </a:r>
            <a:r>
              <a:rPr lang="en-US" dirty="0" smtClean="0">
                <a:cs typeface="Symbol" charset="2"/>
              </a:rPr>
              <a:t>  is not very good.</a:t>
            </a:r>
          </a:p>
          <a:p>
            <a:pPr>
              <a:buFont typeface="Arial"/>
              <a:buChar char="•"/>
            </a:pPr>
            <a:r>
              <a:rPr lang="en-US" dirty="0" smtClean="0"/>
              <a:t> The quantity  </a:t>
            </a:r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baseline="30000" dirty="0" smtClean="0">
                <a:latin typeface="Symbol" charset="2"/>
                <a:cs typeface="Symbol" charset="2"/>
              </a:rPr>
              <a:t>*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h</a:t>
            </a:r>
            <a:r>
              <a:rPr lang="en-US" dirty="0" smtClean="0">
                <a:cs typeface="Symbol" charset="2"/>
              </a:rPr>
              <a:t> depends only on the </a:t>
            </a:r>
            <a:r>
              <a:rPr lang="en-US" u="sng" dirty="0" smtClean="0">
                <a:cs typeface="Symbol" charset="2"/>
              </a:rPr>
              <a:t>angles</a:t>
            </a:r>
            <a:r>
              <a:rPr lang="en-US" dirty="0" smtClean="0">
                <a:cs typeface="Symbol" charset="2"/>
              </a:rPr>
              <a:t> of the </a:t>
            </a:r>
            <a:r>
              <a:rPr lang="en-US" dirty="0" err="1" smtClean="0">
                <a:cs typeface="Symbol" charset="2"/>
              </a:rPr>
              <a:t>muon</a:t>
            </a:r>
            <a:r>
              <a:rPr lang="en-US" dirty="0" smtClean="0">
                <a:cs typeface="Symbol" charset="2"/>
              </a:rPr>
              <a:t> trajectories.</a:t>
            </a:r>
          </a:p>
          <a:p>
            <a:pPr>
              <a:buFont typeface="Arial"/>
              <a:buChar char="•"/>
            </a:pPr>
            <a:r>
              <a:rPr lang="en-US" dirty="0" smtClean="0">
                <a:cs typeface="Symbol" charset="2"/>
              </a:rPr>
              <a:t> Roughly speaking,</a:t>
            </a:r>
            <a:br>
              <a:rPr lang="en-US" dirty="0" smtClean="0">
                <a:cs typeface="Symbol" charset="2"/>
              </a:rPr>
            </a:br>
            <a:r>
              <a:rPr lang="en-US" dirty="0" smtClean="0">
                <a:cs typeface="Symbol" charset="2"/>
              </a:rPr>
              <a:t/>
            </a:r>
            <a:br>
              <a:rPr lang="en-US" dirty="0" smtClean="0">
                <a:cs typeface="Symbol" charset="2"/>
              </a:rPr>
            </a:br>
            <a:endParaRPr lang="en-US" dirty="0" smtClean="0">
              <a:cs typeface="Symbol" charset="2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cs typeface="Symbol" charset="2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baseline="30000" dirty="0" smtClean="0">
                <a:latin typeface="Symbol" charset="2"/>
                <a:cs typeface="Symbol" charset="2"/>
              </a:rPr>
              <a:t>*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h</a:t>
            </a:r>
            <a:r>
              <a:rPr lang="en-US" dirty="0" smtClean="0">
                <a:cs typeface="Symbol" charset="2"/>
              </a:rPr>
              <a:t> </a:t>
            </a:r>
            <a:r>
              <a:rPr lang="en-US" dirty="0" err="1" smtClean="0">
                <a:cs typeface="Symbol" charset="2"/>
                <a:sym typeface="Wingdings"/>
              </a:rPr>
              <a:t></a:t>
            </a:r>
            <a:r>
              <a:rPr lang="en-US" dirty="0" smtClean="0">
                <a:cs typeface="Symbol" charset="2"/>
                <a:sym typeface="Wingdings"/>
              </a:rPr>
              <a:t> 0.1  </a:t>
            </a:r>
            <a:r>
              <a:rPr lang="en-US" dirty="0" smtClean="0"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corresponds to  </a:t>
            </a:r>
            <a:r>
              <a:rPr lang="en-US" i="1" dirty="0" err="1" smtClean="0">
                <a:cs typeface="Symbol" charset="2"/>
              </a:rPr>
              <a:t>q</a:t>
            </a:r>
            <a:r>
              <a:rPr lang="en-US" i="1" baseline="-25000" dirty="0" err="1" smtClean="0">
                <a:cs typeface="Symbol" charset="2"/>
              </a:rPr>
              <a:t>T</a:t>
            </a:r>
            <a:r>
              <a:rPr lang="en-US" i="1" dirty="0" smtClean="0">
                <a:cs typeface="Symbol" charset="2"/>
              </a:rPr>
              <a:t>  </a:t>
            </a:r>
            <a:r>
              <a:rPr lang="en-US" i="1" dirty="0" err="1" smtClean="0">
                <a:cs typeface="Symbol" charset="2"/>
                <a:sym typeface="Wingdings"/>
              </a:rPr>
              <a:t></a:t>
            </a:r>
            <a:r>
              <a:rPr lang="en-US" i="1" dirty="0" smtClean="0">
                <a:cs typeface="Symbol" charset="2"/>
                <a:sym typeface="Wingdings"/>
              </a:rPr>
              <a:t>  10 </a:t>
            </a:r>
            <a:r>
              <a:rPr lang="en-US" i="1" dirty="0" err="1" smtClean="0">
                <a:cs typeface="Symbol" charset="2"/>
                <a:sym typeface="Wingdings"/>
              </a:rPr>
              <a:t>GeV</a:t>
            </a:r>
            <a:endParaRPr lang="en-US" dirty="0" smtClean="0">
              <a:cs typeface="Symbol" charset="2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cs typeface="Symbol" charset="2"/>
              </a:rPr>
              <a:t> </a:t>
            </a:r>
            <a:r>
              <a:rPr lang="en-US" dirty="0" smtClean="0"/>
              <a:t>The  small –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T</a:t>
            </a:r>
            <a:r>
              <a:rPr lang="en-US" dirty="0" smtClean="0"/>
              <a:t> region is better studied with  </a:t>
            </a:r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baseline="30000" dirty="0" smtClean="0">
                <a:latin typeface="Symbol" charset="2"/>
                <a:cs typeface="Symbol" charset="2"/>
              </a:rPr>
              <a:t>*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h</a:t>
            </a:r>
            <a:r>
              <a:rPr lang="en-US" dirty="0" smtClean="0">
                <a:cs typeface="Symbol" charset="2"/>
              </a:rPr>
              <a:t> .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922878" y="2514600"/>
          <a:ext cx="991624" cy="654050"/>
        </p:xfrm>
        <a:graphic>
          <a:graphicData uri="http://schemas.openxmlformats.org/presentationml/2006/ole">
            <p:oleObj spid="_x0000_s818181" name="Equation" r:id="rId6" imgW="596900" imgH="393700" progId="Equation.3">
              <p:embed/>
            </p:oleObj>
          </a:graphicData>
        </a:graphic>
      </p:graphicFrame>
      <p:pic>
        <p:nvPicPr>
          <p:cNvPr id="12" name="Picture 11" descr="D0 angular combined_resi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4502" y="3962400"/>
            <a:ext cx="4943093" cy="2606675"/>
          </a:xfrm>
          <a:prstGeom prst="rect">
            <a:avLst/>
          </a:prstGeom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28600" y="4724400"/>
            <a:ext cx="3575668" cy="1077218"/>
          </a:xfrm>
          <a:prstGeom prst="rect">
            <a:avLst/>
          </a:prstGeom>
          <a:solidFill>
            <a:schemeClr val="bg2">
              <a:alpha val="37000"/>
            </a:schemeClr>
          </a:solidFill>
          <a:ln w="19050" cmpd="sng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D</a:t>
            </a:r>
            <a:r>
              <a:rPr lang="en-US" dirty="0" smtClean="0">
                <a:latin typeface="Webdings"/>
                <a:ea typeface="Webdings"/>
                <a:cs typeface="Webdings"/>
              </a:rPr>
              <a:t></a:t>
            </a:r>
            <a:r>
              <a:rPr lang="en-US" dirty="0" smtClean="0"/>
              <a:t> published the first study of </a:t>
            </a:r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baseline="30000" dirty="0" smtClean="0">
                <a:latin typeface="Symbol" charset="2"/>
                <a:cs typeface="Symbol" charset="2"/>
              </a:rPr>
              <a:t>*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showing deviations from </a:t>
            </a:r>
            <a:r>
              <a:rPr lang="en-US" dirty="0" err="1" smtClean="0"/>
              <a:t>ResBos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predictions at moderate 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85629" y="3683912"/>
            <a:ext cx="2105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PRL 106 122001 (2011)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86941"/>
            <a:ext cx="7299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ATLAS has published measurements of a special angular variable: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12" name="Picture 11" descr="D0 angular combined_resi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502" y="3962400"/>
            <a:ext cx="4943093" cy="26066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85629" y="3683912"/>
            <a:ext cx="2105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PRL 106 122001 (2011)</a:t>
            </a:r>
            <a:endParaRPr lang="en-US" sz="1400" i="1" dirty="0"/>
          </a:p>
        </p:txBody>
      </p:sp>
      <p:pic>
        <p:nvPicPr>
          <p:cNvPr id="15" name="Picture 14" descr="ATLAS angul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0"/>
            <a:ext cx="4051858" cy="472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70005" y="1981200"/>
            <a:ext cx="3993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ATLAS confirms trends seen by D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Webdings"/>
                <a:ea typeface="Webdings"/>
                <a:cs typeface="Webdings"/>
              </a:rPr>
              <a:t></a:t>
            </a:r>
            <a:endParaRPr lang="en-US" sz="2000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3651766" y="2432566"/>
            <a:ext cx="1459468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6236131" y="2455419"/>
            <a:ext cx="1641157" cy="14313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7200" y="5791200"/>
            <a:ext cx="306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>
                <a:cs typeface="Symbol" charset="2"/>
              </a:rPr>
              <a:t> and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30000" dirty="0" err="1" smtClean="0">
                <a:latin typeface="Symbol" charset="2"/>
                <a:cs typeface="Symbol" charset="2"/>
              </a:rPr>
              <a:t>+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agree very well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1828800" y="5029200"/>
            <a:ext cx="1219200" cy="30480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04258" y="762000"/>
            <a:ext cx="2285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Phys. </a:t>
            </a:r>
            <a:r>
              <a:rPr lang="en-US" sz="1400" i="1" dirty="0" err="1" smtClean="0"/>
              <a:t>Lett</a:t>
            </a:r>
            <a:r>
              <a:rPr lang="en-US" sz="1400" i="1" dirty="0" smtClean="0"/>
              <a:t>. B720 (2013) 32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86941"/>
            <a:ext cx="4626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ATLAS comparisons to theoretical predictions: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3750" y="365125"/>
            <a:ext cx="1985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Phys. </a:t>
            </a:r>
            <a:r>
              <a:rPr lang="en-US" sz="1200" i="1" dirty="0" err="1" smtClean="0"/>
              <a:t>Lett</a:t>
            </a:r>
            <a:r>
              <a:rPr lang="en-US" sz="1200" i="1" dirty="0" smtClean="0"/>
              <a:t>. B720 (2013) 32</a:t>
            </a:r>
            <a:endParaRPr lang="en-US" sz="1200" i="1" dirty="0"/>
          </a:p>
        </p:txBody>
      </p:sp>
      <p:pic>
        <p:nvPicPr>
          <p:cNvPr id="17" name="Picture 16" descr="ATLAS angular Banf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0"/>
            <a:ext cx="4468913" cy="3197423"/>
          </a:xfrm>
          <a:prstGeom prst="rect">
            <a:avLst/>
          </a:prstGeom>
        </p:spPr>
      </p:pic>
      <p:pic>
        <p:nvPicPr>
          <p:cNvPr id="20" name="Picture 19" descr="ATLAS angular FEWZ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13849"/>
            <a:ext cx="4483100" cy="320757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4800" y="4953000"/>
            <a:ext cx="428835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Banfi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  </a:t>
            </a:r>
            <a:r>
              <a:rPr lang="en-US" sz="1400" dirty="0" smtClean="0"/>
              <a:t>[Phys. </a:t>
            </a:r>
            <a:r>
              <a:rPr lang="en-US" sz="1400" dirty="0" err="1" smtClean="0"/>
              <a:t>Lett</a:t>
            </a:r>
            <a:r>
              <a:rPr lang="en-US" sz="1400" dirty="0" smtClean="0"/>
              <a:t>. B715 (2012) 152]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sz="1600" dirty="0" smtClean="0"/>
              <a:t> employ </a:t>
            </a:r>
            <a:r>
              <a:rPr lang="en-US" sz="1600" i="1" dirty="0" err="1" smtClean="0"/>
              <a:t>q</a:t>
            </a:r>
            <a:r>
              <a:rPr lang="en-US" sz="1600" i="1" baseline="-25000" dirty="0" err="1" smtClean="0"/>
              <a:t>T</a:t>
            </a:r>
            <a:r>
              <a:rPr lang="en-US" sz="1600" dirty="0" smtClean="0"/>
              <a:t> – </a:t>
            </a:r>
            <a:r>
              <a:rPr lang="en-US" sz="1600" dirty="0" err="1" smtClean="0"/>
              <a:t>resummation</a:t>
            </a:r>
            <a:r>
              <a:rPr lang="en-US" sz="1600" dirty="0" smtClean="0"/>
              <a:t> technique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 match to fixed-order calculation in MCFM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 good results for LHC </a:t>
            </a:r>
            <a:r>
              <a:rPr lang="en-US" sz="1600" i="1" dirty="0" err="1" smtClean="0"/>
              <a:t>d</a:t>
            </a:r>
            <a:r>
              <a:rPr lang="en-US" sz="1600" i="1" dirty="0" err="1" smtClean="0">
                <a:latin typeface="Symbol" charset="2"/>
                <a:cs typeface="Symbol" charset="2"/>
              </a:rPr>
              <a:t>s</a:t>
            </a:r>
            <a:r>
              <a:rPr lang="en-US" sz="1600" i="1" dirty="0" err="1" smtClean="0">
                <a:cs typeface="Symbol" charset="2"/>
              </a:rPr>
              <a:t>/dq</a:t>
            </a:r>
            <a:r>
              <a:rPr lang="en-US" sz="1600" i="1" baseline="-25000" dirty="0" err="1" smtClean="0">
                <a:cs typeface="Symbol" charset="2"/>
              </a:rPr>
              <a:t>T</a:t>
            </a:r>
            <a:r>
              <a:rPr lang="en-US" sz="1600" dirty="0" smtClean="0">
                <a:cs typeface="Symbol" charset="2"/>
              </a:rPr>
              <a:t> data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4593153" y="4953000"/>
            <a:ext cx="41857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FEWZ   (F. </a:t>
            </a:r>
            <a:r>
              <a:rPr lang="en-US" dirty="0" err="1" smtClean="0"/>
              <a:t>Petriello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)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 fixed-order  (</a:t>
            </a:r>
            <a:r>
              <a:rPr lang="en-US" sz="1600" dirty="0" smtClean="0">
                <a:latin typeface="Symbol" charset="2"/>
                <a:cs typeface="Symbol" charset="2"/>
              </a:rPr>
              <a:t>a</a:t>
            </a:r>
            <a:r>
              <a:rPr lang="en-US" sz="1600" baseline="30000" dirty="0" smtClean="0">
                <a:latin typeface="Symbol" charset="2"/>
                <a:cs typeface="Symbol" charset="2"/>
              </a:rPr>
              <a:t>2</a:t>
            </a:r>
            <a:r>
              <a:rPr lang="en-US" sz="1600" baseline="-25000" dirty="0" smtClean="0">
                <a:cs typeface="Symbol" charset="2"/>
              </a:rPr>
              <a:t>S</a:t>
            </a:r>
            <a:r>
              <a:rPr lang="en-US" sz="1600" dirty="0" smtClean="0">
                <a:cs typeface="Symbol" charset="2"/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cs typeface="Symbol" charset="2"/>
              </a:rPr>
              <a:t> not good in non-</a:t>
            </a:r>
            <a:r>
              <a:rPr lang="en-US" sz="1600" dirty="0" err="1" smtClean="0">
                <a:cs typeface="Symbol" charset="2"/>
              </a:rPr>
              <a:t>perturbative</a:t>
            </a:r>
            <a:r>
              <a:rPr lang="en-US" sz="1600" dirty="0" smtClean="0">
                <a:cs typeface="Symbol" charset="2"/>
              </a:rPr>
              <a:t> regime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cs typeface="Symbol" charset="2"/>
              </a:rPr>
              <a:t> good agreement with other observables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86941"/>
            <a:ext cx="5735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ATLAS comparisons to theoretical predictions in </a:t>
            </a:r>
            <a:r>
              <a:rPr lang="en-US" i="1" dirty="0" smtClean="0">
                <a:solidFill>
                  <a:srgbClr val="000090"/>
                </a:solidFill>
              </a:rPr>
              <a:t>|Y|</a:t>
            </a:r>
            <a:r>
              <a:rPr lang="en-US" dirty="0" smtClean="0">
                <a:solidFill>
                  <a:srgbClr val="000090"/>
                </a:solidFill>
              </a:rPr>
              <a:t> bins: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3750" y="365125"/>
            <a:ext cx="1985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Phys. </a:t>
            </a:r>
            <a:r>
              <a:rPr lang="en-US" sz="1200" i="1" dirty="0" err="1" smtClean="0"/>
              <a:t>Lett</a:t>
            </a:r>
            <a:r>
              <a:rPr lang="en-US" sz="1200" i="1" dirty="0" smtClean="0"/>
              <a:t>. B720 (2013) 32</a:t>
            </a:r>
            <a:endParaRPr lang="en-US" sz="1200" i="1" dirty="0"/>
          </a:p>
        </p:txBody>
      </p:sp>
      <p:pic>
        <p:nvPicPr>
          <p:cNvPr id="11" name="Picture 10" descr="ATLAS angular theori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62000"/>
            <a:ext cx="6701087" cy="49063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0" y="5791200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SHERPA does best</a:t>
            </a:r>
          </a:p>
          <a:p>
            <a:r>
              <a:rPr lang="en-US" dirty="0" smtClean="0"/>
              <a:t>ALPGEN is OK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590800" y="5943600"/>
            <a:ext cx="1219200" cy="1588"/>
          </a:xfrm>
          <a:prstGeom prst="line">
            <a:avLst/>
          </a:prstGeom>
          <a:ln>
            <a:solidFill>
              <a:srgbClr val="0000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90800" y="6246812"/>
            <a:ext cx="1219200" cy="1588"/>
          </a:xfrm>
          <a:prstGeom prst="line">
            <a:avLst/>
          </a:prstGeom>
          <a:ln>
            <a:solidFill>
              <a:srgbClr val="008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86941"/>
            <a:ext cx="5964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ATLAS have also measured the  </a:t>
            </a:r>
            <a:r>
              <a:rPr lang="en-US" i="1" dirty="0" err="1" smtClean="0">
                <a:solidFill>
                  <a:srgbClr val="000090"/>
                </a:solidFill>
              </a:rPr>
              <a:t>q</a:t>
            </a:r>
            <a:r>
              <a:rPr lang="en-US" i="1" baseline="-25000" dirty="0" err="1" smtClean="0">
                <a:solidFill>
                  <a:srgbClr val="000090"/>
                </a:solidFill>
              </a:rPr>
              <a:t>T</a:t>
            </a:r>
            <a:r>
              <a:rPr lang="en-US" dirty="0" smtClean="0">
                <a:solidFill>
                  <a:srgbClr val="000090"/>
                </a:solidFill>
              </a:rPr>
              <a:t>  distribution of W bosons: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05600" y="365125"/>
            <a:ext cx="1771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PRD 85 012005 (2012)</a:t>
            </a:r>
            <a:endParaRPr lang="en-US" sz="12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65347" y="5562600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SHERPA is OK</a:t>
            </a:r>
          </a:p>
          <a:p>
            <a:r>
              <a:rPr lang="en-US" dirty="0" smtClean="0"/>
              <a:t>ALPGEN does best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257800" y="6018212"/>
            <a:ext cx="1219200" cy="1588"/>
          </a:xfrm>
          <a:prstGeom prst="line">
            <a:avLst/>
          </a:prstGeom>
          <a:ln>
            <a:solidFill>
              <a:srgbClr val="3366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57800" y="5715000"/>
            <a:ext cx="1219200" cy="1588"/>
          </a:xfrm>
          <a:prstGeom prst="line">
            <a:avLst/>
          </a:prstGeom>
          <a:ln>
            <a:solidFill>
              <a:srgbClr val="008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TLAS W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14400"/>
            <a:ext cx="4320540" cy="4145280"/>
          </a:xfrm>
          <a:prstGeom prst="rect">
            <a:avLst/>
          </a:prstGeom>
        </p:spPr>
      </p:pic>
      <p:pic>
        <p:nvPicPr>
          <p:cNvPr id="16" name="Picture 15" descr="ATLAS W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140" y="914400"/>
            <a:ext cx="4320540" cy="41452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7200" y="5530334"/>
            <a:ext cx="3645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baseline="30000" dirty="0" smtClean="0">
                <a:latin typeface="Symbol" charset="2"/>
                <a:cs typeface="Symbol" charset="2"/>
              </a:rPr>
              <a:t>2</a:t>
            </a:r>
            <a:r>
              <a:rPr lang="en-US" baseline="-25000" dirty="0" smtClean="0">
                <a:cs typeface="Symbol" charset="2"/>
              </a:rPr>
              <a:t>S</a:t>
            </a:r>
            <a:r>
              <a:rPr lang="en-US" dirty="0" smtClean="0">
                <a:cs typeface="Symbol" charset="2"/>
              </a:rPr>
              <a:t>) calculation is clearly needed.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86941"/>
            <a:ext cx="5964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ATLAS have also measured the  </a:t>
            </a:r>
            <a:r>
              <a:rPr lang="en-US" i="1" dirty="0" err="1" smtClean="0">
                <a:solidFill>
                  <a:srgbClr val="000090"/>
                </a:solidFill>
              </a:rPr>
              <a:t>q</a:t>
            </a:r>
            <a:r>
              <a:rPr lang="en-US" i="1" baseline="-25000" dirty="0" err="1" smtClean="0">
                <a:solidFill>
                  <a:srgbClr val="000090"/>
                </a:solidFill>
              </a:rPr>
              <a:t>T</a:t>
            </a:r>
            <a:r>
              <a:rPr lang="en-US" dirty="0" smtClean="0">
                <a:solidFill>
                  <a:srgbClr val="000090"/>
                </a:solidFill>
              </a:rPr>
              <a:t>  distribution of W bosons: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05600" y="365125"/>
            <a:ext cx="1771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PRD 85 012005 (2012)</a:t>
            </a:r>
            <a:endParaRPr lang="en-US" sz="1200" i="1" dirty="0"/>
          </a:p>
        </p:txBody>
      </p:sp>
      <p:pic>
        <p:nvPicPr>
          <p:cNvPr id="13" name="Picture 12" descr="ATLAS W 1.pn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6200" y="914400"/>
            <a:ext cx="4320540" cy="4145280"/>
          </a:xfrm>
          <a:prstGeom prst="rect">
            <a:avLst/>
          </a:prstGeom>
        </p:spPr>
      </p:pic>
      <p:pic>
        <p:nvPicPr>
          <p:cNvPr id="16" name="Picture 15" descr="ATLAS W 2.png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457140" y="914400"/>
            <a:ext cx="4320540" cy="4145280"/>
          </a:xfrm>
          <a:prstGeom prst="rect">
            <a:avLst/>
          </a:prstGeom>
        </p:spPr>
      </p:pic>
      <p:pic>
        <p:nvPicPr>
          <p:cNvPr id="18" name="Picture 17" descr="ATLAS W and Z toget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252" y="717785"/>
            <a:ext cx="6240976" cy="5987815"/>
          </a:xfrm>
          <a:prstGeom prst="rect">
            <a:avLst/>
          </a:prstGeom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762000" y="5301734"/>
            <a:ext cx="5160343" cy="369332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 w="28575" cmpd="sng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i="1" dirty="0" smtClean="0"/>
              <a:t>Z</a:t>
            </a:r>
            <a:r>
              <a:rPr lang="en-US" dirty="0" smtClean="0"/>
              <a:t> clearly confirms the wiggles in the </a:t>
            </a:r>
            <a:r>
              <a:rPr lang="en-US" i="1" dirty="0" smtClean="0"/>
              <a:t>W</a:t>
            </a:r>
            <a:r>
              <a:rPr lang="en-US" dirty="0" smtClean="0"/>
              <a:t> distribution.</a:t>
            </a:r>
            <a:endParaRPr lang="en-US" i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Inclusive</a:t>
            </a:r>
            <a:r>
              <a:rPr lang="en-US" dirty="0" smtClean="0"/>
              <a:t> </a:t>
            </a:r>
            <a:r>
              <a:rPr lang="en-US" i="1" dirty="0" smtClean="0"/>
              <a:t>W</a:t>
            </a:r>
            <a:r>
              <a:rPr lang="en-US" dirty="0" smtClean="0"/>
              <a:t> </a:t>
            </a:r>
            <a:r>
              <a:rPr lang="en-US" cap="small" dirty="0" smtClean="0"/>
              <a:t>and</a:t>
            </a:r>
            <a:r>
              <a:rPr lang="en-US" dirty="0" smtClean="0"/>
              <a:t> </a:t>
            </a:r>
            <a:r>
              <a:rPr lang="en-US" i="1" dirty="0" smtClean="0"/>
              <a:t>Z</a:t>
            </a:r>
            <a:r>
              <a:rPr lang="en-US" dirty="0" smtClean="0"/>
              <a:t> p</a:t>
            </a:r>
            <a:r>
              <a:rPr lang="en-US" cap="small" dirty="0" smtClean="0"/>
              <a:t>roduction</a:t>
            </a:r>
            <a:endParaRPr lang="en-US" cap="smal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447800"/>
            <a:ext cx="78662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Important benchmark process since turn-on in 2010.</a:t>
            </a:r>
          </a:p>
          <a:p>
            <a:pPr>
              <a:buFont typeface="Arial"/>
              <a:buChar char="•"/>
            </a:pPr>
            <a:r>
              <a:rPr lang="en-US" dirty="0" smtClean="0"/>
              <a:t> Must master techniques for reconstructing W and Z bosons before one can do </a:t>
            </a:r>
            <a:br>
              <a:rPr lang="en-US" dirty="0" smtClean="0"/>
            </a:br>
            <a:r>
              <a:rPr lang="en-US" dirty="0" smtClean="0"/>
              <a:t>   electroweak physics.</a:t>
            </a:r>
          </a:p>
          <a:p>
            <a:pPr>
              <a:buFont typeface="Arial"/>
              <a:buChar char="•"/>
            </a:pPr>
            <a:r>
              <a:rPr lang="en-US" dirty="0" smtClean="0"/>
              <a:t> Starting point for constraints on </a:t>
            </a:r>
            <a:r>
              <a:rPr lang="en-US" dirty="0" err="1" smtClean="0"/>
              <a:t>parton</a:t>
            </a:r>
            <a:r>
              <a:rPr lang="en-US" dirty="0" smtClean="0"/>
              <a:t> distribution functions (</a:t>
            </a:r>
            <a:r>
              <a:rPr lang="en-US" dirty="0" err="1" smtClean="0"/>
              <a:t>PDFs</a:t>
            </a:r>
            <a:r>
              <a:rPr lang="en-US" dirty="0" smtClean="0"/>
              <a:t>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819400"/>
            <a:ext cx="7245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Amazing progress has been made in the </a:t>
            </a:r>
            <a:r>
              <a:rPr lang="en-US" u="sng" dirty="0" smtClean="0"/>
              <a:t>precision</a:t>
            </a:r>
            <a:r>
              <a:rPr lang="en-US" dirty="0" smtClean="0"/>
              <a:t> of the measurements.</a:t>
            </a:r>
          </a:p>
          <a:p>
            <a:r>
              <a:rPr lang="en-US" dirty="0" smtClean="0"/>
              <a:t>Here is an illustration:</a:t>
            </a:r>
            <a:endParaRPr lang="en-US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590800" y="3603625"/>
          <a:ext cx="3438525" cy="654050"/>
        </p:xfrm>
        <a:graphic>
          <a:graphicData uri="http://schemas.openxmlformats.org/presentationml/2006/ole">
            <p:oleObj spid="_x0000_s16386" name="Equation" r:id="rId3" imgW="2070100" imgH="3937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5276671"/>
            <a:ext cx="53014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precision: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statistical uncertainty  &lt;&lt;  1%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experimental systematic uncertainty  1 – 1.5%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luminosity uncertainty  3 – 4 %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495800"/>
            <a:ext cx="6105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CMS:      </a:t>
            </a:r>
            <a:r>
              <a:rPr lang="en-US" i="1" dirty="0" smtClean="0"/>
              <a:t>R</a:t>
            </a:r>
            <a:r>
              <a:rPr lang="en-US" dirty="0" smtClean="0"/>
              <a:t> = 10.54    ± 0.07  (stat) ± 0.08   (</a:t>
            </a:r>
            <a:r>
              <a:rPr lang="en-US" dirty="0" err="1" smtClean="0"/>
              <a:t>syst</a:t>
            </a:r>
            <a:r>
              <a:rPr lang="en-US" dirty="0" smtClean="0"/>
              <a:t>) ±0.16   (</a:t>
            </a:r>
            <a:r>
              <a:rPr lang="en-US" dirty="0" err="1" smtClean="0"/>
              <a:t>th</a:t>
            </a:r>
            <a:r>
              <a:rPr lang="en-US" dirty="0" smtClean="0"/>
              <a:t>)</a:t>
            </a:r>
          </a:p>
          <a:p>
            <a:r>
              <a:rPr lang="en-US" dirty="0" smtClean="0"/>
              <a:t>ATLAS:    </a:t>
            </a:r>
            <a:r>
              <a:rPr lang="en-US" i="1" dirty="0" smtClean="0"/>
              <a:t>R </a:t>
            </a:r>
            <a:r>
              <a:rPr lang="en-US" dirty="0" smtClean="0"/>
              <a:t>= 10.893 ± 0.079(stat) ± 0.110 (</a:t>
            </a:r>
            <a:r>
              <a:rPr lang="en-US" dirty="0" err="1" smtClean="0"/>
              <a:t>syst</a:t>
            </a:r>
            <a:r>
              <a:rPr lang="en-US" dirty="0" smtClean="0"/>
              <a:t>) ±0.116 (</a:t>
            </a:r>
            <a:r>
              <a:rPr lang="en-US" dirty="0" err="1" smtClean="0"/>
              <a:t>th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4627007"/>
            <a:ext cx="15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 </a:t>
            </a:r>
            <a:r>
              <a:rPr lang="en-US" dirty="0" err="1" smtClean="0"/>
              <a:t>TeV</a:t>
            </a:r>
            <a:r>
              <a:rPr lang="en-US" dirty="0" smtClean="0"/>
              <a:t> , 35 fb</a:t>
            </a:r>
            <a:r>
              <a:rPr lang="en-US" baseline="30000" dirty="0" smtClean="0">
                <a:latin typeface="Symbol" charset="2"/>
                <a:cs typeface="Symbol" charset="2"/>
              </a:rPr>
              <a:t>-1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cap="small" dirty="0" smtClean="0"/>
              <a:t>W</a:t>
            </a:r>
            <a:r>
              <a:rPr lang="en-US" cap="small" dirty="0" smtClean="0"/>
              <a:t> Charge Asymmetry</a:t>
            </a:r>
            <a:endParaRPr lang="en-US" i="1" cap="non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1752" y="1298448"/>
            <a:ext cx="8174033" cy="4555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More  </a:t>
            </a:r>
            <a:r>
              <a:rPr lang="en-US" i="1" dirty="0" smtClean="0"/>
              <a:t>W</a:t>
            </a:r>
            <a:r>
              <a:rPr lang="en-US" i="1" baseline="30000" dirty="0" smtClean="0"/>
              <a:t>+</a:t>
            </a:r>
            <a:r>
              <a:rPr lang="en-US" dirty="0" smtClean="0"/>
              <a:t> are produced than  </a:t>
            </a:r>
            <a:r>
              <a:rPr lang="en-US" i="1" dirty="0" smtClean="0"/>
              <a:t>W</a:t>
            </a:r>
            <a:r>
              <a:rPr lang="en-US" i="1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>
                <a:cs typeface="Symbol" charset="2"/>
              </a:rPr>
              <a:t>   because   </a:t>
            </a:r>
            <a:r>
              <a:rPr lang="en-US" i="1" dirty="0" err="1" smtClean="0">
                <a:cs typeface="Symbol" charset="2"/>
              </a:rPr>
              <a:t>u</a:t>
            </a:r>
            <a:r>
              <a:rPr lang="en-US" dirty="0" smtClean="0">
                <a:cs typeface="Symbol" charset="2"/>
              </a:rPr>
              <a:t>  predominates over  </a:t>
            </a:r>
            <a:r>
              <a:rPr lang="en-US" i="1" dirty="0" err="1" smtClean="0">
                <a:cs typeface="Symbol" charset="2"/>
              </a:rPr>
              <a:t>d</a:t>
            </a:r>
            <a:r>
              <a:rPr lang="en-US" dirty="0" smtClean="0">
                <a:cs typeface="Symbol" charset="2"/>
              </a:rPr>
              <a:t>.</a:t>
            </a:r>
            <a:br>
              <a:rPr lang="en-US" dirty="0" smtClean="0">
                <a:cs typeface="Symbol" charset="2"/>
              </a:rPr>
            </a:br>
            <a:r>
              <a:rPr lang="en-US" dirty="0" smtClean="0">
                <a:cs typeface="Symbol" charset="2"/>
              </a:rPr>
              <a:t>     </a:t>
            </a:r>
            <a:r>
              <a:rPr lang="en-US" dirty="0" err="1" smtClean="0">
                <a:cs typeface="Symbol" charset="2"/>
                <a:sym typeface="Wingdings"/>
              </a:rPr>
              <a:t></a:t>
            </a:r>
            <a:r>
              <a:rPr lang="en-US" dirty="0" smtClean="0">
                <a:cs typeface="Symbol" charset="2"/>
                <a:sym typeface="Wingdings"/>
              </a:rPr>
              <a:t>   possibility to constrain  </a:t>
            </a:r>
            <a:r>
              <a:rPr lang="en-US" i="1" dirty="0" err="1" smtClean="0">
                <a:cs typeface="Symbol" charset="2"/>
                <a:sym typeface="Wingdings"/>
              </a:rPr>
              <a:t>d/u</a:t>
            </a:r>
            <a:r>
              <a:rPr lang="en-US" dirty="0" smtClean="0">
                <a:cs typeface="Symbol" charset="2"/>
                <a:sym typeface="Wingdings"/>
              </a:rPr>
              <a:t>  ratio</a:t>
            </a:r>
            <a:br>
              <a:rPr lang="en-US" dirty="0" smtClean="0">
                <a:cs typeface="Symbol" charset="2"/>
                <a:sym typeface="Wingdings"/>
              </a:rPr>
            </a:br>
            <a:r>
              <a:rPr lang="en-US" dirty="0" smtClean="0">
                <a:cs typeface="Symbol" charset="2"/>
                <a:sym typeface="Wingdings"/>
              </a:rPr>
              <a:t/>
            </a:r>
            <a:br>
              <a:rPr lang="en-US" dirty="0" smtClean="0">
                <a:cs typeface="Symbol" charset="2"/>
                <a:sym typeface="Wingdings"/>
              </a:rPr>
            </a:br>
            <a:r>
              <a:rPr lang="en-US" dirty="0" smtClean="0">
                <a:cs typeface="Symbol" charset="2"/>
                <a:sym typeface="Wingdings"/>
              </a:rPr>
              <a:t/>
            </a:r>
            <a:br>
              <a:rPr lang="en-US" dirty="0" smtClean="0">
                <a:cs typeface="Symbol" charset="2"/>
                <a:sym typeface="Wingdings"/>
              </a:rPr>
            </a:br>
            <a:r>
              <a:rPr lang="en-US" dirty="0" smtClean="0">
                <a:cs typeface="Symbol" charset="2"/>
                <a:sym typeface="Wingdings"/>
              </a:rPr>
              <a:t/>
            </a:r>
            <a:br>
              <a:rPr lang="en-US" dirty="0" smtClean="0">
                <a:cs typeface="Symbol" charset="2"/>
                <a:sym typeface="Wingdings"/>
              </a:rPr>
            </a:br>
            <a:r>
              <a:rPr lang="en-US" dirty="0" smtClean="0">
                <a:cs typeface="Symbol" charset="2"/>
                <a:sym typeface="Wingdings"/>
              </a:rPr>
              <a:t/>
            </a:r>
            <a:br>
              <a:rPr lang="en-US" dirty="0" smtClean="0">
                <a:cs typeface="Symbol" charset="2"/>
                <a:sym typeface="Wingdings"/>
              </a:rPr>
            </a:br>
            <a:r>
              <a:rPr lang="en-US" dirty="0" smtClean="0">
                <a:cs typeface="Symbol" charset="2"/>
                <a:sym typeface="Wingdings"/>
              </a:rPr>
              <a:t/>
            </a:r>
            <a:br>
              <a:rPr lang="en-US" dirty="0" smtClean="0">
                <a:cs typeface="Symbol" charset="2"/>
                <a:sym typeface="Wingdings"/>
              </a:rPr>
            </a:br>
            <a:r>
              <a:rPr lang="en-US" dirty="0" smtClean="0">
                <a:cs typeface="Symbol" charset="2"/>
                <a:sym typeface="Wingdings"/>
              </a:rPr>
              <a:t/>
            </a:r>
            <a:br>
              <a:rPr lang="en-US" dirty="0" smtClean="0">
                <a:cs typeface="Symbol" charset="2"/>
                <a:sym typeface="Wingdings"/>
              </a:rPr>
            </a:br>
            <a:r>
              <a:rPr lang="en-US" dirty="0" smtClean="0">
                <a:cs typeface="Symbol" charset="2"/>
                <a:sym typeface="Wingdings"/>
              </a:rPr>
              <a:t/>
            </a:r>
            <a:br>
              <a:rPr lang="en-US" dirty="0" smtClean="0">
                <a:cs typeface="Symbol" charset="2"/>
                <a:sym typeface="Wingdings"/>
              </a:rPr>
            </a:br>
            <a:r>
              <a:rPr lang="en-US" dirty="0" smtClean="0">
                <a:cs typeface="Symbol" charset="2"/>
                <a:sym typeface="Wingdings"/>
              </a:rPr>
              <a:t/>
            </a:r>
            <a:br>
              <a:rPr lang="en-US" dirty="0" smtClean="0">
                <a:cs typeface="Symbol" charset="2"/>
                <a:sym typeface="Wingdings"/>
              </a:rPr>
            </a:br>
            <a:endParaRPr lang="en-US" dirty="0" smtClean="0">
              <a:cs typeface="Symbol" charset="2"/>
            </a:endParaRP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cs typeface="Symbol" charset="2"/>
              </a:rPr>
              <a:t> The asymmetry will be more pronounced at larger </a:t>
            </a:r>
            <a:r>
              <a:rPr lang="en-US" i="1" dirty="0" smtClean="0">
                <a:cs typeface="Symbol" charset="2"/>
              </a:rPr>
              <a:t>Y</a:t>
            </a:r>
            <a:r>
              <a:rPr lang="en-US" i="1" baseline="-25000" dirty="0" smtClean="0">
                <a:cs typeface="Symbol" charset="2"/>
              </a:rPr>
              <a:t>W</a:t>
            </a:r>
            <a:r>
              <a:rPr lang="en-US" dirty="0" smtClean="0">
                <a:cs typeface="Symbol" charset="2"/>
              </a:rPr>
              <a:t>  (corresponds to larger </a:t>
            </a:r>
            <a:r>
              <a:rPr lang="en-US" i="1" dirty="0" err="1" smtClean="0">
                <a:cs typeface="Symbol" charset="2"/>
              </a:rPr>
              <a:t>x</a:t>
            </a:r>
            <a:r>
              <a:rPr lang="en-US" dirty="0" smtClean="0">
                <a:cs typeface="Symbol" charset="2"/>
              </a:rPr>
              <a:t>)</a:t>
            </a:r>
            <a:br>
              <a:rPr lang="en-US" dirty="0" smtClean="0">
                <a:cs typeface="Symbol" charset="2"/>
              </a:rPr>
            </a:br>
            <a:r>
              <a:rPr lang="en-US" dirty="0" smtClean="0">
                <a:cs typeface="Symbol" charset="2"/>
              </a:rPr>
              <a:t>     </a:t>
            </a:r>
            <a:r>
              <a:rPr lang="en-US" dirty="0" err="1" smtClean="0">
                <a:cs typeface="Symbol" charset="2"/>
                <a:sym typeface="Wingdings"/>
              </a:rPr>
              <a:t></a:t>
            </a:r>
            <a:r>
              <a:rPr lang="en-US" dirty="0" smtClean="0">
                <a:cs typeface="Symbol" charset="2"/>
                <a:sym typeface="Wingdings"/>
              </a:rPr>
              <a:t>   but  </a:t>
            </a:r>
            <a:r>
              <a:rPr lang="en-US" i="1" dirty="0" smtClean="0">
                <a:cs typeface="Symbol" charset="2"/>
                <a:sym typeface="Wingdings"/>
              </a:rPr>
              <a:t>Y</a:t>
            </a:r>
            <a:r>
              <a:rPr lang="en-US" i="1" baseline="-25000" dirty="0" smtClean="0">
                <a:cs typeface="Symbol" charset="2"/>
                <a:sym typeface="Wingdings"/>
              </a:rPr>
              <a:t>W</a:t>
            </a:r>
            <a:r>
              <a:rPr lang="en-US" dirty="0" smtClean="0">
                <a:cs typeface="Symbol" charset="2"/>
                <a:sym typeface="Wingdings"/>
              </a:rPr>
              <a:t>  is difficult to measure</a:t>
            </a:r>
            <a:endParaRPr lang="en-US" dirty="0" smtClean="0">
              <a:cs typeface="Symbol" charset="2"/>
            </a:endParaRP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cs typeface="Symbol" charset="2"/>
              </a:rPr>
              <a:t> We can use the lepton  </a:t>
            </a:r>
            <a:r>
              <a:rPr lang="en-US" dirty="0" err="1" smtClean="0">
                <a:latin typeface="Symbol" charset="2"/>
                <a:cs typeface="Symbol" charset="2"/>
              </a:rPr>
              <a:t>h</a:t>
            </a:r>
            <a:r>
              <a:rPr lang="en-US" dirty="0" smtClean="0">
                <a:cs typeface="Symbol" charset="2"/>
              </a:rPr>
              <a:t>  instead of  </a:t>
            </a:r>
            <a:r>
              <a:rPr lang="en-US" i="1" dirty="0" smtClean="0">
                <a:cs typeface="Symbol" charset="2"/>
              </a:rPr>
              <a:t>Y</a:t>
            </a:r>
            <a:r>
              <a:rPr lang="en-US" i="1" baseline="-25000" dirty="0" smtClean="0">
                <a:cs typeface="Symbol" charset="2"/>
              </a:rPr>
              <a:t>W</a:t>
            </a:r>
            <a:r>
              <a:rPr lang="en-US" dirty="0" smtClean="0">
                <a:cs typeface="Symbol" charset="2"/>
              </a:rPr>
              <a:t>  but the asymmetry is more complicated.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  and very small errors means dealing with very difficult </a:t>
            </a:r>
            <a:r>
              <a:rPr lang="en-US" dirty="0" err="1" smtClean="0">
                <a:sym typeface="Wingdings"/>
              </a:rPr>
              <a:t>systematics</a:t>
            </a:r>
            <a:endParaRPr lang="en-US" dirty="0" smtClean="0">
              <a:cs typeface="Symbol" charset="2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124200" y="5902325"/>
          <a:ext cx="2581564" cy="819150"/>
        </p:xfrm>
        <a:graphic>
          <a:graphicData uri="http://schemas.openxmlformats.org/presentationml/2006/ole">
            <p:oleObj spid="_x0000_s824323" name="Equation" r:id="rId3" imgW="1320800" imgH="419100" progId="Equation.3">
              <p:embed/>
            </p:oleObj>
          </a:graphicData>
        </a:graphic>
      </p:graphicFrame>
      <p:pic>
        <p:nvPicPr>
          <p:cNvPr id="14" name="Picture 13" descr="feynman diagram.png"/>
          <p:cNvPicPr>
            <a:picLocks noChangeAspect="1"/>
          </p:cNvPicPr>
          <p:nvPr/>
        </p:nvPicPr>
        <p:blipFill>
          <a:blip r:embed="rId4"/>
          <a:srcRect l="7200" t="5596" r="7200" b="9326"/>
          <a:stretch>
            <a:fillRect/>
          </a:stretch>
        </p:blipFill>
        <p:spPr>
          <a:xfrm>
            <a:off x="1447800" y="2133600"/>
            <a:ext cx="2740152" cy="2102500"/>
          </a:xfrm>
          <a:prstGeom prst="rect">
            <a:avLst/>
          </a:prstGeom>
        </p:spPr>
      </p:pic>
      <p:pic>
        <p:nvPicPr>
          <p:cNvPr id="15" name="Picture 14" descr="ATLAS WplusWminus.png"/>
          <p:cNvPicPr>
            <a:picLocks noChangeAspect="1"/>
          </p:cNvPicPr>
          <p:nvPr/>
        </p:nvPicPr>
        <p:blipFill>
          <a:blip r:embed="rId5"/>
          <a:srcRect t="3702" b="2776"/>
          <a:stretch>
            <a:fillRect/>
          </a:stretch>
        </p:blipFill>
        <p:spPr>
          <a:xfrm>
            <a:off x="4648200" y="1676400"/>
            <a:ext cx="4277916" cy="2744780"/>
          </a:xfrm>
          <a:prstGeom prst="rect">
            <a:avLst/>
          </a:prstGeom>
        </p:spPr>
      </p:pic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457200"/>
            <a:ext cx="419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D</a:t>
            </a:r>
            <a:r>
              <a:rPr lang="en-US" sz="2400" dirty="0" smtClean="0">
                <a:solidFill>
                  <a:srgbClr val="000090"/>
                </a:solidFill>
                <a:latin typeface="Webdings"/>
                <a:ea typeface="Webdings"/>
                <a:cs typeface="Webdings"/>
              </a:rPr>
              <a:t></a:t>
            </a:r>
            <a:r>
              <a:rPr lang="en-US" sz="2400" dirty="0" smtClean="0">
                <a:solidFill>
                  <a:srgbClr val="000090"/>
                </a:solidFill>
              </a:rPr>
              <a:t> have a new measurement: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600200"/>
            <a:ext cx="4301177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 There has been tension between </a:t>
            </a:r>
            <a:br>
              <a:rPr lang="en-US" dirty="0" smtClean="0"/>
            </a:br>
            <a:r>
              <a:rPr lang="en-US" dirty="0" smtClean="0"/>
              <a:t>      CDF &amp; D</a:t>
            </a:r>
            <a:r>
              <a:rPr lang="en-US" dirty="0" smtClean="0">
                <a:latin typeface="Webdings"/>
                <a:ea typeface="Webdings"/>
                <a:cs typeface="Webdings"/>
              </a:rPr>
              <a:t></a:t>
            </a:r>
            <a:r>
              <a:rPr lang="en-US" dirty="0" smtClean="0"/>
              <a:t> measurements.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 Measurements from  </a:t>
            </a:r>
            <a:r>
              <a:rPr lang="en-US" dirty="0" err="1" smtClean="0"/>
              <a:t>p</a:t>
            </a:r>
            <a:r>
              <a:rPr lang="en-US" dirty="0" smtClean="0"/>
              <a:t> </a:t>
            </a:r>
            <a:r>
              <a:rPr lang="en-US" dirty="0" err="1" smtClean="0"/>
              <a:t>pbar</a:t>
            </a:r>
            <a:r>
              <a:rPr lang="en-US" dirty="0" smtClean="0"/>
              <a:t>  colliders </a:t>
            </a:r>
            <a:br>
              <a:rPr lang="en-US" dirty="0" smtClean="0"/>
            </a:br>
            <a:r>
              <a:rPr lang="en-US" dirty="0" smtClean="0"/>
              <a:t>      are complimentary.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 New D</a:t>
            </a:r>
            <a:r>
              <a:rPr lang="en-US" dirty="0" smtClean="0">
                <a:latin typeface="Webdings"/>
                <a:ea typeface="Webdings"/>
                <a:cs typeface="Webdings"/>
              </a:rPr>
              <a:t></a:t>
            </a:r>
            <a:r>
              <a:rPr lang="en-US" dirty="0" smtClean="0"/>
              <a:t> measurements are precise</a:t>
            </a:r>
            <a:br>
              <a:rPr lang="en-US" dirty="0" smtClean="0"/>
            </a:br>
            <a:r>
              <a:rPr lang="en-US" dirty="0" smtClean="0"/>
              <a:t>      and do not agree with theory.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 Interpretation:  </a:t>
            </a:r>
            <a:r>
              <a:rPr lang="en-US" i="1" dirty="0" err="1" smtClean="0"/>
              <a:t>d/u</a:t>
            </a:r>
            <a:r>
              <a:rPr lang="en-US" dirty="0" smtClean="0"/>
              <a:t>  should be increased.</a:t>
            </a:r>
            <a:endParaRPr lang="en-US" dirty="0"/>
          </a:p>
        </p:txBody>
      </p:sp>
      <p:pic>
        <p:nvPicPr>
          <p:cNvPr id="8" name="Picture 7" descr="D0 asymmetr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7059" t="5455" r="4706" b="5455"/>
              <a:stretch>
                <a:fillRect/>
              </a:stretch>
            </p:blipFill>
          </mc:Choice>
          <mc:Fallback>
            <p:blipFill>
              <a:blip r:embed="rId3"/>
              <a:srcRect l="7059" t="5455" r="4706" b="5455"/>
              <a:stretch>
                <a:fillRect/>
              </a:stretch>
            </p:blipFill>
          </mc:Fallback>
        </mc:AlternateContent>
        <p:spPr>
          <a:xfrm>
            <a:off x="4566951" y="533400"/>
            <a:ext cx="4348449" cy="5681919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accent1">
                <a:lumMod val="50000"/>
              </a:schemeClr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81000" y="6096000"/>
            <a:ext cx="2787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Phys. Rev. D88 091102(R) (2013)</a:t>
            </a:r>
            <a:endParaRPr lang="en-US" sz="1400" i="1" dirty="0"/>
          </a:p>
        </p:txBody>
      </p:sp>
      <p:sp>
        <p:nvSpPr>
          <p:cNvPr id="10" name="Oval 9"/>
          <p:cNvSpPr/>
          <p:nvPr/>
        </p:nvSpPr>
        <p:spPr>
          <a:xfrm>
            <a:off x="6477000" y="3962400"/>
            <a:ext cx="2438400" cy="762000"/>
          </a:xfrm>
          <a:prstGeom prst="ellipse">
            <a:avLst/>
          </a:prstGeom>
          <a:noFill/>
          <a:ln w="38100" cmpd="sng"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457200"/>
            <a:ext cx="429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CMS have a new measurement: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457200"/>
            <a:ext cx="2422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arXiv:1312.6283 (submitted)</a:t>
            </a:r>
            <a:endParaRPr lang="en-US" sz="1400" i="1" dirty="0"/>
          </a:p>
        </p:txBody>
      </p:sp>
      <p:pic>
        <p:nvPicPr>
          <p:cNvPr id="11" name="Picture 10" descr="CMS asymmetry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4293814" cy="4119638"/>
          </a:xfrm>
          <a:prstGeom prst="rect">
            <a:avLst/>
          </a:prstGeom>
          <a:ln>
            <a:solidFill>
              <a:srgbClr val="000090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CMS resbos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787" y="1295400"/>
            <a:ext cx="4293813" cy="4119637"/>
          </a:xfrm>
          <a:prstGeom prst="rect">
            <a:avLst/>
          </a:prstGeom>
          <a:noFill/>
          <a:ln>
            <a:solidFill>
              <a:srgbClr val="000090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066800" y="914400"/>
            <a:ext cx="66613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full data set at 7 </a:t>
            </a:r>
            <a:r>
              <a:rPr lang="en-US" sz="1600" dirty="0" err="1" smtClean="0"/>
              <a:t>TeV</a:t>
            </a:r>
            <a:r>
              <a:rPr lang="en-US" sz="1600" dirty="0" smtClean="0"/>
              <a:t>,    </a:t>
            </a:r>
            <a:r>
              <a:rPr lang="en-US" sz="1600" dirty="0" err="1" smtClean="0"/>
              <a:t>muon</a:t>
            </a:r>
            <a:r>
              <a:rPr lang="en-US" sz="1600" dirty="0" smtClean="0"/>
              <a:t> channel,    </a:t>
            </a:r>
            <a:r>
              <a:rPr lang="en-US" sz="1600" i="1" dirty="0" err="1" smtClean="0"/>
              <a:t>p</a:t>
            </a:r>
            <a:r>
              <a:rPr lang="en-US" sz="1600" i="1" baseline="-25000" dirty="0" err="1" smtClean="0"/>
              <a:t>T</a:t>
            </a:r>
            <a:r>
              <a:rPr lang="en-US" sz="1600" i="1" dirty="0" smtClean="0"/>
              <a:t> &gt; 25</a:t>
            </a:r>
            <a:r>
              <a:rPr lang="en-US" sz="1600" dirty="0" smtClean="0"/>
              <a:t> </a:t>
            </a:r>
            <a:r>
              <a:rPr lang="en-US" sz="1600" dirty="0" err="1" smtClean="0"/>
              <a:t>GeV</a:t>
            </a:r>
            <a:r>
              <a:rPr lang="en-US" sz="1600" dirty="0" smtClean="0"/>
              <a:t>, and also </a:t>
            </a:r>
            <a:r>
              <a:rPr lang="en-US" sz="1600" i="1" dirty="0" err="1" smtClean="0"/>
              <a:t>p</a:t>
            </a:r>
            <a:r>
              <a:rPr lang="en-US" sz="1600" i="1" baseline="-25000" dirty="0" err="1" smtClean="0"/>
              <a:t>T</a:t>
            </a:r>
            <a:r>
              <a:rPr lang="en-US" sz="1600" i="1" dirty="0" smtClean="0"/>
              <a:t> &gt; 35</a:t>
            </a:r>
            <a:r>
              <a:rPr lang="en-US" sz="1600" dirty="0" smtClean="0"/>
              <a:t> </a:t>
            </a:r>
            <a:r>
              <a:rPr lang="en-US" sz="1600" dirty="0" err="1" smtClean="0"/>
              <a:t>GeV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562600"/>
            <a:ext cx="784060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 tremendous power to distinguish &amp; constrain </a:t>
            </a:r>
            <a:r>
              <a:rPr lang="en-US" sz="1600" dirty="0" err="1" smtClean="0"/>
              <a:t>PDFs</a:t>
            </a:r>
            <a:endParaRPr lang="en-US" sz="1600" dirty="0" smtClean="0"/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 MSTW2008CPdeut clearly improves upon MSTW2008 but not as good as CT10nlo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 FEWZ and RESBOS are equally good at predicting  the asymmetry.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457200"/>
            <a:ext cx="5986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90"/>
                </a:solidFill>
              </a:rPr>
              <a:t>LHCb</a:t>
            </a:r>
            <a:r>
              <a:rPr lang="en-US" sz="2400" dirty="0" smtClean="0">
                <a:solidFill>
                  <a:srgbClr val="000090"/>
                </a:solidFill>
              </a:rPr>
              <a:t> have a made a very nice measurement</a:t>
            </a:r>
            <a:br>
              <a:rPr lang="en-US" sz="2400" dirty="0" smtClean="0">
                <a:solidFill>
                  <a:srgbClr val="000090"/>
                </a:solidFill>
              </a:rPr>
            </a:br>
            <a:r>
              <a:rPr lang="en-US" sz="2400" dirty="0" smtClean="0">
                <a:solidFill>
                  <a:srgbClr val="000090"/>
                </a:solidFill>
              </a:rPr>
              <a:t>                   in the far-forward region: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1364" y="533400"/>
            <a:ext cx="1954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JHEP1206 (2012) 058</a:t>
            </a:r>
            <a:endParaRPr lang="en-US" sz="1400" i="1" dirty="0"/>
          </a:p>
        </p:txBody>
      </p:sp>
      <p:pic>
        <p:nvPicPr>
          <p:cNvPr id="16" name="Picture 15" descr="LHCb.png"/>
          <p:cNvPicPr>
            <a:picLocks noChangeAspect="1"/>
          </p:cNvPicPr>
          <p:nvPr/>
        </p:nvPicPr>
        <p:blipFill>
          <a:blip r:embed="rId2"/>
          <a:srcRect l="30784" t="2420" r="4276" b="32672"/>
          <a:stretch>
            <a:fillRect/>
          </a:stretch>
        </p:blipFill>
        <p:spPr>
          <a:xfrm>
            <a:off x="609600" y="1520881"/>
            <a:ext cx="6693312" cy="4727519"/>
          </a:xfrm>
          <a:prstGeom prst="rect">
            <a:avLst/>
          </a:prstGeom>
          <a:ln>
            <a:solidFill>
              <a:srgbClr val="800000"/>
            </a:solidFill>
          </a:ln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8" name="Straight Arrow Connector 17"/>
          <p:cNvCxnSpPr/>
          <p:nvPr/>
        </p:nvCxnSpPr>
        <p:spPr>
          <a:xfrm>
            <a:off x="1524000" y="2514600"/>
            <a:ext cx="3124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95808" y="2133600"/>
            <a:ext cx="2547592" cy="338554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typical CMS &amp; ATLAS region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1800" y="4267200"/>
            <a:ext cx="2106117" cy="584776"/>
          </a:xfrm>
          <a:prstGeom prst="rect">
            <a:avLst/>
          </a:prstGeom>
          <a:solidFill>
            <a:schemeClr val="bg2">
              <a:alpha val="71000"/>
            </a:schemeClr>
          </a:solidFill>
          <a:ln w="28575" cmpd="sng">
            <a:solidFill>
              <a:srgbClr val="FF6600"/>
            </a:solidFill>
          </a:ln>
          <a:effectLst>
            <a:outerShdw blurRad="50800" dist="1016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603B14"/>
                </a:solidFill>
              </a:rPr>
              <a:t>more negative </a:t>
            </a:r>
            <a:r>
              <a:rPr lang="en-US" sz="1600" i="1" dirty="0" err="1" smtClean="0">
                <a:solidFill>
                  <a:srgbClr val="603B14"/>
                </a:solidFill>
              </a:rPr>
              <a:t>muons</a:t>
            </a:r>
            <a:endParaRPr lang="en-US" sz="1600" i="1" dirty="0" smtClean="0">
              <a:solidFill>
                <a:srgbClr val="603B14"/>
              </a:solidFill>
            </a:endParaRPr>
          </a:p>
          <a:p>
            <a:r>
              <a:rPr lang="en-US" sz="1600" i="1" dirty="0" smtClean="0">
                <a:solidFill>
                  <a:srgbClr val="603B14"/>
                </a:solidFill>
              </a:rPr>
              <a:t>than positive </a:t>
            </a:r>
            <a:r>
              <a:rPr lang="en-US" sz="1600" i="1" dirty="0" err="1" smtClean="0">
                <a:solidFill>
                  <a:srgbClr val="603B14"/>
                </a:solidFill>
              </a:rPr>
              <a:t>muons</a:t>
            </a:r>
            <a:r>
              <a:rPr lang="en-US" sz="1600" i="1" dirty="0" smtClean="0">
                <a:solidFill>
                  <a:srgbClr val="603B14"/>
                </a:solidFill>
              </a:rPr>
              <a:t>!</a:t>
            </a:r>
            <a:endParaRPr lang="en-US" sz="1600" i="1" dirty="0">
              <a:solidFill>
                <a:srgbClr val="603B1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457200"/>
            <a:ext cx="5986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90"/>
                </a:solidFill>
              </a:rPr>
              <a:t>LHCb</a:t>
            </a:r>
            <a:r>
              <a:rPr lang="en-US" sz="2400" dirty="0" smtClean="0">
                <a:solidFill>
                  <a:srgbClr val="000090"/>
                </a:solidFill>
              </a:rPr>
              <a:t> have a made a very nice measurement</a:t>
            </a:r>
            <a:br>
              <a:rPr lang="en-US" sz="2400" dirty="0" smtClean="0">
                <a:solidFill>
                  <a:srgbClr val="000090"/>
                </a:solidFill>
              </a:rPr>
            </a:br>
            <a:r>
              <a:rPr lang="en-US" sz="2400" dirty="0" smtClean="0">
                <a:solidFill>
                  <a:srgbClr val="000090"/>
                </a:solidFill>
              </a:rPr>
              <a:t>                   in the far-forward region: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1364" y="533400"/>
            <a:ext cx="1954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JHEP1206 (2012) 058</a:t>
            </a:r>
            <a:endParaRPr lang="en-US" sz="1400" i="1" dirty="0"/>
          </a:p>
        </p:txBody>
      </p:sp>
      <p:pic>
        <p:nvPicPr>
          <p:cNvPr id="16" name="Picture 15" descr="LHCb.png"/>
          <p:cNvPicPr>
            <a:picLocks noChangeAspect="1"/>
          </p:cNvPicPr>
          <p:nvPr/>
        </p:nvPicPr>
        <p:blipFill>
          <a:blip r:embed="rId2">
            <a:alphaModFix amt="64000"/>
          </a:blip>
          <a:srcRect l="30784" t="2420" r="4276" b="32672"/>
          <a:stretch>
            <a:fillRect/>
          </a:stretch>
        </p:blipFill>
        <p:spPr>
          <a:xfrm>
            <a:off x="609600" y="1520881"/>
            <a:ext cx="6693312" cy="4727519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>
            <a:off x="1524000" y="2514600"/>
            <a:ext cx="3124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95808" y="2133600"/>
            <a:ext cx="2547592" cy="338554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typical CMS &amp; ATLAS region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10" descr="W asymmetry extend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95400"/>
            <a:ext cx="7218592" cy="5181600"/>
          </a:xfrm>
          <a:prstGeom prst="rect">
            <a:avLst/>
          </a:prstGeom>
          <a:ln>
            <a:solidFill>
              <a:srgbClr val="008000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253704" y="6200001"/>
            <a:ext cx="5147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603B14"/>
                </a:solidFill>
              </a:rPr>
              <a:t>(illustrative – LHC working groups plan to do a formally correct combination)</a:t>
            </a:r>
            <a:endParaRPr lang="en-US" sz="1200" i="1" dirty="0">
              <a:solidFill>
                <a:srgbClr val="603B14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cap="small" dirty="0" smtClean="0"/>
              <a:t>W</a:t>
            </a:r>
            <a:r>
              <a:rPr lang="en-US" cap="small" dirty="0" smtClean="0"/>
              <a:t> + charm</a:t>
            </a:r>
            <a:endParaRPr lang="en-US" i="1" cap="non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7214" y="1394698"/>
            <a:ext cx="8395786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A central question in </a:t>
            </a:r>
            <a:r>
              <a:rPr lang="en-US" dirty="0" err="1" smtClean="0"/>
              <a:t>PDFs</a:t>
            </a:r>
            <a:r>
              <a:rPr lang="en-US" dirty="0" smtClean="0"/>
              <a:t>:  is  SU(3)</a:t>
            </a:r>
            <a:r>
              <a:rPr lang="en-US" baseline="-25000" dirty="0" smtClean="0"/>
              <a:t>F</a:t>
            </a:r>
            <a:r>
              <a:rPr lang="en-US" dirty="0" smtClean="0"/>
              <a:t>  a   good symmetry   or   bad?</a:t>
            </a:r>
            <a:br>
              <a:rPr lang="en-US" dirty="0" smtClean="0"/>
            </a:br>
            <a:r>
              <a:rPr lang="en-US" dirty="0" smtClean="0"/>
              <a:t>              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</a:t>
            </a:r>
            <a:r>
              <a:rPr lang="en-US" i="1" dirty="0" err="1" smtClean="0"/>
              <a:t>x</a:t>
            </a:r>
            <a:r>
              <a:rPr lang="en-US" i="1" dirty="0" err="1" smtClean="0">
                <a:latin typeface="Symbol" charset="2"/>
                <a:cs typeface="Symbol" charset="2"/>
              </a:rPr>
              <a:t>S</a:t>
            </a:r>
            <a:r>
              <a:rPr lang="en-US" i="1" dirty="0" smtClean="0">
                <a:cs typeface="Symbol" charset="2"/>
              </a:rPr>
              <a:t> = 2x(ubar+dbar+sbar)</a:t>
            </a:r>
            <a:r>
              <a:rPr lang="en-US" dirty="0" smtClean="0">
                <a:cs typeface="Symbol" charset="2"/>
              </a:rPr>
              <a:t>  cannot be wholly determined by DIS   (e.g.  </a:t>
            </a:r>
            <a:r>
              <a:rPr lang="en-US" i="1" dirty="0" smtClean="0">
                <a:cs typeface="Symbol" charset="2"/>
              </a:rPr>
              <a:t>F</a:t>
            </a:r>
            <a:r>
              <a:rPr lang="en-US" i="1" baseline="-25000" dirty="0" smtClean="0">
                <a:cs typeface="Symbol" charset="2"/>
              </a:rPr>
              <a:t>2</a:t>
            </a:r>
            <a:r>
              <a:rPr lang="en-US" dirty="0" smtClean="0">
                <a:cs typeface="Symbol" charset="2"/>
              </a:rPr>
              <a:t>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cs typeface="Symbol" charset="2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r>
              <a:rPr lang="en-US" dirty="0" smtClean="0">
                <a:cs typeface="Symbol" charset="2"/>
              </a:rPr>
              <a:t>-scattering probes </a:t>
            </a:r>
            <a:r>
              <a:rPr lang="en-US" i="1" dirty="0" err="1" smtClean="0">
                <a:cs typeface="Symbol" charset="2"/>
              </a:rPr>
              <a:t>s</a:t>
            </a:r>
            <a:r>
              <a:rPr lang="en-US" dirty="0" smtClean="0">
                <a:cs typeface="Symbol" charset="2"/>
              </a:rPr>
              <a:t> through  </a:t>
            </a:r>
            <a:r>
              <a:rPr lang="en-US" i="1" dirty="0" err="1" smtClean="0">
                <a:cs typeface="Symbol" charset="2"/>
              </a:rPr>
              <a:t>W</a:t>
            </a:r>
            <a:r>
              <a:rPr lang="en-US" i="1" baseline="30000" dirty="0" err="1" smtClean="0">
                <a:cs typeface="Symbol" charset="2"/>
              </a:rPr>
              <a:t>+</a:t>
            </a:r>
            <a:r>
              <a:rPr lang="en-US" i="1" dirty="0" err="1" smtClean="0">
                <a:cs typeface="Symbol" charset="2"/>
              </a:rPr>
              <a:t>s</a:t>
            </a:r>
            <a:r>
              <a:rPr lang="en-US" i="1" dirty="0" smtClean="0">
                <a:cs typeface="Symbol" charset="2"/>
              </a:rPr>
              <a:t> </a:t>
            </a:r>
            <a:r>
              <a:rPr lang="en-US" i="1" dirty="0" err="1" smtClean="0">
                <a:cs typeface="Symbol" charset="2"/>
                <a:sym typeface="Wingdings"/>
              </a:rPr>
              <a:t></a:t>
            </a:r>
            <a:r>
              <a:rPr lang="en-US" i="1" dirty="0" smtClean="0">
                <a:cs typeface="Symbol" charset="2"/>
                <a:sym typeface="Wingdings"/>
              </a:rPr>
              <a:t> </a:t>
            </a:r>
            <a:r>
              <a:rPr lang="en-US" i="1" dirty="0" err="1" smtClean="0">
                <a:cs typeface="Symbol" charset="2"/>
                <a:sym typeface="Wingdings"/>
              </a:rPr>
              <a:t>c</a:t>
            </a:r>
            <a:r>
              <a:rPr lang="en-US" dirty="0" smtClean="0">
                <a:cs typeface="Symbol" charset="2"/>
                <a:sym typeface="Wingdings"/>
              </a:rPr>
              <a:t>   and   </a:t>
            </a:r>
            <a:r>
              <a:rPr lang="en-US" i="1" dirty="0" smtClean="0">
                <a:cs typeface="Symbol" charset="2"/>
                <a:sym typeface="Wingdings"/>
              </a:rPr>
              <a:t>W</a:t>
            </a:r>
            <a:r>
              <a:rPr lang="en-US" i="1" baseline="30000" dirty="0" smtClean="0">
                <a:latin typeface="Symbol" charset="2"/>
                <a:cs typeface="Symbol" charset="2"/>
                <a:sym typeface="Wingdings"/>
              </a:rPr>
              <a:t>-</a:t>
            </a:r>
            <a:r>
              <a:rPr lang="en-US" i="1" dirty="0" err="1" smtClean="0">
                <a:cs typeface="Symbol" charset="2"/>
                <a:sym typeface="Wingdings"/>
              </a:rPr>
              <a:t>sbar</a:t>
            </a:r>
            <a:r>
              <a:rPr lang="en-US" i="1" dirty="0" smtClean="0">
                <a:cs typeface="Symbol" charset="2"/>
                <a:sym typeface="Wingdings"/>
              </a:rPr>
              <a:t> </a:t>
            </a:r>
            <a:r>
              <a:rPr lang="en-US" i="1" dirty="0" err="1" smtClean="0">
                <a:cs typeface="Symbol" charset="2"/>
                <a:sym typeface="Wingdings"/>
              </a:rPr>
              <a:t></a:t>
            </a:r>
            <a:r>
              <a:rPr lang="en-US" i="1" dirty="0" smtClean="0">
                <a:cs typeface="Symbol" charset="2"/>
                <a:sym typeface="Wingdings"/>
              </a:rPr>
              <a:t> </a:t>
            </a:r>
            <a:r>
              <a:rPr lang="en-US" i="1" dirty="0" err="1" smtClean="0">
                <a:cs typeface="Symbol" charset="2"/>
                <a:sym typeface="Wingdings"/>
              </a:rPr>
              <a:t>cbar</a:t>
            </a:r>
            <a:r>
              <a:rPr lang="en-US" dirty="0" smtClean="0">
                <a:cs typeface="Symbol" charset="2"/>
                <a:sym typeface="Wingdings"/>
              </a:rPr>
              <a:t>,</a:t>
            </a:r>
            <a:br>
              <a:rPr lang="en-US" dirty="0" smtClean="0">
                <a:cs typeface="Symbol" charset="2"/>
                <a:sym typeface="Wingdings"/>
              </a:rPr>
            </a:br>
            <a:r>
              <a:rPr lang="en-US" dirty="0" smtClean="0">
                <a:cs typeface="Symbol" charset="2"/>
                <a:sym typeface="Wingdings"/>
              </a:rPr>
              <a:t>      but results can be difficult to interpret (</a:t>
            </a:r>
            <a:r>
              <a:rPr lang="en-US" dirty="0" err="1" smtClean="0">
                <a:cs typeface="Symbol" charset="2"/>
                <a:sym typeface="Wingdings"/>
              </a:rPr>
              <a:t>c</a:t>
            </a:r>
            <a:r>
              <a:rPr lang="en-US" dirty="0" smtClean="0">
                <a:cs typeface="Symbol" charset="2"/>
                <a:sym typeface="Wingdings"/>
              </a:rPr>
              <a:t>-fragmentation, nuclear corrections, etc.)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cs typeface="Symbol" charset="2"/>
                <a:sym typeface="Wingdings"/>
              </a:rPr>
              <a:t> </a:t>
            </a:r>
            <a:r>
              <a:rPr lang="en-US" i="1" dirty="0" smtClean="0">
                <a:cs typeface="Symbol" charset="2"/>
                <a:sym typeface="Wingdings"/>
              </a:rPr>
              <a:t>R</a:t>
            </a:r>
            <a:r>
              <a:rPr lang="en-US" i="1" baseline="-25000" dirty="0" smtClean="0">
                <a:cs typeface="Symbol" charset="2"/>
                <a:sym typeface="Wingdings"/>
              </a:rPr>
              <a:t>W</a:t>
            </a:r>
            <a:r>
              <a:rPr lang="en-US" i="1" dirty="0" smtClean="0">
                <a:cs typeface="Symbol" charset="2"/>
                <a:sym typeface="Wingdings"/>
              </a:rPr>
              <a:t> = (W</a:t>
            </a:r>
            <a:r>
              <a:rPr lang="en-US" i="1" baseline="30000" dirty="0" smtClean="0">
                <a:cs typeface="Symbol" charset="2"/>
                <a:sym typeface="Wingdings"/>
              </a:rPr>
              <a:t>+</a:t>
            </a:r>
            <a:r>
              <a:rPr lang="en-US" i="1" dirty="0" smtClean="0">
                <a:cs typeface="Symbol" charset="2"/>
                <a:sym typeface="Wingdings"/>
              </a:rPr>
              <a:t>+W</a:t>
            </a:r>
            <a:r>
              <a:rPr lang="en-US" i="1" baseline="30000" dirty="0" smtClean="0">
                <a:latin typeface="Symbol" charset="2"/>
                <a:cs typeface="Symbol" charset="2"/>
                <a:sym typeface="Wingdings"/>
              </a:rPr>
              <a:t>-</a:t>
            </a:r>
            <a:r>
              <a:rPr lang="en-US" i="1" dirty="0" smtClean="0">
                <a:cs typeface="Symbol" charset="2"/>
                <a:sym typeface="Wingdings"/>
              </a:rPr>
              <a:t>)/Z</a:t>
            </a:r>
            <a:r>
              <a:rPr lang="en-US" dirty="0" smtClean="0">
                <a:cs typeface="Symbol" charset="2"/>
                <a:sym typeface="Wingdings"/>
              </a:rPr>
              <a:t>  complements DIS </a:t>
            </a:r>
            <a:r>
              <a:rPr lang="en-US" dirty="0" err="1" smtClean="0">
                <a:cs typeface="Symbol" charset="2"/>
                <a:sym typeface="Wingdings"/>
              </a:rPr>
              <a:t>b/c</a:t>
            </a:r>
            <a:r>
              <a:rPr lang="en-US" dirty="0" smtClean="0">
                <a:cs typeface="Symbol" charset="2"/>
                <a:sym typeface="Wingdings"/>
              </a:rPr>
              <a:t> couplings are weak, not electromagnetic.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cs typeface="Symbol" charset="2"/>
                <a:sym typeface="Wingdings"/>
              </a:rPr>
              <a:t> </a:t>
            </a:r>
            <a:r>
              <a:rPr lang="en-US" i="1" dirty="0" smtClean="0">
                <a:cs typeface="Symbol" charset="2"/>
                <a:sym typeface="Wingdings"/>
              </a:rPr>
              <a:t>R</a:t>
            </a:r>
            <a:r>
              <a:rPr lang="en-US" i="1" baseline="-25000" dirty="0" smtClean="0">
                <a:cs typeface="Symbol" charset="2"/>
                <a:sym typeface="Wingdings"/>
              </a:rPr>
              <a:t>W</a:t>
            </a:r>
            <a:r>
              <a:rPr lang="en-US" i="1" dirty="0" smtClean="0">
                <a:cs typeface="Symbol" charset="2"/>
                <a:sym typeface="Wingdings"/>
              </a:rPr>
              <a:t> </a:t>
            </a:r>
            <a:r>
              <a:rPr lang="en-US" dirty="0" smtClean="0">
                <a:cs typeface="Symbol" charset="2"/>
                <a:sym typeface="Wingdings"/>
              </a:rPr>
              <a:t>is very well measured by ATLAS &amp; CMS (&amp; </a:t>
            </a:r>
            <a:r>
              <a:rPr lang="en-US" dirty="0" err="1" smtClean="0">
                <a:cs typeface="Symbol" charset="2"/>
                <a:sym typeface="Wingdings"/>
              </a:rPr>
              <a:t>LHCb</a:t>
            </a:r>
            <a:r>
              <a:rPr lang="en-US" dirty="0" smtClean="0">
                <a:cs typeface="Symbol" charset="2"/>
                <a:sym typeface="Wingdings"/>
              </a:rPr>
              <a:t>)</a:t>
            </a:r>
            <a:endParaRPr lang="en-US" dirty="0"/>
          </a:p>
        </p:txBody>
      </p:sp>
      <p:pic>
        <p:nvPicPr>
          <p:cNvPr id="11" name="Picture 10" descr="ATLAS strange.png"/>
          <p:cNvPicPr>
            <a:picLocks noChangeAspect="1"/>
          </p:cNvPicPr>
          <p:nvPr/>
        </p:nvPicPr>
        <p:blipFill>
          <a:blip r:embed="rId3"/>
          <a:srcRect l="5079" t="6950" r="3810" b="5560"/>
          <a:stretch>
            <a:fillRect/>
          </a:stretch>
        </p:blipFill>
        <p:spPr>
          <a:xfrm>
            <a:off x="3506746" y="4038600"/>
            <a:ext cx="5484854" cy="2405817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6985323" y="3730823"/>
            <a:ext cx="2003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PRL 109 12001 (2012)</a:t>
            </a:r>
            <a:endParaRPr lang="en-US" sz="14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75990" y="1676400"/>
            <a:ext cx="2424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(e.g. due to </a:t>
            </a:r>
            <a:r>
              <a:rPr lang="en-US" sz="1600" dirty="0" err="1" smtClean="0"/>
              <a:t>s</a:t>
            </a:r>
            <a:r>
              <a:rPr lang="en-US" sz="1600" dirty="0" smtClean="0"/>
              <a:t>-quark mass)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4038600"/>
            <a:ext cx="3223959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ATLAS inferred relative size of </a:t>
            </a:r>
            <a:r>
              <a:rPr lang="en-US" dirty="0" err="1" smtClean="0">
                <a:solidFill>
                  <a:srgbClr val="000090"/>
                </a:solidFill>
              </a:rPr>
              <a:t>s</a:t>
            </a:r>
            <a:endParaRPr lang="en-US" dirty="0" smtClean="0">
              <a:solidFill>
                <a:srgbClr val="000090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90"/>
                </a:solidFill>
              </a:rPr>
              <a:t>from their cross section data: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 HERA data + W/Z </a:t>
            </a:r>
            <a:r>
              <a:rPr lang="en-US" sz="1600" dirty="0" err="1" smtClean="0">
                <a:solidFill>
                  <a:srgbClr val="000000"/>
                </a:solidFill>
              </a:rPr>
              <a:t>d</a:t>
            </a:r>
            <a:r>
              <a:rPr lang="en-US" sz="16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sz="1600" dirty="0" err="1" smtClean="0">
                <a:solidFill>
                  <a:srgbClr val="000000"/>
                </a:solidFill>
                <a:cs typeface="Symbol" charset="2"/>
              </a:rPr>
              <a:t>/dY</a:t>
            </a:r>
            <a:endParaRPr lang="en-US" sz="1600" dirty="0" smtClean="0">
              <a:solidFill>
                <a:srgbClr val="000000"/>
              </a:solidFill>
              <a:cs typeface="Symbol" charset="2"/>
            </a:endParaRP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cs typeface="Symbol" charset="2"/>
              </a:rPr>
              <a:t> flexible PDF </a:t>
            </a:r>
            <a:r>
              <a:rPr lang="en-US" sz="1600" dirty="0" err="1" smtClean="0">
                <a:solidFill>
                  <a:srgbClr val="000000"/>
                </a:solidFill>
                <a:cs typeface="Symbol" charset="2"/>
              </a:rPr>
              <a:t>parametrization</a:t>
            </a:r>
            <a:r>
              <a:rPr lang="en-US" sz="1600" dirty="0" smtClean="0">
                <a:solidFill>
                  <a:srgbClr val="000000"/>
                </a:solidFill>
                <a:cs typeface="Symbol" charset="2"/>
              </a:rPr>
              <a:t/>
            </a:r>
            <a:br>
              <a:rPr lang="en-US" sz="1600" dirty="0" smtClean="0">
                <a:solidFill>
                  <a:srgbClr val="000000"/>
                </a:solidFill>
                <a:cs typeface="Symbol" charset="2"/>
              </a:rPr>
            </a:br>
            <a:r>
              <a:rPr lang="en-US" sz="1600" dirty="0" smtClean="0">
                <a:solidFill>
                  <a:srgbClr val="000000"/>
                </a:solidFill>
                <a:cs typeface="Symbol" charset="2"/>
              </a:rPr>
              <a:t>  allows </a:t>
            </a:r>
            <a:r>
              <a:rPr lang="en-US" sz="1600" dirty="0" err="1" smtClean="0">
                <a:solidFill>
                  <a:srgbClr val="000000"/>
                </a:solidFill>
                <a:cs typeface="Symbol" charset="2"/>
              </a:rPr>
              <a:t>s</a:t>
            </a:r>
            <a:r>
              <a:rPr lang="en-US" sz="1600" dirty="0" smtClean="0">
                <a:solidFill>
                  <a:srgbClr val="000000"/>
                </a:solidFill>
                <a:cs typeface="Symbol" charset="2"/>
              </a:rPr>
              <a:t> normalization free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cs typeface="Symbol" charset="2"/>
              </a:rPr>
              <a:t> quantify </a:t>
            </a:r>
            <a:r>
              <a:rPr lang="en-US" sz="1600" dirty="0" err="1" smtClean="0">
                <a:solidFill>
                  <a:srgbClr val="000000"/>
                </a:solidFill>
                <a:cs typeface="Symbol" charset="2"/>
              </a:rPr>
              <a:t>s/d</a:t>
            </a:r>
            <a:r>
              <a:rPr lang="en-US" sz="1600" dirty="0" smtClean="0">
                <a:solidFill>
                  <a:srgbClr val="000000"/>
                </a:solidFill>
                <a:cs typeface="Symbol" charset="2"/>
              </a:rPr>
              <a:t> contributions: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09599" y="5728395"/>
          <a:ext cx="1818041" cy="748605"/>
        </p:xfrm>
        <a:graphic>
          <a:graphicData uri="http://schemas.openxmlformats.org/presentationml/2006/ole">
            <p:oleObj spid="_x0000_s829443" name="Equation" r:id="rId4" imgW="863600" imgH="355600" progId="Equation.3">
              <p:embed/>
            </p:oleObj>
          </a:graphicData>
        </a:graphic>
      </p:graphicFrame>
    </p:spTree>
  </p:cSld>
  <p:clrMapOvr>
    <a:masterClrMapping/>
  </p:clrMapOvr>
  <mc:AlternateContent xmlns:mp="http://schemas.microsoft.com/office/mac/powerpoint/2008/main">
    <mc:Choice Requires="mp">
      <mp:transition>
        <mp:flip dir="u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457200"/>
            <a:ext cx="7576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CMS have measured  </a:t>
            </a:r>
            <a:r>
              <a:rPr lang="en-US" sz="2000" i="1" dirty="0" err="1" smtClean="0">
                <a:solidFill>
                  <a:srgbClr val="000090"/>
                </a:solidFill>
              </a:rPr>
              <a:t>W+c</a:t>
            </a:r>
            <a:r>
              <a:rPr lang="en-US" sz="2000" dirty="0" smtClean="0">
                <a:solidFill>
                  <a:srgbClr val="000090"/>
                </a:solidFill>
              </a:rPr>
              <a:t>  which gives </a:t>
            </a:r>
            <a:r>
              <a:rPr lang="en-US" sz="2000" u="sng" dirty="0" smtClean="0">
                <a:solidFill>
                  <a:srgbClr val="000090"/>
                </a:solidFill>
              </a:rPr>
              <a:t>direct</a:t>
            </a:r>
            <a:r>
              <a:rPr lang="en-US" sz="2000" dirty="0" smtClean="0">
                <a:solidFill>
                  <a:srgbClr val="000090"/>
                </a:solidFill>
              </a:rPr>
              <a:t> information about </a:t>
            </a:r>
            <a:r>
              <a:rPr lang="en-US" sz="2000" i="1" dirty="0" err="1" smtClean="0">
                <a:solidFill>
                  <a:srgbClr val="000090"/>
                </a:solidFill>
              </a:rPr>
              <a:t>s(x</a:t>
            </a:r>
            <a:r>
              <a:rPr lang="en-US" sz="2000" i="1" dirty="0" smtClean="0">
                <a:solidFill>
                  <a:srgbClr val="000090"/>
                </a:solidFill>
              </a:rPr>
              <a:t>)</a:t>
            </a:r>
            <a:r>
              <a:rPr lang="en-US" sz="2000" dirty="0" smtClean="0">
                <a:solidFill>
                  <a:srgbClr val="000090"/>
                </a:solidFill>
              </a:rPr>
              <a:t>.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7" name="Picture 6" descr="feynman 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09600" y="1057689"/>
            <a:ext cx="2299273" cy="1614073"/>
          </a:xfrm>
          <a:prstGeom prst="rect">
            <a:avLst/>
          </a:prstGeom>
          <a:effectLst>
            <a:glow rad="101600">
              <a:schemeClr val="accent6">
                <a:lumMod val="20000"/>
                <a:lumOff val="80000"/>
                <a:alpha val="75000"/>
              </a:schemeClr>
            </a:glow>
          </a:effectLst>
        </p:spPr>
      </p:pic>
      <p:pic>
        <p:nvPicPr>
          <p:cNvPr id="8" name="Picture 7" descr="feynman 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276600" y="1057689"/>
            <a:ext cx="2286000" cy="1614073"/>
          </a:xfrm>
          <a:prstGeom prst="rect">
            <a:avLst/>
          </a:prstGeom>
          <a:effectLst>
            <a:glow rad="101600">
              <a:schemeClr val="accent6">
                <a:lumMod val="20000"/>
                <a:lumOff val="80000"/>
                <a:alpha val="75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304800" y="2923668"/>
            <a:ext cx="8430513" cy="3400932"/>
          </a:xfrm>
          <a:prstGeom prst="rect">
            <a:avLst/>
          </a:prstGeom>
          <a:solidFill>
            <a:schemeClr val="bg2">
              <a:alpha val="34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examine the  </a:t>
            </a:r>
            <a:r>
              <a:rPr lang="en-US" i="1" dirty="0" smtClean="0"/>
              <a:t>W</a:t>
            </a:r>
            <a:r>
              <a:rPr lang="en-US" i="1" baseline="30000" dirty="0" smtClean="0">
                <a:latin typeface="Symbol" charset="2"/>
                <a:cs typeface="Symbol" charset="2"/>
              </a:rPr>
              <a:t>-</a:t>
            </a:r>
            <a:r>
              <a:rPr lang="en-US" i="1" dirty="0" smtClean="0">
                <a:cs typeface="Symbol" charset="2"/>
              </a:rPr>
              <a:t> </a:t>
            </a:r>
            <a:r>
              <a:rPr lang="en-US" i="1" dirty="0" err="1" smtClean="0">
                <a:cs typeface="Symbol" charset="2"/>
              </a:rPr>
              <a:t>c</a:t>
            </a:r>
            <a:r>
              <a:rPr lang="en-US" i="1" dirty="0" smtClean="0">
                <a:cs typeface="Symbol" charset="2"/>
              </a:rPr>
              <a:t> / W</a:t>
            </a:r>
            <a:r>
              <a:rPr lang="en-US" i="1" baseline="30000" dirty="0" smtClean="0">
                <a:cs typeface="Symbol" charset="2"/>
              </a:rPr>
              <a:t>+</a:t>
            </a:r>
            <a:r>
              <a:rPr lang="en-US" i="1" dirty="0" smtClean="0">
                <a:cs typeface="Symbol" charset="2"/>
              </a:rPr>
              <a:t> </a:t>
            </a:r>
            <a:r>
              <a:rPr lang="en-US" i="1" dirty="0" err="1" smtClean="0">
                <a:cs typeface="Symbol" charset="2"/>
              </a:rPr>
              <a:t>cbar</a:t>
            </a:r>
            <a:r>
              <a:rPr lang="en-US" dirty="0" smtClean="0">
                <a:cs typeface="Symbol" charset="2"/>
              </a:rPr>
              <a:t>  asymmetry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cs typeface="Symbol" charset="2"/>
              </a:rPr>
              <a:t> </a:t>
            </a:r>
            <a:r>
              <a:rPr lang="en-US" sz="1600" i="1" dirty="0" err="1" smtClean="0">
                <a:cs typeface="Symbol" charset="2"/>
              </a:rPr>
              <a:t>d</a:t>
            </a:r>
            <a:r>
              <a:rPr lang="en-US" sz="1600" i="1" dirty="0" err="1" smtClean="0">
                <a:cs typeface="Symbol" charset="2"/>
                <a:sym typeface="Wingdings"/>
              </a:rPr>
              <a:t></a:t>
            </a:r>
            <a:r>
              <a:rPr lang="en-US" sz="1600" i="1" dirty="0" err="1" smtClean="0">
                <a:cs typeface="Symbol" charset="2"/>
              </a:rPr>
              <a:t>c</a:t>
            </a:r>
            <a:r>
              <a:rPr lang="en-US" sz="1600" dirty="0" smtClean="0">
                <a:cs typeface="Symbol" charset="2"/>
              </a:rPr>
              <a:t> is </a:t>
            </a:r>
            <a:r>
              <a:rPr lang="en-US" sz="1600" dirty="0" err="1" smtClean="0">
                <a:cs typeface="Symbol" charset="2"/>
              </a:rPr>
              <a:t>Cabibbo</a:t>
            </a:r>
            <a:r>
              <a:rPr lang="en-US" sz="1600" dirty="0" smtClean="0">
                <a:cs typeface="Symbol" charset="2"/>
              </a:rPr>
              <a:t>-suppressed though </a:t>
            </a:r>
            <a:r>
              <a:rPr lang="en-US" sz="1600" i="1" dirty="0" err="1" smtClean="0">
                <a:cs typeface="Symbol" charset="2"/>
              </a:rPr>
              <a:t>d</a:t>
            </a:r>
            <a:r>
              <a:rPr lang="en-US" sz="1600" dirty="0" smtClean="0">
                <a:cs typeface="Symbol" charset="2"/>
              </a:rPr>
              <a:t>-quarks are relatively plentiful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cs typeface="Symbol" charset="2"/>
              </a:rPr>
              <a:t> </a:t>
            </a:r>
            <a:r>
              <a:rPr lang="en-US" sz="1600" i="1" dirty="0" err="1" smtClean="0">
                <a:cs typeface="Symbol" charset="2"/>
              </a:rPr>
              <a:t>s</a:t>
            </a:r>
            <a:r>
              <a:rPr lang="en-US" sz="1600" i="1" dirty="0" err="1" smtClean="0">
                <a:cs typeface="Symbol" charset="2"/>
                <a:sym typeface="Wingdings"/>
              </a:rPr>
              <a:t>c</a:t>
            </a:r>
            <a:r>
              <a:rPr lang="en-US" sz="1600" dirty="0" smtClean="0">
                <a:cs typeface="Symbol" charset="2"/>
                <a:sym typeface="Wingdings"/>
              </a:rPr>
              <a:t> is </a:t>
            </a:r>
            <a:r>
              <a:rPr lang="en-US" sz="1600" dirty="0" err="1" smtClean="0">
                <a:cs typeface="Symbol" charset="2"/>
                <a:sym typeface="Wingdings"/>
              </a:rPr>
              <a:t>Cabibbo</a:t>
            </a:r>
            <a:r>
              <a:rPr lang="en-US" sz="1600" dirty="0" smtClean="0">
                <a:cs typeface="Symbol" charset="2"/>
                <a:sym typeface="Wingdings"/>
              </a:rPr>
              <a:t>-favored and makes a 3% contribution, depending on </a:t>
            </a:r>
            <a:r>
              <a:rPr lang="en-US" sz="1600" i="1" dirty="0" err="1" smtClean="0">
                <a:cs typeface="Symbol" charset="2"/>
                <a:sym typeface="Wingdings"/>
              </a:rPr>
              <a:t>s(x</a:t>
            </a:r>
            <a:r>
              <a:rPr lang="en-US" sz="1600" i="1" dirty="0" smtClean="0">
                <a:cs typeface="Symbol" charset="2"/>
                <a:sym typeface="Wingdings"/>
              </a:rPr>
              <a:t>)</a:t>
            </a:r>
            <a:endParaRPr lang="en-US" sz="1600" dirty="0" smtClean="0">
              <a:cs typeface="Symbol" charset="2"/>
              <a:sym typeface="Wingdings"/>
            </a:endParaRPr>
          </a:p>
          <a:p>
            <a:pPr lvl="1">
              <a:buFont typeface="Arial"/>
              <a:buChar char="•"/>
            </a:pPr>
            <a:r>
              <a:rPr lang="en-US" sz="1600" dirty="0" smtClean="0">
                <a:cs typeface="Symbol" charset="2"/>
                <a:sym typeface="Wingdings"/>
              </a:rPr>
              <a:t> </a:t>
            </a:r>
            <a:r>
              <a:rPr lang="en-US" sz="1600" i="1" dirty="0" err="1" smtClean="0">
                <a:cs typeface="Symbol" charset="2"/>
                <a:sym typeface="Wingdings"/>
              </a:rPr>
              <a:t>dbar/d</a:t>
            </a:r>
            <a:r>
              <a:rPr lang="en-US" sz="1600" dirty="0" smtClean="0">
                <a:cs typeface="Symbol" charset="2"/>
                <a:sym typeface="Wingdings"/>
              </a:rPr>
              <a:t>  constrained by the  </a:t>
            </a:r>
            <a:r>
              <a:rPr lang="en-US" sz="1600" i="1" dirty="0" smtClean="0">
                <a:cs typeface="Symbol" charset="2"/>
                <a:sym typeface="Wingdings"/>
              </a:rPr>
              <a:t>W</a:t>
            </a:r>
            <a:r>
              <a:rPr lang="en-US" sz="1600" dirty="0" smtClean="0">
                <a:cs typeface="Symbol" charset="2"/>
                <a:sym typeface="Wingdings"/>
              </a:rPr>
              <a:t>  charge asymmetry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1600" dirty="0" smtClean="0">
                <a:cs typeface="Symbol" charset="2"/>
                <a:sym typeface="Wingdings"/>
              </a:rPr>
              <a:t> important to have smallest uncertainties possible</a:t>
            </a:r>
            <a:endParaRPr lang="en-US" sz="1600" dirty="0" smtClean="0">
              <a:sym typeface="Wingdings"/>
            </a:endParaRP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cs typeface="Symbol" charset="2"/>
                <a:sym typeface="Wingdings"/>
              </a:rPr>
              <a:t> theoretically, ratio is not sensitive to higher-order corrections, but is sensitive to  </a:t>
            </a:r>
            <a:r>
              <a:rPr lang="en-US" i="1" dirty="0" err="1" smtClean="0">
                <a:cs typeface="Symbol" charset="2"/>
                <a:sym typeface="Wingdings"/>
              </a:rPr>
              <a:t>s(x</a:t>
            </a:r>
            <a:r>
              <a:rPr lang="en-US" i="1" dirty="0" smtClean="0">
                <a:cs typeface="Symbol" charset="2"/>
                <a:sym typeface="Wingdings"/>
              </a:rPr>
              <a:t>)</a:t>
            </a:r>
            <a:r>
              <a:rPr lang="en-US" dirty="0" smtClean="0">
                <a:cs typeface="Symbol" charset="2"/>
                <a:sym typeface="Wingdings"/>
              </a:rPr>
              <a:t> </a:t>
            </a:r>
            <a:r>
              <a:rPr lang="en-US" dirty="0" smtClean="0"/>
              <a:t> </a:t>
            </a:r>
          </a:p>
          <a:p>
            <a:pPr>
              <a:buFont typeface="Arial"/>
              <a:buChar char="•"/>
            </a:pPr>
            <a:r>
              <a:rPr lang="en-US" dirty="0" smtClean="0"/>
              <a:t> reconstruct the charm jet three ways: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 exclusive </a:t>
            </a:r>
            <a:r>
              <a:rPr lang="en-US" sz="1600" i="1" dirty="0" smtClean="0"/>
              <a:t>D</a:t>
            </a:r>
            <a:r>
              <a:rPr lang="en-US" sz="1600" dirty="0" smtClean="0"/>
              <a:t>-meson decays to charged particles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 inclusive charm decays to </a:t>
            </a:r>
            <a:r>
              <a:rPr lang="en-US" sz="1600" dirty="0" err="1" smtClean="0"/>
              <a:t>muons</a:t>
            </a:r>
            <a:endParaRPr lang="en-US" sz="1600" dirty="0" smtClean="0"/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 semi-inclusive </a:t>
            </a:r>
            <a:r>
              <a:rPr lang="en-US" sz="1600" i="1" dirty="0" smtClean="0"/>
              <a:t>D-</a:t>
            </a:r>
            <a:r>
              <a:rPr lang="en-US" sz="1600" dirty="0" smtClean="0"/>
              <a:t>meson decays</a:t>
            </a:r>
          </a:p>
          <a:p>
            <a:pPr>
              <a:buFont typeface="Arial"/>
              <a:buChar char="•"/>
            </a:pPr>
            <a:r>
              <a:rPr lang="en-US" dirty="0" smtClean="0">
                <a:cs typeface="Symbol" charset="2"/>
                <a:sym typeface="Wingdings"/>
              </a:rPr>
              <a:t> key feature:   opposite-sign – same-sign (OS-SS) subtraction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cs typeface="Symbol" charset="2"/>
                <a:sym typeface="Wingdings"/>
              </a:rPr>
              <a:t> removes backgrounds, and removes gluon splitting  </a:t>
            </a:r>
            <a:r>
              <a:rPr lang="en-US" sz="1600" i="1" dirty="0" err="1" smtClean="0">
                <a:cs typeface="Symbol" charset="2"/>
                <a:sym typeface="Wingdings"/>
              </a:rPr>
              <a:t>g</a:t>
            </a:r>
            <a:r>
              <a:rPr lang="en-US" sz="1600" i="1" dirty="0" smtClean="0">
                <a:cs typeface="Symbol" charset="2"/>
                <a:sym typeface="Wingdings"/>
              </a:rPr>
              <a:t> </a:t>
            </a:r>
            <a:r>
              <a:rPr lang="en-US" sz="1600" i="1" dirty="0" err="1" smtClean="0">
                <a:cs typeface="Symbol" charset="2"/>
                <a:sym typeface="Wingdings"/>
              </a:rPr>
              <a:t></a:t>
            </a:r>
            <a:r>
              <a:rPr lang="en-US" sz="1600" i="1" dirty="0" smtClean="0">
                <a:cs typeface="Symbol" charset="2"/>
                <a:sym typeface="Wingdings"/>
              </a:rPr>
              <a:t> </a:t>
            </a:r>
            <a:r>
              <a:rPr lang="en-US" sz="1600" i="1" dirty="0" err="1" smtClean="0">
                <a:cs typeface="Symbol" charset="2"/>
                <a:sym typeface="Wingdings"/>
              </a:rPr>
              <a:t>c</a:t>
            </a:r>
            <a:r>
              <a:rPr lang="en-US" sz="1600" i="1" dirty="0" smtClean="0">
                <a:cs typeface="Symbol" charset="2"/>
                <a:sym typeface="Wingdings"/>
              </a:rPr>
              <a:t> </a:t>
            </a:r>
            <a:r>
              <a:rPr lang="en-US" sz="1600" i="1" dirty="0" err="1" smtClean="0">
                <a:cs typeface="Symbol" charset="2"/>
                <a:sym typeface="Wingdings"/>
              </a:rPr>
              <a:t>cbar</a:t>
            </a:r>
            <a:endParaRPr lang="en-US" sz="1600" dirty="0" smtClean="0">
              <a:cs typeface="Symbol" charset="2"/>
              <a:sym typeface="Wingding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814313" y="1472208"/>
          <a:ext cx="2921000" cy="889992"/>
        </p:xfrm>
        <a:graphic>
          <a:graphicData uri="http://schemas.openxmlformats.org/presentationml/2006/ole">
            <p:oleObj spid="_x0000_s830466" name="Equation" r:id="rId7" imgW="1625600" imgH="49530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416799" y="3124200"/>
          <a:ext cx="1212499" cy="378906"/>
        </p:xfrm>
        <a:graphic>
          <a:graphicData uri="http://schemas.openxmlformats.org/presentationml/2006/ole">
            <p:oleObj spid="_x0000_s830467" name="Equation" r:id="rId8" imgW="812800" imgH="254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457200"/>
            <a:ext cx="1359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CMS:  </a:t>
            </a:r>
            <a:r>
              <a:rPr lang="en-US" sz="2000" i="1" dirty="0" err="1" smtClean="0">
                <a:solidFill>
                  <a:srgbClr val="000090"/>
                </a:solidFill>
              </a:rPr>
              <a:t>W+c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10" name="Picture 9" descr="CMS rati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4800" y="990599"/>
            <a:ext cx="4275318" cy="3521293"/>
          </a:xfrm>
          <a:prstGeom prst="rect">
            <a:avLst/>
          </a:prstGeom>
          <a:ln w="12700" cmpd="sng">
            <a:solidFill>
              <a:srgbClr val="CCFFCC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CMS ratio vs et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804118" y="457200"/>
            <a:ext cx="3997483" cy="4054692"/>
          </a:xfrm>
          <a:prstGeom prst="rect">
            <a:avLst/>
          </a:prstGeom>
          <a:ln w="12700" cmpd="sng">
            <a:solidFill>
              <a:srgbClr val="CCFFCC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04800" y="4876800"/>
            <a:ext cx="837921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distinct asymmetry is observed &amp; measured precisely  (more than 3 </a:t>
            </a:r>
            <a:r>
              <a:rPr lang="en-US" dirty="0" err="1" smtClean="0"/>
              <a:t>s.d</a:t>
            </a:r>
            <a:r>
              <a:rPr lang="en-US" dirty="0" smtClean="0"/>
              <a:t>. from unity)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theoretical calculations agree well (especially CT10 &amp; NNPDF23coll)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data seem to decline more rapidly with  </a:t>
            </a:r>
            <a:r>
              <a:rPr lang="en-US" dirty="0" err="1" smtClean="0">
                <a:latin typeface="Symbol" charset="2"/>
                <a:cs typeface="Symbol" charset="2"/>
              </a:rPr>
              <a:t>h</a:t>
            </a:r>
            <a:r>
              <a:rPr lang="en-US" dirty="0" smtClean="0">
                <a:cs typeface="Symbol" charset="2"/>
              </a:rPr>
              <a:t>  but not really precise enough yet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0" y="652045"/>
            <a:ext cx="2385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arXiv:1310.1138 (</a:t>
            </a:r>
            <a:r>
              <a:rPr lang="en-US" sz="1600" i="1" dirty="0" err="1" smtClean="0"/>
              <a:t>subm</a:t>
            </a:r>
            <a:r>
              <a:rPr lang="en-US" sz="1600" i="1" dirty="0" smtClean="0"/>
              <a:t>.)</a:t>
            </a:r>
            <a:endParaRPr lang="en-US" sz="1600" i="1" dirty="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133600" y="2667000"/>
            <a:ext cx="2895600" cy="1588"/>
          </a:xfrm>
          <a:prstGeom prst="line">
            <a:avLst/>
          </a:prstGeom>
          <a:ln w="12700" cmpd="sng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5562600" y="2057401"/>
            <a:ext cx="2895600" cy="1588"/>
          </a:xfrm>
          <a:prstGeom prst="line">
            <a:avLst/>
          </a:prstGeom>
          <a:ln w="12700" cmpd="sng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514290"/>
            <a:ext cx="4428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ATLAS has a preliminary measurement: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990600"/>
            <a:ext cx="573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reconstruct exclusive </a:t>
            </a:r>
            <a:r>
              <a:rPr lang="en-US" i="1" dirty="0" smtClean="0"/>
              <a:t>D</a:t>
            </a:r>
            <a:r>
              <a:rPr lang="en-US" dirty="0" smtClean="0"/>
              <a:t>-mesons only (in many channels)</a:t>
            </a:r>
            <a:endParaRPr lang="en-US" dirty="0"/>
          </a:p>
        </p:txBody>
      </p:sp>
      <p:pic>
        <p:nvPicPr>
          <p:cNvPr id="7" name="Picture 6" descr="ATLAS WD su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12" y="1752600"/>
            <a:ext cx="4359688" cy="312944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TLAS R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913" y="1752600"/>
            <a:ext cx="4359687" cy="312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005917" y="1444823"/>
            <a:ext cx="1985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ATLAS-CONF-2013-045</a:t>
            </a:r>
            <a:endParaRPr lang="en-US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5257800"/>
            <a:ext cx="444224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conclusions are similar to what CMS found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not yet at the same precision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85800"/>
            <a:ext cx="7134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</a:rPr>
              <a:t>CMS have carried out a QCD analysis to explore PDF constraints:</a:t>
            </a:r>
            <a:endParaRPr lang="en-US" sz="2000" dirty="0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381000"/>
            <a:ext cx="2694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arXiv:1312.6283 (</a:t>
            </a:r>
            <a:r>
              <a:rPr lang="en-US" sz="1400" i="1" dirty="0" err="1" smtClean="0"/>
              <a:t>subm</a:t>
            </a:r>
            <a:r>
              <a:rPr lang="en-US" sz="1400" i="1" dirty="0" smtClean="0"/>
              <a:t>. to PRD)</a:t>
            </a:r>
            <a:endParaRPr lang="en-US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1181725"/>
            <a:ext cx="542969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Use HERA DIS, CMS </a:t>
            </a:r>
            <a:r>
              <a:rPr lang="en-US" i="1" dirty="0" smtClean="0"/>
              <a:t>W</a:t>
            </a:r>
            <a:r>
              <a:rPr lang="en-US" dirty="0" smtClean="0"/>
              <a:t> asymmetry &amp; CMS  </a:t>
            </a:r>
            <a:r>
              <a:rPr lang="en-US" i="1" dirty="0" err="1" smtClean="0"/>
              <a:t>W+c</a:t>
            </a:r>
            <a:r>
              <a:rPr lang="en-US" dirty="0" smtClean="0"/>
              <a:t>  data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Like ATLAS, consider fixed-</a:t>
            </a:r>
            <a:r>
              <a:rPr lang="en-US" i="1" dirty="0" err="1" smtClean="0"/>
              <a:t>s</a:t>
            </a:r>
            <a:r>
              <a:rPr lang="en-US" dirty="0" smtClean="0"/>
              <a:t> and free-</a:t>
            </a:r>
            <a:r>
              <a:rPr lang="en-US" i="1" dirty="0" err="1" smtClean="0"/>
              <a:t>s</a:t>
            </a:r>
            <a:r>
              <a:rPr lang="en-US" dirty="0" smtClean="0"/>
              <a:t> fits.</a:t>
            </a:r>
            <a:endParaRPr lang="en-US" dirty="0"/>
          </a:p>
        </p:txBody>
      </p:sp>
      <p:pic>
        <p:nvPicPr>
          <p:cNvPr id="8" name="Picture 7" descr="CMS u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33600"/>
            <a:ext cx="4038600" cy="4038600"/>
          </a:xfrm>
          <a:prstGeom prst="rect">
            <a:avLst/>
          </a:prstGeom>
        </p:spPr>
      </p:pic>
      <p:pic>
        <p:nvPicPr>
          <p:cNvPr id="9" name="Picture 8" descr="CMS d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133600"/>
            <a:ext cx="4038600" cy="4038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1200" y="6292334"/>
            <a:ext cx="6572870" cy="369332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Notice that  </a:t>
            </a:r>
            <a:r>
              <a:rPr lang="en-US" i="1" dirty="0" err="1" smtClean="0">
                <a:solidFill>
                  <a:srgbClr val="800000"/>
                </a:solidFill>
              </a:rPr>
              <a:t>xd</a:t>
            </a:r>
            <a:r>
              <a:rPr lang="en-US" i="1" baseline="-25000" dirty="0" err="1" smtClean="0">
                <a:solidFill>
                  <a:srgbClr val="800000"/>
                </a:solidFill>
              </a:rPr>
              <a:t>v</a:t>
            </a:r>
            <a:r>
              <a:rPr lang="en-US" i="1" dirty="0" err="1" smtClean="0">
                <a:solidFill>
                  <a:srgbClr val="800000"/>
                </a:solidFill>
              </a:rPr>
              <a:t>(x</a:t>
            </a:r>
            <a:r>
              <a:rPr lang="en-US" i="1" dirty="0" smtClean="0">
                <a:solidFill>
                  <a:srgbClr val="800000"/>
                </a:solidFill>
              </a:rPr>
              <a:t>)</a:t>
            </a:r>
            <a:r>
              <a:rPr lang="en-US" dirty="0" smtClean="0">
                <a:solidFill>
                  <a:srgbClr val="800000"/>
                </a:solidFill>
              </a:rPr>
              <a:t>  is  </a:t>
            </a:r>
            <a:r>
              <a:rPr lang="en-US" u="sng" dirty="0" smtClean="0">
                <a:solidFill>
                  <a:srgbClr val="800000"/>
                </a:solidFill>
              </a:rPr>
              <a:t>reduced</a:t>
            </a:r>
            <a:r>
              <a:rPr lang="en-US" dirty="0" smtClean="0">
                <a:solidFill>
                  <a:srgbClr val="800000"/>
                </a:solidFill>
              </a:rPr>
              <a:t>.    (D</a:t>
            </a:r>
            <a:r>
              <a:rPr lang="en-US" dirty="0" smtClean="0">
                <a:solidFill>
                  <a:srgbClr val="800000"/>
                </a:solidFill>
                <a:latin typeface="Webdings"/>
                <a:ea typeface="Webdings"/>
                <a:cs typeface="Webdings"/>
              </a:rPr>
              <a:t></a:t>
            </a:r>
            <a:r>
              <a:rPr lang="en-US" dirty="0" smtClean="0">
                <a:solidFill>
                  <a:srgbClr val="800000"/>
                </a:solidFill>
              </a:rPr>
              <a:t> data want  </a:t>
            </a:r>
            <a:r>
              <a:rPr lang="en-US" i="1" dirty="0" err="1" smtClean="0">
                <a:solidFill>
                  <a:srgbClr val="800000"/>
                </a:solidFill>
              </a:rPr>
              <a:t>d/u</a:t>
            </a:r>
            <a:r>
              <a:rPr lang="en-US" dirty="0" smtClean="0">
                <a:solidFill>
                  <a:srgbClr val="800000"/>
                </a:solidFill>
              </a:rPr>
              <a:t>   </a:t>
            </a:r>
            <a:r>
              <a:rPr lang="en-US" u="sng" dirty="0" smtClean="0">
                <a:solidFill>
                  <a:srgbClr val="800000"/>
                </a:solidFill>
              </a:rPr>
              <a:t>increased</a:t>
            </a:r>
            <a:r>
              <a:rPr lang="en-US" dirty="0" smtClean="0">
                <a:solidFill>
                  <a:srgbClr val="800000"/>
                </a:solidFill>
              </a:rPr>
              <a:t>.)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4778633" y="3603367"/>
            <a:ext cx="2787134" cy="259080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ATLAS lepton uni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036965"/>
            <a:ext cx="4716976" cy="452563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0" dir="2700000" algn="tl" rotWithShape="0">
              <a:schemeClr val="bg2">
                <a:lumMod val="25000"/>
                <a:alpha val="43000"/>
              </a:scheme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4800" y="501134"/>
            <a:ext cx="6747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ATLAS reported a competitive test of </a:t>
            </a:r>
            <a:r>
              <a:rPr lang="en-US" u="sng" dirty="0" smtClean="0"/>
              <a:t>lepton universality in </a:t>
            </a:r>
            <a:r>
              <a:rPr lang="en-US" i="1" u="sng" dirty="0" smtClean="0"/>
              <a:t>W</a:t>
            </a:r>
            <a:r>
              <a:rPr lang="en-US" u="sng" dirty="0" smtClean="0"/>
              <a:t> decays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828800" y="5791200"/>
          <a:ext cx="3075039" cy="685800"/>
        </p:xfrm>
        <a:graphic>
          <a:graphicData uri="http://schemas.openxmlformats.org/presentationml/2006/ole">
            <p:oleObj spid="_x0000_s797698" name="Equation" r:id="rId4" imgW="1765300" imgH="3937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5800" y="5943600"/>
            <a:ext cx="843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ATLAS: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5943600"/>
            <a:ext cx="67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PDG:</a:t>
            </a:r>
            <a:endParaRPr lang="en-US" dirty="0"/>
          </a:p>
        </p:txBody>
      </p:sp>
      <p:graphicFrame>
        <p:nvGraphicFramePr>
          <p:cNvPr id="797699" name="Object 3"/>
          <p:cNvGraphicFramePr>
            <a:graphicFrameLocks noChangeAspect="1"/>
          </p:cNvGraphicFramePr>
          <p:nvPr/>
        </p:nvGraphicFramePr>
        <p:xfrm>
          <a:off x="6510338" y="6022975"/>
          <a:ext cx="1482725" cy="220663"/>
        </p:xfrm>
        <a:graphic>
          <a:graphicData uri="http://schemas.openxmlformats.org/presentationml/2006/ole">
            <p:oleObj spid="_x0000_s797699" name="Equation" r:id="rId5" imgW="850900" imgH="1270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052498" y="137160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 pb</a:t>
            </a:r>
            <a:r>
              <a:rPr lang="en-US" baseline="30000" dirty="0" smtClean="0"/>
              <a:t>-1</a:t>
            </a:r>
            <a:r>
              <a:rPr lang="en-US" dirty="0" smtClean="0"/>
              <a:t> at 7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2590800"/>
            <a:ext cx="1833179" cy="1200329"/>
          </a:xfrm>
          <a:prstGeom prst="rect">
            <a:avLst/>
          </a:prstGeom>
          <a:solidFill>
            <a:schemeClr val="bg2">
              <a:alpha val="62000"/>
            </a:schemeClr>
          </a:solidFill>
          <a:ln w="19050" cmpd="sng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exploits the very</a:t>
            </a:r>
          </a:p>
          <a:p>
            <a:r>
              <a:rPr lang="en-US" dirty="0" smtClean="0"/>
              <a:t>high precision of</a:t>
            </a:r>
          </a:p>
          <a:p>
            <a:r>
              <a:rPr lang="en-US" dirty="0" smtClean="0"/>
              <a:t>the cross section</a:t>
            </a:r>
          </a:p>
          <a:p>
            <a:r>
              <a:rPr lang="en-US" dirty="0" smtClean="0"/>
              <a:t>measurements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85800"/>
            <a:ext cx="7134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</a:rPr>
              <a:t>CMS have carried out a QCD analysis to explore PDF constraints:</a:t>
            </a:r>
            <a:endParaRPr lang="en-US" sz="2000" dirty="0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381000"/>
            <a:ext cx="2694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arXiv:1312.6283 (</a:t>
            </a:r>
            <a:r>
              <a:rPr lang="en-US" sz="1400" i="1" dirty="0" err="1" smtClean="0"/>
              <a:t>subm</a:t>
            </a:r>
            <a:r>
              <a:rPr lang="en-US" sz="1400" i="1" dirty="0" smtClean="0"/>
              <a:t>. to PRD)</a:t>
            </a:r>
            <a:endParaRPr lang="en-US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1181725"/>
            <a:ext cx="542969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Use HERA DIS, CMS </a:t>
            </a:r>
            <a:r>
              <a:rPr lang="en-US" i="1" dirty="0" smtClean="0"/>
              <a:t>W</a:t>
            </a:r>
            <a:r>
              <a:rPr lang="en-US" dirty="0" smtClean="0"/>
              <a:t> asymmetry &amp; CMS  </a:t>
            </a:r>
            <a:r>
              <a:rPr lang="en-US" i="1" dirty="0" err="1" smtClean="0"/>
              <a:t>W+c</a:t>
            </a:r>
            <a:r>
              <a:rPr lang="en-US" dirty="0" smtClean="0"/>
              <a:t>  data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Like ATLAS, consider fixed-</a:t>
            </a:r>
            <a:r>
              <a:rPr lang="en-US" i="1" dirty="0" err="1" smtClean="0"/>
              <a:t>s</a:t>
            </a:r>
            <a:r>
              <a:rPr lang="en-US" dirty="0" smtClean="0"/>
              <a:t> and free-</a:t>
            </a:r>
            <a:r>
              <a:rPr lang="en-US" i="1" dirty="0" err="1" smtClean="0"/>
              <a:t>s</a:t>
            </a:r>
            <a:r>
              <a:rPr lang="en-US" dirty="0" smtClean="0"/>
              <a:t> fits.</a:t>
            </a:r>
            <a:endParaRPr lang="en-US" dirty="0"/>
          </a:p>
        </p:txBody>
      </p:sp>
      <p:pic>
        <p:nvPicPr>
          <p:cNvPr id="8" name="Picture 7" descr="CMS uv.png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457200" y="2133600"/>
            <a:ext cx="4038600" cy="4038600"/>
          </a:xfrm>
          <a:prstGeom prst="rect">
            <a:avLst/>
          </a:prstGeom>
        </p:spPr>
      </p:pic>
      <p:pic>
        <p:nvPicPr>
          <p:cNvPr id="9" name="Picture 8" descr="CMS dv.png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4648200" y="2133600"/>
            <a:ext cx="4038600" cy="4038600"/>
          </a:xfrm>
          <a:prstGeom prst="rect">
            <a:avLst/>
          </a:prstGeom>
        </p:spPr>
      </p:pic>
      <p:pic>
        <p:nvPicPr>
          <p:cNvPr id="13" name="Picture 12" descr="CMS prel_xsbar_rs_1_atla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997075"/>
            <a:ext cx="4724400" cy="4724400"/>
          </a:xfrm>
          <a:prstGeom prst="rect">
            <a:avLst/>
          </a:prstGeom>
          <a:solidFill>
            <a:schemeClr val="bg2"/>
          </a:solidFill>
          <a:ln w="19050" cmpd="sng">
            <a:solidFill>
              <a:schemeClr val="accent6">
                <a:lumMod val="50000"/>
              </a:schemeClr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990600" y="1062335"/>
            <a:ext cx="6705600" cy="738664"/>
          </a:xfrm>
          <a:prstGeom prst="rect">
            <a:avLst/>
          </a:prstGeom>
          <a:solidFill>
            <a:schemeClr val="accent2">
              <a:lumMod val="20000"/>
              <a:lumOff val="80000"/>
              <a:alpha val="92000"/>
            </a:schemeClr>
          </a:solidFill>
          <a:ln w="12700" cmpd="sng">
            <a:solidFill>
              <a:srgbClr val="FF66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274320" tIns="228600" rIns="274320" bIns="228600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Maybe some tension between CMS &amp; ATLAS results on  </a:t>
            </a:r>
            <a:r>
              <a:rPr lang="en-US" i="1" dirty="0" err="1" smtClean="0">
                <a:solidFill>
                  <a:srgbClr val="800000"/>
                </a:solidFill>
              </a:rPr>
              <a:t>s(x</a:t>
            </a:r>
            <a:r>
              <a:rPr lang="en-US" i="1" dirty="0" smtClean="0">
                <a:solidFill>
                  <a:srgbClr val="800000"/>
                </a:solidFill>
              </a:rPr>
              <a:t>)</a:t>
            </a:r>
            <a:r>
              <a:rPr lang="en-US" dirty="0" smtClean="0">
                <a:solidFill>
                  <a:srgbClr val="800000"/>
                </a:solidFill>
              </a:rPr>
              <a:t> ?</a:t>
            </a:r>
            <a:endParaRPr 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Forward-Backward Asymmetry and </a:t>
            </a:r>
            <a:r>
              <a:rPr lang="en-US" i="1" cap="small" dirty="0" smtClean="0"/>
              <a:t>sin</a:t>
            </a:r>
            <a:r>
              <a:rPr lang="en-US" i="1" cap="small" baseline="30000" dirty="0" smtClean="0"/>
              <a:t>2</a:t>
            </a:r>
            <a:r>
              <a:rPr lang="en-US" i="1" cap="small" dirty="0" smtClean="0">
                <a:latin typeface="Symbol" charset="2"/>
                <a:cs typeface="Symbol" charset="2"/>
              </a:rPr>
              <a:t>q</a:t>
            </a:r>
            <a:r>
              <a:rPr lang="en-US" i="1" cap="small" baseline="-25000" dirty="0" smtClean="0">
                <a:latin typeface="+mn-lt"/>
                <a:cs typeface="Symbol" charset="2"/>
              </a:rPr>
              <a:t>W</a:t>
            </a:r>
            <a:endParaRPr lang="en-US" i="1" cap="non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2" name="Picture 11" descr="z05_sef2_theta.ep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-2540" r="-2540" b="-1016"/>
              <a:stretch>
                <a:fillRect/>
              </a:stretch>
            </p:blipFill>
          </mc:Choice>
          <mc:Fallback>
            <p:blipFill>
              <a:blip r:embed="rId3"/>
              <a:srcRect l="-2540" r="-2540" b="-1016"/>
              <a:stretch>
                <a:fillRect/>
              </a:stretch>
            </p:blipFill>
          </mc:Fallback>
        </mc:AlternateContent>
        <p:spPr>
          <a:xfrm>
            <a:off x="4168007" y="1298448"/>
            <a:ext cx="4162183" cy="500329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944969" y="6397823"/>
            <a:ext cx="2284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Phys. Rep. 427 (2006) 257</a:t>
            </a:r>
            <a:endParaRPr lang="en-US" sz="1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1752" y="1600200"/>
            <a:ext cx="3788217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well-known tension between</a:t>
            </a:r>
            <a:br>
              <a:rPr lang="en-US" dirty="0" smtClean="0"/>
            </a:br>
            <a:r>
              <a:rPr lang="en-US" dirty="0" smtClean="0"/>
              <a:t>  “</a:t>
            </a:r>
            <a:r>
              <a:rPr lang="en-US" dirty="0" err="1" smtClean="0"/>
              <a:t>leptonic</a:t>
            </a:r>
            <a:r>
              <a:rPr lang="en-US" dirty="0" smtClean="0"/>
              <a:t>” and “</a:t>
            </a:r>
            <a:r>
              <a:rPr lang="en-US" dirty="0" err="1" smtClean="0"/>
              <a:t>hadronic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en-US" dirty="0" smtClean="0"/>
              <a:t>  asymmetry measurements.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lead to two very different values</a:t>
            </a:r>
            <a:br>
              <a:rPr lang="en-US" dirty="0" smtClean="0"/>
            </a:br>
            <a:r>
              <a:rPr lang="en-US" dirty="0" smtClean="0"/>
              <a:t>  for  </a:t>
            </a:r>
            <a:r>
              <a:rPr lang="en-US" i="1" dirty="0" smtClean="0"/>
              <a:t>sin</a:t>
            </a:r>
            <a:r>
              <a:rPr lang="en-US" i="1" baseline="30000" dirty="0" smtClean="0"/>
              <a:t>2</a:t>
            </a:r>
            <a:r>
              <a:rPr lang="en-US" i="1" dirty="0" smtClean="0">
                <a:latin typeface="Symbol" charset="2"/>
                <a:cs typeface="Symbol" charset="2"/>
              </a:rPr>
              <a:t>q</a:t>
            </a:r>
            <a:r>
              <a:rPr lang="en-US" i="1" baseline="-25000" dirty="0" smtClean="0">
                <a:cs typeface="Symbol" charset="2"/>
              </a:rPr>
              <a:t>W</a:t>
            </a:r>
            <a:endParaRPr lang="en-US" dirty="0" smtClean="0">
              <a:cs typeface="Symbol" charset="2"/>
            </a:endParaRP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cs typeface="Symbol" charset="2"/>
              </a:rPr>
              <a:t> two most precise values differ by</a:t>
            </a:r>
            <a:br>
              <a:rPr lang="en-US" dirty="0" smtClean="0">
                <a:cs typeface="Symbol" charset="2"/>
              </a:rPr>
            </a:br>
            <a:r>
              <a:rPr lang="en-US" dirty="0" smtClean="0">
                <a:cs typeface="Symbol" charset="2"/>
              </a:rPr>
              <a:t>   more than  </a:t>
            </a:r>
            <a:r>
              <a:rPr lang="en-US" dirty="0" smtClean="0">
                <a:latin typeface="Symbol" charset="2"/>
                <a:cs typeface="Symbol" charset="2"/>
              </a:rPr>
              <a:t>3s</a:t>
            </a:r>
            <a:r>
              <a:rPr lang="en-US" dirty="0" smtClean="0">
                <a:cs typeface="Symbol" charset="2"/>
              </a:rPr>
              <a:t>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cs typeface="Symbol" charset="2"/>
              </a:rPr>
              <a:t> used to be a problem for estimating</a:t>
            </a:r>
            <a:br>
              <a:rPr lang="en-US" dirty="0" smtClean="0">
                <a:cs typeface="Symbol" charset="2"/>
              </a:rPr>
            </a:br>
            <a:r>
              <a:rPr lang="en-US" dirty="0" smtClean="0">
                <a:cs typeface="Symbol" charset="2"/>
              </a:rPr>
              <a:t>  the SM Higgs mass.</a:t>
            </a:r>
            <a:br>
              <a:rPr lang="en-US" dirty="0" smtClean="0">
                <a:cs typeface="Symbol" charset="2"/>
              </a:rPr>
            </a:br>
            <a:endParaRPr lang="en-US" dirty="0" smtClean="0">
              <a:cs typeface="Symbol" charset="2"/>
            </a:endParaRP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cs typeface="Symbol" charset="2"/>
              </a:rPr>
              <a:t> Clearly, a new measurements with</a:t>
            </a:r>
            <a:br>
              <a:rPr lang="en-US" dirty="0" smtClean="0">
                <a:cs typeface="Symbol" charset="2"/>
              </a:rPr>
            </a:br>
            <a:r>
              <a:rPr lang="en-US" dirty="0" smtClean="0">
                <a:cs typeface="Symbol" charset="2"/>
              </a:rPr>
              <a:t>  an uncertainty of </a:t>
            </a:r>
            <a:r>
              <a:rPr lang="en-US" dirty="0" smtClean="0">
                <a:solidFill>
                  <a:srgbClr val="0000FF"/>
                </a:solidFill>
                <a:cs typeface="Symbol" charset="2"/>
              </a:rPr>
              <a:t>0.0002</a:t>
            </a:r>
            <a:r>
              <a:rPr lang="en-US" dirty="0" smtClean="0">
                <a:cs typeface="Symbol" charset="2"/>
              </a:rPr>
              <a:t> or better</a:t>
            </a:r>
            <a:br>
              <a:rPr lang="en-US" dirty="0" smtClean="0">
                <a:cs typeface="Symbol" charset="2"/>
              </a:rPr>
            </a:br>
            <a:r>
              <a:rPr lang="en-US" dirty="0" smtClean="0">
                <a:cs typeface="Symbol" charset="2"/>
              </a:rPr>
              <a:t>  would be very useful.</a:t>
            </a:r>
            <a:endParaRPr lang="en-US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flip dir="u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609600"/>
            <a:ext cx="657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CMS reported the first measurement of  </a:t>
            </a:r>
            <a:r>
              <a:rPr lang="en-US" sz="2000" i="1" dirty="0" smtClean="0">
                <a:solidFill>
                  <a:srgbClr val="000090"/>
                </a:solidFill>
              </a:rPr>
              <a:t>sin</a:t>
            </a:r>
            <a:r>
              <a:rPr lang="en-US" sz="2000" i="1" baseline="30000" dirty="0" smtClean="0">
                <a:solidFill>
                  <a:srgbClr val="000090"/>
                </a:solidFill>
              </a:rPr>
              <a:t>2</a:t>
            </a:r>
            <a:r>
              <a:rPr lang="en-US" sz="2000" i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q</a:t>
            </a:r>
            <a:r>
              <a:rPr lang="en-US" sz="2000" i="1" baseline="-25000" dirty="0" smtClean="0">
                <a:solidFill>
                  <a:srgbClr val="000090"/>
                </a:solidFill>
                <a:cs typeface="Symbol" charset="2"/>
              </a:rPr>
              <a:t>W</a:t>
            </a:r>
            <a:r>
              <a:rPr lang="en-US" sz="2000" dirty="0" smtClean="0">
                <a:solidFill>
                  <a:srgbClr val="000090"/>
                </a:solidFill>
                <a:cs typeface="Symbol" charset="2"/>
              </a:rPr>
              <a:t>  at the LHC: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143000"/>
            <a:ext cx="8263801" cy="5186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innovative: make full use of the </a:t>
            </a:r>
            <a:r>
              <a:rPr lang="en-US" dirty="0" err="1" smtClean="0"/>
              <a:t>Drell</a:t>
            </a:r>
            <a:r>
              <a:rPr lang="en-US" dirty="0" smtClean="0"/>
              <a:t>-Yan leading-order matrix element</a:t>
            </a:r>
            <a:br>
              <a:rPr lang="en-US" dirty="0" smtClean="0"/>
            </a:br>
            <a:r>
              <a:rPr lang="en-US" dirty="0" smtClean="0"/>
              <a:t>     (in the past people used only  </a:t>
            </a:r>
            <a:r>
              <a:rPr lang="en-US" i="1" dirty="0" smtClean="0"/>
              <a:t>A</a:t>
            </a:r>
            <a:r>
              <a:rPr lang="en-US" i="1" baseline="-25000" dirty="0" smtClean="0"/>
              <a:t>FB</a:t>
            </a:r>
            <a:r>
              <a:rPr lang="en-US" dirty="0" smtClean="0"/>
              <a:t>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</a:t>
            </a:r>
            <a:r>
              <a:rPr lang="en-US" i="1" dirty="0" smtClean="0"/>
              <a:t>A</a:t>
            </a:r>
            <a:r>
              <a:rPr lang="en-US" i="1" baseline="-25000" dirty="0" smtClean="0"/>
              <a:t>FB</a:t>
            </a:r>
            <a:r>
              <a:rPr lang="en-US" dirty="0" smtClean="0"/>
              <a:t> is relatively weak at a </a:t>
            </a:r>
            <a:r>
              <a:rPr lang="en-US" i="1" dirty="0" smtClean="0"/>
              <a:t>pp</a:t>
            </a:r>
            <a:r>
              <a:rPr lang="en-US" dirty="0" smtClean="0"/>
              <a:t>  collider because there is no clear “forward” direction</a:t>
            </a:r>
            <a:br>
              <a:rPr lang="en-US" dirty="0" smtClean="0"/>
            </a:br>
            <a:r>
              <a:rPr lang="en-US" dirty="0" smtClean="0"/>
              <a:t>     - one resolves the  </a:t>
            </a:r>
            <a:r>
              <a:rPr lang="en-US" i="1" dirty="0" err="1" smtClean="0"/>
              <a:t>q</a:t>
            </a:r>
            <a:r>
              <a:rPr lang="en-US" dirty="0" smtClean="0"/>
              <a:t>  direction on a statistical basis:</a:t>
            </a:r>
            <a:br>
              <a:rPr lang="en-US" dirty="0" smtClean="0"/>
            </a:br>
            <a:r>
              <a:rPr lang="en-US" dirty="0" smtClean="0"/>
              <a:t>     - the longitudinal direction of the  </a:t>
            </a:r>
            <a:r>
              <a:rPr lang="en-US" i="1" dirty="0" smtClean="0"/>
              <a:t>Z</a:t>
            </a:r>
            <a:r>
              <a:rPr lang="en-US" dirty="0" smtClean="0"/>
              <a:t>  indicates the likely  </a:t>
            </a:r>
            <a:r>
              <a:rPr lang="en-US" i="1" dirty="0" err="1" smtClean="0"/>
              <a:t>q</a:t>
            </a:r>
            <a:r>
              <a:rPr lang="en-US" dirty="0" smtClean="0"/>
              <a:t>  direction.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The use of the full matrix element squeezes the most information and helps</a:t>
            </a:r>
            <a:br>
              <a:rPr lang="en-US" dirty="0" smtClean="0"/>
            </a:br>
            <a:r>
              <a:rPr lang="en-US" dirty="0" smtClean="0"/>
              <a:t>     deal with the  forward/backward direction ambiguity   (“dilution”)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Gain is about 20% with respect to  </a:t>
            </a:r>
            <a:r>
              <a:rPr lang="en-US" i="1" dirty="0" smtClean="0"/>
              <a:t>A</a:t>
            </a:r>
            <a:r>
              <a:rPr lang="en-US" i="1" baseline="-25000" dirty="0" smtClean="0"/>
              <a:t>FB</a:t>
            </a:r>
            <a:r>
              <a:rPr lang="en-US" dirty="0" smtClean="0"/>
              <a:t>  alone.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This is a “demonstration” measurement.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5 fb</a:t>
            </a:r>
            <a:r>
              <a:rPr lang="en-US" baseline="30000" dirty="0" smtClean="0">
                <a:latin typeface="Symbol" charset="2"/>
                <a:cs typeface="Symbol" charset="2"/>
              </a:rPr>
              <a:t>-1</a:t>
            </a:r>
            <a:r>
              <a:rPr lang="en-US" dirty="0" smtClean="0">
                <a:cs typeface="Symbol" charset="2"/>
              </a:rPr>
              <a:t> at 7 </a:t>
            </a:r>
            <a:r>
              <a:rPr lang="en-US" dirty="0" err="1" smtClean="0">
                <a:cs typeface="Symbol" charset="2"/>
              </a:rPr>
              <a:t>TeV</a:t>
            </a:r>
            <a:r>
              <a:rPr lang="en-US" dirty="0" smtClean="0">
                <a:cs typeface="Symbol" charset="2"/>
              </a:rPr>
              <a:t>,     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30000" dirty="0" err="1" smtClean="0">
                <a:latin typeface="Symbol" charset="2"/>
                <a:cs typeface="Symbol" charset="2"/>
              </a:rPr>
              <a:t>+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  only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 significant systematic uncertainty due to NLO corrections,</a:t>
            </a:r>
            <a:br>
              <a:rPr lang="en-US" dirty="0" smtClean="0"/>
            </a:br>
            <a:r>
              <a:rPr lang="en-US" dirty="0" smtClean="0"/>
              <a:t>  momentum resolution and </a:t>
            </a:r>
            <a:r>
              <a:rPr lang="en-US" dirty="0" err="1" smtClean="0"/>
              <a:t>mis</a:t>
            </a:r>
            <a:r>
              <a:rPr lang="en-US" dirty="0" smtClean="0"/>
              <a:t>-alignment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</a:t>
            </a:r>
            <a:r>
              <a:rPr lang="en-US" u="sng" dirty="0" smtClean="0"/>
              <a:t>speculate</a:t>
            </a:r>
            <a:r>
              <a:rPr lang="en-US" dirty="0" smtClean="0"/>
              <a:t> that systematic uncertainty could be pushed down to 0.0010?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209799" y="3886200"/>
          <a:ext cx="4296833" cy="381000"/>
        </p:xfrm>
        <a:graphic>
          <a:graphicData uri="http://schemas.openxmlformats.org/presentationml/2006/ole">
            <p:oleObj spid="_x0000_s836610" name="Equation" r:id="rId3" imgW="2578100" imgH="2286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19800" y="4495800"/>
            <a:ext cx="2585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Phys. Rev. D84 112002 (2011)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612648"/>
            <a:ext cx="5666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CMS did measure  </a:t>
            </a:r>
            <a:r>
              <a:rPr lang="en-US" sz="2000" i="1" dirty="0" smtClean="0">
                <a:solidFill>
                  <a:srgbClr val="000090"/>
                </a:solidFill>
              </a:rPr>
              <a:t>A</a:t>
            </a:r>
            <a:r>
              <a:rPr lang="en-US" sz="2000" i="1" baseline="-25000" dirty="0" smtClean="0">
                <a:solidFill>
                  <a:srgbClr val="000090"/>
                </a:solidFill>
              </a:rPr>
              <a:t>FB</a:t>
            </a:r>
            <a:r>
              <a:rPr lang="en-US" sz="2000" dirty="0" smtClean="0">
                <a:solidFill>
                  <a:srgbClr val="000090"/>
                </a:solidFill>
              </a:rPr>
              <a:t>  in an independent analysis: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7" name="Picture 6" descr="CMS AF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71800" y="1213992"/>
            <a:ext cx="6038850" cy="51868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6200" y="1524000"/>
            <a:ext cx="2712301" cy="3231654"/>
          </a:xfrm>
          <a:prstGeom prst="rect">
            <a:avLst/>
          </a:prstGeom>
          <a:solidFill>
            <a:schemeClr val="bg2">
              <a:alpha val="80000"/>
            </a:schemeClr>
          </a:solidFill>
          <a:ln w="19050" cmpd="sng">
            <a:solidFill>
              <a:schemeClr val="accent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1600" dirty="0" smtClean="0"/>
              <a:t> combine  </a:t>
            </a:r>
            <a:r>
              <a:rPr lang="en-US" sz="1600" i="1" dirty="0" err="1" smtClean="0"/>
              <a:t>e</a:t>
            </a:r>
            <a:r>
              <a:rPr lang="en-US" sz="1600" i="1" baseline="30000" dirty="0" err="1" smtClean="0"/>
              <a:t>+</a:t>
            </a:r>
            <a:r>
              <a:rPr lang="en-US" sz="1600" i="1" dirty="0" err="1" smtClean="0"/>
              <a:t>e</a:t>
            </a:r>
            <a:r>
              <a:rPr lang="en-US" sz="1600" i="1" baseline="30000" dirty="0" smtClean="0">
                <a:latin typeface="Symbol" charset="2"/>
                <a:cs typeface="Symbol" charset="2"/>
              </a:rPr>
              <a:t>-</a:t>
            </a:r>
            <a:r>
              <a:rPr lang="en-US" sz="1600" dirty="0" smtClean="0">
                <a:cs typeface="Symbol" charset="2"/>
              </a:rPr>
              <a:t>  and  </a:t>
            </a:r>
            <a:r>
              <a:rPr lang="en-US" sz="1600" dirty="0" err="1" smtClean="0">
                <a:latin typeface="Symbol" charset="2"/>
                <a:cs typeface="Symbol" charset="2"/>
              </a:rPr>
              <a:t>m</a:t>
            </a:r>
            <a:r>
              <a:rPr lang="en-US" sz="1600" baseline="30000" dirty="0" err="1" smtClean="0">
                <a:latin typeface="Symbol" charset="2"/>
                <a:cs typeface="Symbol" charset="2"/>
              </a:rPr>
              <a:t>+</a:t>
            </a:r>
            <a:r>
              <a:rPr lang="en-US" sz="1600" dirty="0" err="1" smtClean="0">
                <a:latin typeface="Symbol" charset="2"/>
                <a:cs typeface="Symbol" charset="2"/>
              </a:rPr>
              <a:t>m</a:t>
            </a:r>
            <a:r>
              <a:rPr lang="en-US" sz="1600" baseline="30000" dirty="0" smtClean="0">
                <a:latin typeface="Symbol" charset="2"/>
                <a:cs typeface="Symbol" charset="2"/>
              </a:rPr>
              <a:t>-</a:t>
            </a:r>
            <a:r>
              <a:rPr lang="en-US" sz="1600" dirty="0" smtClean="0">
                <a:latin typeface="Symbol" charset="2"/>
                <a:cs typeface="Symbol" charset="2"/>
              </a:rPr>
              <a:t> </a:t>
            </a:r>
            <a:endParaRPr lang="en-US" sz="1600" dirty="0" smtClean="0">
              <a:cs typeface="Symbol" charset="2"/>
            </a:endParaRP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1600" dirty="0" smtClean="0">
                <a:cs typeface="Symbol" charset="2"/>
              </a:rPr>
              <a:t> more than 1M events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1600" dirty="0" smtClean="0">
                <a:cs typeface="Symbol" charset="2"/>
              </a:rPr>
              <a:t> subtract backgrounds, </a:t>
            </a:r>
            <a:br>
              <a:rPr lang="en-US" sz="1600" dirty="0" smtClean="0">
                <a:cs typeface="Symbol" charset="2"/>
              </a:rPr>
            </a:br>
            <a:r>
              <a:rPr lang="en-US" sz="1600" dirty="0" smtClean="0">
                <a:cs typeface="Symbol" charset="2"/>
              </a:rPr>
              <a:t>   unfold (F and B separately), </a:t>
            </a:r>
            <a:br>
              <a:rPr lang="en-US" sz="1600" dirty="0" smtClean="0">
                <a:cs typeface="Symbol" charset="2"/>
              </a:rPr>
            </a:br>
            <a:r>
              <a:rPr lang="en-US" sz="1600" dirty="0" smtClean="0">
                <a:cs typeface="Symbol" charset="2"/>
              </a:rPr>
              <a:t>  correct for dilution…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1600" dirty="0" smtClean="0">
                <a:cs typeface="Symbol" charset="2"/>
              </a:rPr>
              <a:t> four bins of rapidity  </a:t>
            </a:r>
            <a:r>
              <a:rPr lang="en-US" sz="1600" i="1" dirty="0" smtClean="0">
                <a:cs typeface="Symbol" charset="2"/>
              </a:rPr>
              <a:t>Y</a:t>
            </a:r>
            <a:r>
              <a:rPr lang="en-US" sz="1600" dirty="0" smtClean="0">
                <a:cs typeface="Symbol" charset="2"/>
              </a:rPr>
              <a:t> </a:t>
            </a:r>
            <a:br>
              <a:rPr lang="en-US" sz="1600" dirty="0" smtClean="0">
                <a:cs typeface="Symbol" charset="2"/>
              </a:rPr>
            </a:br>
            <a:endParaRPr lang="en-US" sz="1600" dirty="0" smtClean="0">
              <a:cs typeface="Symbol" charset="2"/>
            </a:endParaRP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1600" dirty="0" smtClean="0">
                <a:cs typeface="Symbol" charset="2"/>
              </a:rPr>
              <a:t> any signs of a deviation</a:t>
            </a:r>
            <a:br>
              <a:rPr lang="en-US" sz="1600" dirty="0" smtClean="0">
                <a:cs typeface="Symbol" charset="2"/>
              </a:rPr>
            </a:br>
            <a:r>
              <a:rPr lang="en-US" sz="1600" dirty="0" smtClean="0">
                <a:cs typeface="Symbol" charset="2"/>
              </a:rPr>
              <a:t>      at high </a:t>
            </a:r>
            <a:r>
              <a:rPr lang="en-US" sz="1600" i="1" dirty="0" smtClean="0">
                <a:cs typeface="Symbol" charset="2"/>
              </a:rPr>
              <a:t>M</a:t>
            </a:r>
            <a:r>
              <a:rPr lang="en-US" sz="1600" dirty="0" smtClean="0">
                <a:cs typeface="Symbol" charset="2"/>
              </a:rPr>
              <a:t>?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5867400"/>
            <a:ext cx="2688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Phys. </a:t>
            </a:r>
            <a:r>
              <a:rPr lang="en-US" sz="1600" i="1" dirty="0" err="1" smtClean="0"/>
              <a:t>Lett</a:t>
            </a:r>
            <a:r>
              <a:rPr lang="en-US" sz="1600" i="1" dirty="0" smtClean="0"/>
              <a:t>. B718 (2013) 752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612648"/>
            <a:ext cx="6327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New </a:t>
            </a:r>
            <a:r>
              <a:rPr lang="en-US" sz="2000" u="sng" dirty="0" smtClean="0">
                <a:solidFill>
                  <a:srgbClr val="000090"/>
                </a:solidFill>
              </a:rPr>
              <a:t>preliminary</a:t>
            </a:r>
            <a:r>
              <a:rPr lang="en-US" sz="2000" dirty="0" smtClean="0">
                <a:solidFill>
                  <a:srgbClr val="000090"/>
                </a:solidFill>
              </a:rPr>
              <a:t> ATLAS measurement of  </a:t>
            </a:r>
            <a:r>
              <a:rPr lang="en-US" sz="2000" i="1" dirty="0" smtClean="0">
                <a:solidFill>
                  <a:srgbClr val="000090"/>
                </a:solidFill>
              </a:rPr>
              <a:t>A</a:t>
            </a:r>
            <a:r>
              <a:rPr lang="en-US" sz="2000" i="1" baseline="-25000" dirty="0" smtClean="0">
                <a:solidFill>
                  <a:srgbClr val="000090"/>
                </a:solidFill>
              </a:rPr>
              <a:t>FB</a:t>
            </a:r>
            <a:r>
              <a:rPr lang="en-US" sz="2000" dirty="0" smtClean="0">
                <a:solidFill>
                  <a:srgbClr val="000090"/>
                </a:solidFill>
              </a:rPr>
              <a:t>  and  </a:t>
            </a:r>
            <a:r>
              <a:rPr lang="en-US" sz="2000" i="1" dirty="0" smtClean="0">
                <a:solidFill>
                  <a:srgbClr val="000090"/>
                </a:solidFill>
              </a:rPr>
              <a:t>sin</a:t>
            </a:r>
            <a:r>
              <a:rPr lang="en-US" sz="2000" i="1" baseline="30000" dirty="0" smtClean="0">
                <a:solidFill>
                  <a:srgbClr val="000090"/>
                </a:solidFill>
              </a:rPr>
              <a:t>2</a:t>
            </a:r>
            <a:r>
              <a:rPr lang="en-US" sz="2000" i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q</a:t>
            </a:r>
            <a:r>
              <a:rPr lang="en-US" sz="2000" i="1" baseline="-25000" dirty="0" smtClean="0">
                <a:solidFill>
                  <a:srgbClr val="000090"/>
                </a:solidFill>
                <a:cs typeface="Symbol" charset="2"/>
              </a:rPr>
              <a:t>W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9956" y="443371"/>
            <a:ext cx="2241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ATLAS-CONF-2013-043</a:t>
            </a:r>
            <a:endParaRPr lang="en-US" sz="1600" i="1" dirty="0"/>
          </a:p>
        </p:txBody>
      </p:sp>
      <p:pic>
        <p:nvPicPr>
          <p:cNvPr id="9" name="Picture 8" descr="ATLAS AFB 1.png"/>
          <p:cNvPicPr>
            <a:picLocks noChangeAspect="1"/>
          </p:cNvPicPr>
          <p:nvPr/>
        </p:nvPicPr>
        <p:blipFill>
          <a:blip r:embed="rId2"/>
          <a:srcRect t="6581" r="6349"/>
          <a:stretch>
            <a:fillRect/>
          </a:stretch>
        </p:blipFill>
        <p:spPr>
          <a:xfrm>
            <a:off x="-1" y="2514600"/>
            <a:ext cx="3088153" cy="2971800"/>
          </a:xfrm>
          <a:prstGeom prst="rect">
            <a:avLst/>
          </a:prstGeom>
        </p:spPr>
      </p:pic>
      <p:pic>
        <p:nvPicPr>
          <p:cNvPr id="10" name="Picture 9" descr="ATLAS AFB 2.png"/>
          <p:cNvPicPr>
            <a:picLocks noChangeAspect="1"/>
          </p:cNvPicPr>
          <p:nvPr/>
        </p:nvPicPr>
        <p:blipFill>
          <a:blip r:embed="rId3"/>
          <a:srcRect t="6581" r="6349"/>
          <a:stretch>
            <a:fillRect/>
          </a:stretch>
        </p:blipFill>
        <p:spPr>
          <a:xfrm>
            <a:off x="2967773" y="2514600"/>
            <a:ext cx="3088113" cy="2971800"/>
          </a:xfrm>
          <a:prstGeom prst="rect">
            <a:avLst/>
          </a:prstGeom>
        </p:spPr>
      </p:pic>
      <p:pic>
        <p:nvPicPr>
          <p:cNvPr id="11" name="Picture 10" descr="ATLAS AFB 3.png"/>
          <p:cNvPicPr>
            <a:picLocks noChangeAspect="1"/>
          </p:cNvPicPr>
          <p:nvPr/>
        </p:nvPicPr>
        <p:blipFill>
          <a:blip r:embed="rId4"/>
          <a:srcRect t="6581" r="6349"/>
          <a:stretch>
            <a:fillRect/>
          </a:stretch>
        </p:blipFill>
        <p:spPr>
          <a:xfrm>
            <a:off x="6055886" y="2514600"/>
            <a:ext cx="3088114" cy="2971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19200" y="1131094"/>
            <a:ext cx="557075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same approach as CMS and the </a:t>
            </a:r>
            <a:r>
              <a:rPr lang="en-US" dirty="0" err="1" smtClean="0"/>
              <a:t>Tevatron</a:t>
            </a:r>
            <a:r>
              <a:rPr lang="en-US" dirty="0" smtClean="0"/>
              <a:t> experiments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5 fb</a:t>
            </a:r>
            <a:r>
              <a:rPr lang="en-US" baseline="30000" dirty="0" smtClean="0">
                <a:latin typeface="Symbol" charset="2"/>
                <a:cs typeface="Symbol" charset="2"/>
              </a:rPr>
              <a:t>-1</a:t>
            </a:r>
            <a:r>
              <a:rPr lang="en-US" dirty="0" smtClean="0">
                <a:cs typeface="Symbol" charset="2"/>
              </a:rPr>
              <a:t>  at 7 </a:t>
            </a:r>
            <a:r>
              <a:rPr lang="en-US" dirty="0" err="1" smtClean="0">
                <a:cs typeface="Symbol" charset="2"/>
              </a:rPr>
              <a:t>TeV</a:t>
            </a:r>
            <a:r>
              <a:rPr lang="en-US" dirty="0" smtClean="0">
                <a:cs typeface="Symbol" charset="2"/>
              </a:rPr>
              <a:t>, </a:t>
            </a:r>
            <a:r>
              <a:rPr lang="en-US" dirty="0" smtClean="0"/>
              <a:t>   both  </a:t>
            </a:r>
            <a:r>
              <a:rPr lang="en-US" i="1" dirty="0" err="1" smtClean="0"/>
              <a:t>e</a:t>
            </a:r>
            <a:r>
              <a:rPr lang="en-US" i="1" baseline="30000" dirty="0" err="1" smtClean="0"/>
              <a:t>+</a:t>
            </a:r>
            <a:r>
              <a:rPr lang="en-US" i="1" dirty="0" err="1" smtClean="0"/>
              <a:t>e</a:t>
            </a:r>
            <a:r>
              <a:rPr lang="en-US" i="1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>
                <a:cs typeface="Symbol" charset="2"/>
              </a:rPr>
              <a:t>  and 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30000" dirty="0" err="1" smtClean="0">
                <a:latin typeface="Symbol" charset="2"/>
                <a:cs typeface="Symbol" charset="2"/>
              </a:rPr>
              <a:t>+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endParaRPr lang="en-US" dirty="0" smtClean="0">
              <a:cs typeface="Symbol" charset="2"/>
            </a:endParaRP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cs typeface="Symbol" charset="2"/>
              </a:rPr>
              <a:t> unfold and correct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967773" y="4572000"/>
            <a:ext cx="1985227" cy="609600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55887" y="4572000"/>
            <a:ext cx="1183114" cy="609600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33800" y="5715000"/>
            <a:ext cx="3076834" cy="369332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not-quite-perfect agreement…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3581400"/>
            <a:ext cx="45201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9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CC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0" y="3581400"/>
            <a:ext cx="43556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9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CF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13669" y="3581400"/>
            <a:ext cx="45066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9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mm</a:t>
            </a:r>
            <a:endParaRPr lang="en-US" dirty="0">
              <a:latin typeface="Symbol" charset="2"/>
              <a:cs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612648"/>
            <a:ext cx="6327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New </a:t>
            </a:r>
            <a:r>
              <a:rPr lang="en-US" sz="2000" u="sng" dirty="0" smtClean="0">
                <a:solidFill>
                  <a:srgbClr val="000090"/>
                </a:solidFill>
              </a:rPr>
              <a:t>preliminary</a:t>
            </a:r>
            <a:r>
              <a:rPr lang="en-US" sz="2000" dirty="0" smtClean="0">
                <a:solidFill>
                  <a:srgbClr val="000090"/>
                </a:solidFill>
              </a:rPr>
              <a:t> ATLAS measurement of  </a:t>
            </a:r>
            <a:r>
              <a:rPr lang="en-US" sz="2000" i="1" dirty="0" smtClean="0">
                <a:solidFill>
                  <a:srgbClr val="000090"/>
                </a:solidFill>
              </a:rPr>
              <a:t>A</a:t>
            </a:r>
            <a:r>
              <a:rPr lang="en-US" sz="2000" i="1" baseline="-25000" dirty="0" smtClean="0">
                <a:solidFill>
                  <a:srgbClr val="000090"/>
                </a:solidFill>
              </a:rPr>
              <a:t>FB</a:t>
            </a:r>
            <a:r>
              <a:rPr lang="en-US" sz="2000" dirty="0" smtClean="0">
                <a:solidFill>
                  <a:srgbClr val="000090"/>
                </a:solidFill>
              </a:rPr>
              <a:t>  and  </a:t>
            </a:r>
            <a:r>
              <a:rPr lang="en-US" sz="2000" i="1" dirty="0" smtClean="0">
                <a:solidFill>
                  <a:srgbClr val="000090"/>
                </a:solidFill>
              </a:rPr>
              <a:t>sin</a:t>
            </a:r>
            <a:r>
              <a:rPr lang="en-US" sz="2000" i="1" baseline="30000" dirty="0" smtClean="0">
                <a:solidFill>
                  <a:srgbClr val="000090"/>
                </a:solidFill>
              </a:rPr>
              <a:t>2</a:t>
            </a:r>
            <a:r>
              <a:rPr lang="en-US" sz="2000" i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q</a:t>
            </a:r>
            <a:r>
              <a:rPr lang="en-US" sz="2000" i="1" baseline="-25000" dirty="0" smtClean="0">
                <a:solidFill>
                  <a:srgbClr val="000090"/>
                </a:solidFill>
                <a:cs typeface="Symbol" charset="2"/>
              </a:rPr>
              <a:t>W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9956" y="443371"/>
            <a:ext cx="2241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ATLAS-CONF-2013-043</a:t>
            </a:r>
            <a:endParaRPr lang="en-US" sz="1600" i="1" dirty="0"/>
          </a:p>
        </p:txBody>
      </p:sp>
      <p:pic>
        <p:nvPicPr>
          <p:cNvPr id="9" name="Picture 8" descr="ATLAS AFB 1.png"/>
          <p:cNvPicPr>
            <a:picLocks noChangeAspect="1"/>
          </p:cNvPicPr>
          <p:nvPr/>
        </p:nvPicPr>
        <p:blipFill>
          <a:blip r:embed="rId3">
            <a:alphaModFix amt="50000"/>
          </a:blip>
          <a:srcRect t="6581" r="6349"/>
          <a:stretch>
            <a:fillRect/>
          </a:stretch>
        </p:blipFill>
        <p:spPr>
          <a:xfrm>
            <a:off x="-1" y="2514600"/>
            <a:ext cx="3088153" cy="2971800"/>
          </a:xfrm>
          <a:prstGeom prst="rect">
            <a:avLst/>
          </a:prstGeom>
        </p:spPr>
      </p:pic>
      <p:pic>
        <p:nvPicPr>
          <p:cNvPr id="10" name="Picture 9" descr="ATLAS AFB 2.png"/>
          <p:cNvPicPr>
            <a:picLocks noChangeAspect="1"/>
          </p:cNvPicPr>
          <p:nvPr/>
        </p:nvPicPr>
        <p:blipFill>
          <a:blip r:embed="rId4">
            <a:alphaModFix amt="50000"/>
          </a:blip>
          <a:srcRect t="6581" r="6349"/>
          <a:stretch>
            <a:fillRect/>
          </a:stretch>
        </p:blipFill>
        <p:spPr>
          <a:xfrm>
            <a:off x="2967773" y="2514600"/>
            <a:ext cx="3088113" cy="2971800"/>
          </a:xfrm>
          <a:prstGeom prst="rect">
            <a:avLst/>
          </a:prstGeom>
        </p:spPr>
      </p:pic>
      <p:pic>
        <p:nvPicPr>
          <p:cNvPr id="11" name="Picture 10" descr="ATLAS AFB 3.png"/>
          <p:cNvPicPr>
            <a:picLocks noChangeAspect="1"/>
          </p:cNvPicPr>
          <p:nvPr/>
        </p:nvPicPr>
        <p:blipFill>
          <a:blip r:embed="rId5">
            <a:alphaModFix amt="50000"/>
          </a:blip>
          <a:srcRect t="6581" r="6349"/>
          <a:stretch>
            <a:fillRect/>
          </a:stretch>
        </p:blipFill>
        <p:spPr>
          <a:xfrm>
            <a:off x="6055886" y="2514600"/>
            <a:ext cx="3088114" cy="2971800"/>
          </a:xfrm>
          <a:prstGeom prst="rect">
            <a:avLst/>
          </a:prstGeom>
        </p:spPr>
      </p:pic>
      <p:pic>
        <p:nvPicPr>
          <p:cNvPr id="13" name="Picture 12" descr="ATLAS sin2thetaW summary.png"/>
          <p:cNvPicPr>
            <a:picLocks noChangeAspect="1"/>
          </p:cNvPicPr>
          <p:nvPr/>
        </p:nvPicPr>
        <p:blipFill>
          <a:blip r:embed="rId6"/>
          <a:srcRect l="1270" t="3731" r="1270" b="5596"/>
          <a:stretch>
            <a:fillRect/>
          </a:stretch>
        </p:blipFill>
        <p:spPr>
          <a:xfrm>
            <a:off x="685800" y="1752600"/>
            <a:ext cx="7699807" cy="4876800"/>
          </a:xfrm>
          <a:prstGeom prst="rect">
            <a:avLst/>
          </a:prstGeom>
          <a:ln>
            <a:solidFill>
              <a:srgbClr val="000090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39682" name="Object 2"/>
          <p:cNvGraphicFramePr>
            <a:graphicFrameLocks noChangeAspect="1"/>
          </p:cNvGraphicFramePr>
          <p:nvPr/>
        </p:nvGraphicFramePr>
        <p:xfrm>
          <a:off x="2249488" y="1143000"/>
          <a:ext cx="4318000" cy="381000"/>
        </p:xfrm>
        <a:graphic>
          <a:graphicData uri="http://schemas.openxmlformats.org/presentationml/2006/ole">
            <p:oleObj spid="_x0000_s839682" name="Equation" r:id="rId7" imgW="2590800" imgH="228600" progId="Equation.3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small" dirty="0" smtClean="0"/>
              <a:t>Di-boson Production and Triple-Gauge Couplings</a:t>
            </a:r>
            <a:endParaRPr lang="en-US" i="1" cap="non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2168" y="1219200"/>
            <a:ext cx="6679232" cy="1831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 In SM, non-</a:t>
            </a:r>
            <a:r>
              <a:rPr lang="en-US" sz="1600" dirty="0" err="1" smtClean="0"/>
              <a:t>Abelian</a:t>
            </a:r>
            <a:r>
              <a:rPr lang="en-US" sz="1600" dirty="0" smtClean="0"/>
              <a:t> SU(2) group implies weak-boson self-interactions.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 Tree-level </a:t>
            </a:r>
            <a:r>
              <a:rPr lang="en-US" sz="1600" dirty="0" err="1" smtClean="0"/>
              <a:t>unitarity</a:t>
            </a:r>
            <a:r>
              <a:rPr lang="en-US" sz="1600" dirty="0" smtClean="0"/>
              <a:t> requires the SM values for triple-gauge couplings.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 Good theoretical high-energy behavior is one of the successes</a:t>
            </a:r>
            <a:br>
              <a:rPr lang="en-US" sz="1600" dirty="0" smtClean="0"/>
            </a:br>
            <a:r>
              <a:rPr lang="en-US" sz="1600" dirty="0" smtClean="0"/>
              <a:t>  of spontaneously-broken symmetries.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 Any deviation in </a:t>
            </a:r>
            <a:r>
              <a:rPr lang="en-US" sz="1600" dirty="0" err="1" smtClean="0"/>
              <a:t>trilinear</a:t>
            </a:r>
            <a:r>
              <a:rPr lang="en-US" sz="1600" dirty="0" smtClean="0"/>
              <a:t> couplings disturbs the subtle cancelations </a:t>
            </a:r>
            <a:br>
              <a:rPr lang="en-US" sz="1600" dirty="0" smtClean="0"/>
            </a:br>
            <a:r>
              <a:rPr lang="en-US" sz="1600" dirty="0" smtClean="0"/>
              <a:t>  in the interference of scattering amplitudes, leading to observable effects</a:t>
            </a:r>
            <a:r>
              <a:rPr lang="en-US" dirty="0" smtClean="0"/>
              <a:t>.</a:t>
            </a:r>
          </a:p>
        </p:txBody>
      </p:sp>
      <p:pic>
        <p:nvPicPr>
          <p:cNvPr id="10" name="Picture 9" descr="4f_wwxsec_nocouplings_2008.ep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8077" r="2540" b="5769"/>
              <a:stretch>
                <a:fillRect/>
              </a:stretch>
            </p:blipFill>
          </mc:Choice>
          <mc:Fallback>
            <p:blipFill>
              <a:blip r:embed="rId3"/>
              <a:srcRect t="8077" r="2540" b="5769"/>
              <a:stretch>
                <a:fillRect/>
              </a:stretch>
            </p:blipFill>
          </mc:Fallback>
        </mc:AlternateContent>
        <p:spPr>
          <a:xfrm>
            <a:off x="4066069" y="3052775"/>
            <a:ext cx="3719523" cy="3618580"/>
          </a:xfrm>
          <a:prstGeom prst="rect">
            <a:avLst/>
          </a:prstGeom>
          <a:solidFill>
            <a:schemeClr val="bg2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295400" y="3733800"/>
            <a:ext cx="2097374" cy="2031325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 cmpd="sng">
            <a:solidFill>
              <a:schemeClr val="accent1">
                <a:lumMod val="75000"/>
              </a:schemeClr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Nice demonstration</a:t>
            </a:r>
          </a:p>
          <a:p>
            <a:r>
              <a:rPr lang="en-US" dirty="0" smtClean="0"/>
              <a:t>from LEP: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   </a:t>
            </a:r>
            <a:r>
              <a:rPr lang="en-US" i="1" dirty="0" err="1" smtClean="0"/>
              <a:t>e</a:t>
            </a:r>
            <a:r>
              <a:rPr lang="en-US" i="1" baseline="30000" dirty="0" err="1" smtClean="0"/>
              <a:t>+</a:t>
            </a:r>
            <a:r>
              <a:rPr lang="en-US" i="1" dirty="0" err="1" smtClean="0"/>
              <a:t>e</a:t>
            </a:r>
            <a:r>
              <a:rPr lang="en-US" i="1" baseline="30000" dirty="0" smtClean="0">
                <a:latin typeface="Symbol" charset="2"/>
                <a:cs typeface="Symbol" charset="2"/>
              </a:rPr>
              <a:t>-</a:t>
            </a:r>
            <a:r>
              <a:rPr lang="en-US" i="1" dirty="0" smtClean="0">
                <a:cs typeface="Symbol" charset="2"/>
              </a:rPr>
              <a:t> </a:t>
            </a:r>
            <a:r>
              <a:rPr lang="en-US" i="1" dirty="0" err="1" smtClean="0">
                <a:cs typeface="Symbol" charset="2"/>
                <a:sym typeface="Wingdings"/>
              </a:rPr>
              <a:t></a:t>
            </a:r>
            <a:r>
              <a:rPr lang="en-US" i="1" dirty="0" smtClean="0">
                <a:cs typeface="Symbol" charset="2"/>
                <a:sym typeface="Wingdings"/>
              </a:rPr>
              <a:t> W</a:t>
            </a:r>
            <a:r>
              <a:rPr lang="en-US" i="1" baseline="30000" dirty="0" smtClean="0">
                <a:cs typeface="Symbol" charset="2"/>
                <a:sym typeface="Wingdings"/>
              </a:rPr>
              <a:t>+</a:t>
            </a:r>
            <a:r>
              <a:rPr lang="en-US" i="1" dirty="0" smtClean="0">
                <a:cs typeface="Symbol" charset="2"/>
                <a:sym typeface="Wingdings"/>
              </a:rPr>
              <a:t>W</a:t>
            </a:r>
            <a:r>
              <a:rPr lang="en-US" i="1" baseline="30000" dirty="0" smtClean="0">
                <a:latin typeface="Symbol" charset="2"/>
                <a:cs typeface="Symbol" charset="2"/>
                <a:sym typeface="Wingdings"/>
              </a:rPr>
              <a:t>-</a:t>
            </a:r>
            <a:r>
              <a:rPr lang="en-US" dirty="0" smtClean="0">
                <a:cs typeface="Symbol" charset="2"/>
                <a:sym typeface="Wingdings"/>
              </a:rPr>
              <a:t> </a:t>
            </a:r>
          </a:p>
          <a:p>
            <a:endParaRPr lang="en-US" dirty="0" smtClean="0"/>
          </a:p>
          <a:p>
            <a:r>
              <a:rPr lang="en-US" dirty="0" smtClean="0"/>
              <a:t>Not unitary without</a:t>
            </a:r>
          </a:p>
          <a:p>
            <a:r>
              <a:rPr lang="en-US" i="1" dirty="0" smtClean="0"/>
              <a:t>ZWW</a:t>
            </a:r>
            <a:r>
              <a:rPr lang="en-US" dirty="0" smtClean="0"/>
              <a:t>  vertex.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1752" y="6248400"/>
            <a:ext cx="2282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Phys. Rep. 532 (2013) 119</a:t>
            </a:r>
            <a:endParaRPr lang="en-US" sz="1400" i="1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flip dir="u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92668"/>
            <a:ext cx="2656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Anomalous  </a:t>
            </a:r>
            <a:r>
              <a:rPr lang="en-US" i="1" dirty="0" smtClean="0">
                <a:solidFill>
                  <a:srgbClr val="000090"/>
                </a:solidFill>
              </a:rPr>
              <a:t>V</a:t>
            </a:r>
            <a:r>
              <a:rPr lang="en-US" i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000090"/>
                </a:solidFill>
                <a:cs typeface="Symbol" charset="2"/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 couplings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762000"/>
            <a:ext cx="7532831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New Physics shows up through </a:t>
            </a:r>
            <a:r>
              <a:rPr lang="en-US" u="sng" dirty="0" smtClean="0"/>
              <a:t>virtual</a:t>
            </a:r>
            <a:r>
              <a:rPr lang="en-US" dirty="0" smtClean="0"/>
              <a:t> effects: modification to </a:t>
            </a:r>
            <a:r>
              <a:rPr lang="en-US" dirty="0" err="1" smtClean="0"/>
              <a:t>TGCs</a:t>
            </a:r>
            <a:r>
              <a:rPr lang="en-US" dirty="0" smtClean="0"/>
              <a:t>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These modifications are termed “anomalies” because the </a:t>
            </a:r>
            <a:r>
              <a:rPr lang="en-US" dirty="0" err="1" smtClean="0"/>
              <a:t>TGCs</a:t>
            </a:r>
            <a:r>
              <a:rPr lang="en-US" dirty="0" smtClean="0"/>
              <a:t> are</a:t>
            </a:r>
            <a:br>
              <a:rPr lang="en-US" dirty="0" smtClean="0"/>
            </a:br>
            <a:r>
              <a:rPr lang="en-US" dirty="0" smtClean="0"/>
              <a:t>    fully determined in the SM.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Virtual effects arise when new particles are much heavier than the</a:t>
            </a:r>
            <a:br>
              <a:rPr lang="en-US" dirty="0" smtClean="0"/>
            </a:br>
            <a:r>
              <a:rPr lang="en-US" dirty="0" smtClean="0"/>
              <a:t>    laboratory energy scale; they are </a:t>
            </a:r>
            <a:r>
              <a:rPr lang="en-US" u="sng" dirty="0" smtClean="0"/>
              <a:t>not</a:t>
            </a:r>
            <a:r>
              <a:rPr lang="en-US" dirty="0" smtClean="0"/>
              <a:t> produced on mass shell.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Effective </a:t>
            </a:r>
            <a:r>
              <a:rPr lang="en-US" dirty="0" err="1" smtClean="0"/>
              <a:t>Lagrangian</a:t>
            </a:r>
            <a:r>
              <a:rPr lang="en-US" dirty="0" smtClean="0"/>
              <a:t> approach is appropriate. 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If New Physics is weakly-coupled then deviations from SM will be</a:t>
            </a:r>
            <a:br>
              <a:rPr lang="en-US" dirty="0" smtClean="0"/>
            </a:br>
            <a:r>
              <a:rPr lang="en-US" dirty="0" smtClean="0"/>
              <a:t>    linear in the fields.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Strongly-coupled interactions can also be considered but are not</a:t>
            </a:r>
            <a:br>
              <a:rPr lang="en-US" dirty="0" smtClean="0"/>
            </a:br>
            <a:r>
              <a:rPr lang="en-US" dirty="0" smtClean="0"/>
              <a:t>   indicated by the known properties of the Higgs boson.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Ground rule: these </a:t>
            </a:r>
            <a:r>
              <a:rPr lang="en-US" dirty="0" err="1" smtClean="0"/>
              <a:t>radiative</a:t>
            </a:r>
            <a:r>
              <a:rPr lang="en-US" dirty="0" smtClean="0"/>
              <a:t> corrections to SM </a:t>
            </a:r>
            <a:r>
              <a:rPr lang="en-US" dirty="0" err="1" smtClean="0"/>
              <a:t>TGCs</a:t>
            </a:r>
            <a:r>
              <a:rPr lang="en-US" dirty="0" smtClean="0"/>
              <a:t> should be numerically</a:t>
            </a:r>
            <a:br>
              <a:rPr lang="en-US" dirty="0" smtClean="0"/>
            </a:br>
            <a:r>
              <a:rPr lang="en-US" dirty="0" smtClean="0"/>
              <a:t>    small and not overwhelm the tree-level cross sections.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92668"/>
            <a:ext cx="2324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Anomalous couplings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762000"/>
            <a:ext cx="7532831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New Physics shows up through </a:t>
            </a:r>
            <a:r>
              <a:rPr lang="en-US" u="sng" dirty="0" smtClean="0"/>
              <a:t>virtual</a:t>
            </a:r>
            <a:r>
              <a:rPr lang="en-US" dirty="0" smtClean="0"/>
              <a:t> effects: modification to </a:t>
            </a:r>
            <a:r>
              <a:rPr lang="en-US" dirty="0" err="1" smtClean="0"/>
              <a:t>TGCs</a:t>
            </a:r>
            <a:r>
              <a:rPr lang="en-US" dirty="0" smtClean="0"/>
              <a:t>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These modifications are termed “anomalies” because the </a:t>
            </a:r>
            <a:r>
              <a:rPr lang="en-US" dirty="0" err="1" smtClean="0"/>
              <a:t>TGCs</a:t>
            </a:r>
            <a:r>
              <a:rPr lang="en-US" dirty="0" smtClean="0"/>
              <a:t> are</a:t>
            </a:r>
            <a:br>
              <a:rPr lang="en-US" dirty="0" smtClean="0"/>
            </a:br>
            <a:r>
              <a:rPr lang="en-US" dirty="0" smtClean="0"/>
              <a:t>    fully determined in the SM.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Virtual effects arise when new particles are much heavier than the</a:t>
            </a:r>
            <a:br>
              <a:rPr lang="en-US" dirty="0" smtClean="0"/>
            </a:br>
            <a:r>
              <a:rPr lang="en-US" dirty="0" smtClean="0"/>
              <a:t>    laboratory energy scale; they are </a:t>
            </a:r>
            <a:r>
              <a:rPr lang="en-US" u="sng" dirty="0" smtClean="0"/>
              <a:t>not</a:t>
            </a:r>
            <a:r>
              <a:rPr lang="en-US" dirty="0" smtClean="0"/>
              <a:t> produced on mass shell.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Effective </a:t>
            </a:r>
            <a:r>
              <a:rPr lang="en-US" dirty="0" err="1" smtClean="0"/>
              <a:t>Lagrangian</a:t>
            </a:r>
            <a:r>
              <a:rPr lang="en-US" dirty="0" smtClean="0"/>
              <a:t> approach is appropriate. 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If New Physics is weakly-coupled then deviations from SM will be</a:t>
            </a:r>
            <a:br>
              <a:rPr lang="en-US" dirty="0" smtClean="0"/>
            </a:br>
            <a:r>
              <a:rPr lang="en-US" dirty="0" smtClean="0"/>
              <a:t>    linear in the fields.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Strongly-coupled interactions can also be considered but are not</a:t>
            </a:r>
            <a:br>
              <a:rPr lang="en-US" dirty="0" smtClean="0"/>
            </a:br>
            <a:r>
              <a:rPr lang="en-US" dirty="0" smtClean="0"/>
              <a:t>   indicated by the known properties of the Higgs boson.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Ground rule: these </a:t>
            </a:r>
            <a:r>
              <a:rPr lang="en-US" dirty="0" err="1" smtClean="0"/>
              <a:t>radiative</a:t>
            </a:r>
            <a:r>
              <a:rPr lang="en-US" dirty="0" smtClean="0"/>
              <a:t> corrections to SM </a:t>
            </a:r>
            <a:r>
              <a:rPr lang="en-US" dirty="0" err="1" smtClean="0"/>
              <a:t>TGCs</a:t>
            </a:r>
            <a:r>
              <a:rPr lang="en-US" dirty="0" smtClean="0"/>
              <a:t> should be numerically</a:t>
            </a:r>
            <a:br>
              <a:rPr lang="en-US" dirty="0" smtClean="0"/>
            </a:br>
            <a:r>
              <a:rPr lang="en-US" dirty="0" smtClean="0"/>
              <a:t>    small and not overwhelm the tree-level cross sections.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768840"/>
            <a:ext cx="8199681" cy="1708160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  <a:ln w="28575" cmpd="sng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Any anomalous TGC will destroy </a:t>
            </a:r>
            <a:r>
              <a:rPr lang="en-US" u="sng" dirty="0" err="1" smtClean="0"/>
              <a:t>unitarity</a:t>
            </a:r>
            <a:r>
              <a:rPr lang="en-US" dirty="0" smtClean="0"/>
              <a:t>.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/>
              <a:t> In the past, people introduced </a:t>
            </a:r>
            <a:r>
              <a:rPr lang="en-US" i="1" dirty="0" smtClean="0"/>
              <a:t>ad </a:t>
            </a:r>
            <a:r>
              <a:rPr lang="en-US" dirty="0" smtClean="0"/>
              <a:t>hoc form factors.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/>
              <a:t> This should happen when close to producing new particle on shell.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/>
              <a:t> Effective </a:t>
            </a:r>
            <a:r>
              <a:rPr lang="en-US" dirty="0" err="1" smtClean="0"/>
              <a:t>Lagrangians</a:t>
            </a:r>
            <a:r>
              <a:rPr lang="en-US" dirty="0" smtClean="0"/>
              <a:t> are not meant to control </a:t>
            </a:r>
            <a:r>
              <a:rPr lang="en-US" dirty="0" err="1" smtClean="0"/>
              <a:t>unitarity</a:t>
            </a:r>
            <a:r>
              <a:rPr lang="en-US" dirty="0" smtClean="0"/>
              <a:t> close to resonances.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/>
              <a:t> LHC Collaborations are moving away from form factors.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609600"/>
            <a:ext cx="335942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i="1" cap="small" dirty="0" err="1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sz="2400" i="1" dirty="0" err="1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g</a:t>
            </a:r>
            <a:r>
              <a:rPr lang="en-US" sz="2400" cap="small" dirty="0" smtClean="0">
                <a:solidFill>
                  <a:schemeClr val="accent1">
                    <a:lumMod val="50000"/>
                  </a:schemeClr>
                </a:solidFill>
                <a:cs typeface="Symbol" charset="2"/>
              </a:rPr>
              <a:t>   and   </a:t>
            </a:r>
            <a:r>
              <a:rPr lang="en-US" sz="2400" i="1" cap="small" dirty="0" err="1" smtClean="0">
                <a:solidFill>
                  <a:schemeClr val="accent1">
                    <a:lumMod val="50000"/>
                  </a:schemeClr>
                </a:solidFill>
                <a:cs typeface="Symbol" charset="2"/>
              </a:rPr>
              <a:t>Z</a:t>
            </a:r>
            <a:r>
              <a:rPr lang="en-US" sz="2400" i="1" dirty="0" err="1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g</a:t>
            </a:r>
            <a:r>
              <a:rPr lang="en-US" sz="2400" cap="small" dirty="0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 </a:t>
            </a:r>
            <a:r>
              <a:rPr lang="en-US" sz="2400" cap="small" dirty="0" smtClean="0">
                <a:solidFill>
                  <a:schemeClr val="accent1">
                    <a:lumMod val="50000"/>
                  </a:schemeClr>
                </a:solidFill>
                <a:cs typeface="Symbol" charset="2"/>
              </a:rPr>
              <a:t> Production</a:t>
            </a:r>
            <a:endParaRPr lang="en-US" sz="2400" cap="sm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1277034"/>
            <a:ext cx="4275529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largest and cleanest yields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direct access to  </a:t>
            </a:r>
            <a:r>
              <a:rPr lang="en-US" i="1" dirty="0" smtClean="0"/>
              <a:t>V</a:t>
            </a:r>
            <a:r>
              <a:rPr lang="en-US" i="1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>
                <a:cs typeface="Symbol" charset="2"/>
              </a:rPr>
              <a:t>  vertices   (</a:t>
            </a:r>
            <a:r>
              <a:rPr lang="en-US" i="1" dirty="0" smtClean="0">
                <a:cs typeface="Symbol" charset="2"/>
              </a:rPr>
              <a:t>V  =  W, Z</a:t>
            </a:r>
            <a:r>
              <a:rPr lang="en-US" dirty="0" smtClean="0">
                <a:cs typeface="Symbol" charset="2"/>
              </a:rPr>
              <a:t>)</a:t>
            </a:r>
          </a:p>
        </p:txBody>
      </p:sp>
      <p:pic>
        <p:nvPicPr>
          <p:cNvPr id="8" name="Picture 7" descr="vgamma_feyndiags.png"/>
          <p:cNvPicPr>
            <a:picLocks noChangeAspect="1"/>
          </p:cNvPicPr>
          <p:nvPr/>
        </p:nvPicPr>
        <p:blipFill>
          <a:blip r:embed="rId2"/>
          <a:srcRect l="14118" t="46364" r="9412" b="34545"/>
          <a:stretch>
            <a:fillRect/>
          </a:stretch>
        </p:blipFill>
        <p:spPr>
          <a:xfrm>
            <a:off x="990600" y="2145268"/>
            <a:ext cx="6431673" cy="20781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2600" y="4278868"/>
            <a:ext cx="487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ISR                              FSR                                TGC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4953000"/>
            <a:ext cx="7981672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reconstruct  </a:t>
            </a:r>
            <a:r>
              <a:rPr lang="en-US" i="1" dirty="0" smtClean="0"/>
              <a:t>W </a:t>
            </a:r>
            <a:r>
              <a:rPr lang="en-US" i="1" dirty="0" err="1" smtClean="0">
                <a:sym typeface="Wingdings"/>
              </a:rPr>
              <a:t></a:t>
            </a:r>
            <a:r>
              <a:rPr lang="en-US" i="1" dirty="0" smtClean="0">
                <a:sym typeface="Wingdings"/>
              </a:rPr>
              <a:t> e</a:t>
            </a:r>
            <a:r>
              <a:rPr lang="en-US" i="1" dirty="0" smtClean="0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i="1" dirty="0" smtClean="0">
                <a:cs typeface="Symbol" charset="2"/>
                <a:sym typeface="Wingdings"/>
              </a:rPr>
              <a:t> </a:t>
            </a:r>
            <a:r>
              <a:rPr lang="en-US" dirty="0" smtClean="0">
                <a:cs typeface="Symbol" charset="2"/>
                <a:sym typeface="Wingdings"/>
              </a:rPr>
              <a:t> and 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mn</a:t>
            </a:r>
            <a:r>
              <a:rPr lang="en-US" dirty="0" smtClean="0">
                <a:cs typeface="Symbol" charset="2"/>
                <a:sym typeface="Wingdings"/>
              </a:rPr>
              <a:t> ;    </a:t>
            </a:r>
            <a:r>
              <a:rPr lang="en-US" i="1" dirty="0" smtClean="0">
                <a:cs typeface="Symbol" charset="2"/>
                <a:sym typeface="Wingdings"/>
              </a:rPr>
              <a:t>Z </a:t>
            </a:r>
            <a:r>
              <a:rPr lang="en-US" i="1" dirty="0" err="1" smtClean="0">
                <a:cs typeface="Symbol" charset="2"/>
                <a:sym typeface="Wingdings"/>
              </a:rPr>
              <a:t></a:t>
            </a:r>
            <a:r>
              <a:rPr lang="en-US" i="1" dirty="0" smtClean="0">
                <a:cs typeface="Symbol" charset="2"/>
                <a:sym typeface="Wingdings"/>
              </a:rPr>
              <a:t> </a:t>
            </a:r>
            <a:r>
              <a:rPr lang="en-US" i="1" dirty="0" err="1" smtClean="0">
                <a:cs typeface="Symbol" charset="2"/>
                <a:sym typeface="Wingdings"/>
              </a:rPr>
              <a:t>ee</a:t>
            </a:r>
            <a:r>
              <a:rPr lang="en-US" i="1" dirty="0" smtClean="0">
                <a:cs typeface="Symbol" charset="2"/>
                <a:sym typeface="Wingdings"/>
              </a:rPr>
              <a:t>, </a:t>
            </a:r>
            <a:r>
              <a:rPr lang="en-US" i="1" dirty="0" smtClean="0">
                <a:latin typeface="Symbol" charset="2"/>
                <a:cs typeface="Symbol" charset="2"/>
                <a:sym typeface="Wingdings"/>
              </a:rPr>
              <a:t>mm, </a:t>
            </a:r>
            <a:r>
              <a:rPr lang="en-US" i="1" dirty="0" err="1" smtClean="0">
                <a:latin typeface="Symbol" charset="2"/>
                <a:cs typeface="Symbol" charset="2"/>
                <a:sym typeface="Wingdings"/>
              </a:rPr>
              <a:t>nn</a:t>
            </a:r>
            <a:r>
              <a:rPr lang="en-US" i="1" dirty="0" smtClean="0">
                <a:cs typeface="Symbol" charset="2"/>
                <a:sym typeface="Wingdings"/>
              </a:rPr>
              <a:t> 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i="1" dirty="0" smtClean="0">
                <a:cs typeface="Symbol" charset="2"/>
                <a:sym typeface="Wingdings"/>
              </a:rPr>
              <a:t> </a:t>
            </a:r>
            <a:r>
              <a:rPr lang="en-US" dirty="0" smtClean="0">
                <a:cs typeface="Symbol" charset="2"/>
                <a:sym typeface="Wingdings"/>
              </a:rPr>
              <a:t>photon is isolated and energetic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cs typeface="Symbol" charset="2"/>
                <a:sym typeface="Wingdings"/>
              </a:rPr>
              <a:t> an anomalous </a:t>
            </a:r>
            <a:r>
              <a:rPr lang="en-US" dirty="0" smtClean="0"/>
              <a:t>  </a:t>
            </a:r>
            <a:r>
              <a:rPr lang="en-US" i="1" dirty="0" err="1" smtClean="0"/>
              <a:t>VV</a:t>
            </a:r>
            <a:r>
              <a:rPr lang="en-US" i="1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>
                <a:cs typeface="Symbol" charset="2"/>
              </a:rPr>
              <a:t>  coupling would lead to an excess of  photons at high  </a:t>
            </a:r>
            <a:r>
              <a:rPr lang="en-US" i="1" dirty="0" err="1" smtClean="0">
                <a:cs typeface="Symbol" charset="2"/>
              </a:rPr>
              <a:t>p</a:t>
            </a:r>
            <a:r>
              <a:rPr lang="en-US" i="1" baseline="-25000" dirty="0" err="1" smtClean="0">
                <a:cs typeface="Symbol" charset="2"/>
              </a:rPr>
              <a:t>T</a:t>
            </a:r>
            <a:endParaRPr lang="en-US" dirty="0" smtClean="0">
              <a:cs typeface="Symbol" charset="2"/>
            </a:endParaRP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cs typeface="Symbol" charset="2"/>
              </a:rPr>
              <a:t> ATLAS performs analysis in  </a:t>
            </a:r>
            <a:r>
              <a:rPr lang="en-US" i="1" dirty="0" err="1" smtClean="0">
                <a:cs typeface="Symbol" charset="2"/>
              </a:rPr>
              <a:t>N</a:t>
            </a:r>
            <a:r>
              <a:rPr lang="en-US" i="1" baseline="-25000" dirty="0" err="1" smtClean="0">
                <a:cs typeface="Symbol" charset="2"/>
              </a:rPr>
              <a:t>jet</a:t>
            </a:r>
            <a:r>
              <a:rPr lang="en-US" i="1" dirty="0" smtClean="0">
                <a:cs typeface="Symbol" charset="2"/>
              </a:rPr>
              <a:t> = 0</a:t>
            </a:r>
            <a:r>
              <a:rPr lang="en-US" baseline="-25000" dirty="0" smtClean="0">
                <a:cs typeface="Symbol" charset="2"/>
              </a:rPr>
              <a:t>  </a:t>
            </a:r>
            <a:r>
              <a:rPr lang="en-US" dirty="0" smtClean="0">
                <a:cs typeface="Symbol" charset="2"/>
              </a:rPr>
              <a:t> “exclusive” channel – increases sensitivity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ATLAS WZ ellipse 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044" y="2286000"/>
            <a:ext cx="4328556" cy="4114800"/>
          </a:xfrm>
          <a:prstGeom prst="rect">
            <a:avLst/>
          </a:prstGeom>
          <a:ln w="2857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TLAS WZ ellip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70" y="2286000"/>
            <a:ext cx="4328556" cy="4114800"/>
          </a:xfrm>
          <a:prstGeom prst="rect">
            <a:avLst/>
          </a:prstGeom>
          <a:ln w="28575" cmpd="sng">
            <a:solidFill>
              <a:schemeClr val="bg1">
                <a:lumMod val="50000"/>
              </a:schemeClr>
            </a:solidFill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2870" y="365125"/>
            <a:ext cx="7874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Direct comparison of data to theory predictions, displaying correlations: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838200"/>
            <a:ext cx="78149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i="1" dirty="0" smtClean="0"/>
              <a:t>W</a:t>
            </a:r>
            <a:r>
              <a:rPr lang="en-US" i="1" baseline="30000" dirty="0" smtClean="0"/>
              <a:t>±</a:t>
            </a:r>
            <a:r>
              <a:rPr lang="en-US" i="1" dirty="0" smtClean="0"/>
              <a:t> </a:t>
            </a:r>
            <a:r>
              <a:rPr lang="en-US" dirty="0" smtClean="0"/>
              <a:t>vs</a:t>
            </a:r>
            <a:r>
              <a:rPr lang="en-US" i="1" dirty="0" smtClean="0"/>
              <a:t>. Z </a:t>
            </a:r>
            <a:r>
              <a:rPr lang="en-US" dirty="0" smtClean="0"/>
              <a:t>is relatively insensitive to </a:t>
            </a:r>
            <a:r>
              <a:rPr lang="en-US" dirty="0" err="1" smtClean="0"/>
              <a:t>PDFs</a:t>
            </a:r>
            <a:r>
              <a:rPr lang="en-US" dirty="0" smtClean="0"/>
              <a:t>  (though depends on </a:t>
            </a:r>
            <a:r>
              <a:rPr lang="en-US" dirty="0" err="1" smtClean="0"/>
              <a:t>s</a:t>
            </a:r>
            <a:r>
              <a:rPr lang="en-US" dirty="0" smtClean="0"/>
              <a:t>-quark density)</a:t>
            </a:r>
            <a:br>
              <a:rPr lang="en-US" dirty="0" smtClean="0"/>
            </a:br>
            <a:r>
              <a:rPr lang="en-US" dirty="0" smtClean="0"/>
              <a:t>         theoretical predictions are tightly packed together</a:t>
            </a:r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i="1" dirty="0" smtClean="0"/>
              <a:t>W</a:t>
            </a:r>
            <a:r>
              <a:rPr lang="en-US" i="1" baseline="30000" dirty="0" smtClean="0"/>
              <a:t>+</a:t>
            </a:r>
            <a:r>
              <a:rPr lang="en-US" i="1" dirty="0" smtClean="0"/>
              <a:t> </a:t>
            </a:r>
            <a:r>
              <a:rPr lang="en-US" dirty="0" smtClean="0"/>
              <a:t>vs</a:t>
            </a:r>
            <a:r>
              <a:rPr lang="en-US" i="1" dirty="0" smtClean="0"/>
              <a:t>. W</a:t>
            </a:r>
            <a:r>
              <a:rPr lang="en-US" i="1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>
                <a:cs typeface="Symbol" charset="2"/>
              </a:rPr>
              <a:t> is sensitive to the </a:t>
            </a:r>
            <a:r>
              <a:rPr lang="en-US" dirty="0" err="1" smtClean="0">
                <a:cs typeface="Symbol" charset="2"/>
              </a:rPr>
              <a:t>d/u</a:t>
            </a:r>
            <a:r>
              <a:rPr lang="en-US" dirty="0" smtClean="0">
                <a:cs typeface="Symbol" charset="2"/>
              </a:rPr>
              <a:t> ratio at </a:t>
            </a:r>
            <a:r>
              <a:rPr lang="en-US" dirty="0" err="1" smtClean="0">
                <a:cs typeface="Symbol" charset="2"/>
              </a:rPr>
              <a:t>x</a:t>
            </a:r>
            <a:r>
              <a:rPr lang="en-US" dirty="0" smtClean="0">
                <a:cs typeface="Symbol" charset="2"/>
              </a:rPr>
              <a:t> ≈ 0.1</a:t>
            </a:r>
            <a:br>
              <a:rPr lang="en-US" dirty="0" smtClean="0">
                <a:cs typeface="Symbol" charset="2"/>
              </a:rPr>
            </a:br>
            <a:r>
              <a:rPr lang="en-US" dirty="0" smtClean="0">
                <a:cs typeface="Symbol" charset="2"/>
              </a:rPr>
              <a:t>         greater spread in theoretical predictions due to PDF differences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3422" y="6031468"/>
            <a:ext cx="107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</a:t>
            </a:r>
            <a:r>
              <a:rPr lang="en-US" i="1" dirty="0" err="1" smtClean="0"/>
              <a:t>fiducial</a:t>
            </a:r>
            <a:r>
              <a:rPr lang="en-US" i="1" dirty="0" smtClean="0"/>
              <a:t>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2608" y="304800"/>
            <a:ext cx="4002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CMS  </a:t>
            </a:r>
            <a:r>
              <a:rPr lang="en-US" i="1" dirty="0" smtClean="0">
                <a:solidFill>
                  <a:srgbClr val="000090"/>
                </a:solidFill>
              </a:rPr>
              <a:t>V</a:t>
            </a:r>
            <a:r>
              <a:rPr lang="en-US" i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000090"/>
                </a:solidFill>
                <a:cs typeface="Symbol" charset="2"/>
              </a:rPr>
              <a:t>  cross section measurements: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6" name="Picture 5" descr="CMS Wgamma cross section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761999"/>
            <a:ext cx="4000655" cy="542000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143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CMS Zgamma cross section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990946" y="762000"/>
            <a:ext cx="4000654" cy="542000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143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172200" y="392668"/>
            <a:ext cx="2514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arXiv:1308.6832 (</a:t>
            </a:r>
            <a:r>
              <a:rPr lang="en-US" sz="1400" i="1" dirty="0" err="1" smtClean="0"/>
              <a:t>subm</a:t>
            </a:r>
            <a:r>
              <a:rPr lang="en-US" sz="1400" i="1" dirty="0" smtClean="0"/>
              <a:t>. PRD)</a:t>
            </a:r>
            <a:endParaRPr 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12467" y="6352143"/>
            <a:ext cx="8256023" cy="369332"/>
          </a:xfrm>
          <a:prstGeom prst="rect">
            <a:avLst/>
          </a:prstGeom>
          <a:solidFill>
            <a:schemeClr val="bg2">
              <a:alpha val="66000"/>
            </a:schemeClr>
          </a:solidFill>
          <a:ln w="19050" cmpd="sng">
            <a:solidFill>
              <a:schemeClr val="accent1">
                <a:lumMod val="50000"/>
              </a:schemeClr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Notice that  </a:t>
            </a:r>
            <a:r>
              <a:rPr lang="en-US" i="1" dirty="0" err="1" smtClean="0">
                <a:solidFill>
                  <a:srgbClr val="800000"/>
                </a:solidFill>
              </a:rPr>
              <a:t>W</a:t>
            </a:r>
            <a:r>
              <a:rPr lang="en-US" i="1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800000"/>
                </a:solidFill>
                <a:cs typeface="Symbol" charset="2"/>
              </a:rPr>
              <a:t>  values are slightly high,  while  </a:t>
            </a:r>
            <a:r>
              <a:rPr lang="en-US" i="1" dirty="0" err="1" smtClean="0">
                <a:solidFill>
                  <a:srgbClr val="800000"/>
                </a:solidFill>
                <a:cs typeface="Symbol" charset="2"/>
              </a:rPr>
              <a:t>Z</a:t>
            </a:r>
            <a:r>
              <a:rPr lang="en-US" i="1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800000"/>
                </a:solidFill>
                <a:cs typeface="Symbol" charset="2"/>
              </a:rPr>
              <a:t>  values are exactly as predicted…</a:t>
            </a:r>
            <a:endParaRPr 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2608" y="304800"/>
            <a:ext cx="5798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Compare CMS &amp; ATLAS   </a:t>
            </a:r>
            <a:r>
              <a:rPr lang="en-US" i="1" dirty="0" smtClean="0">
                <a:solidFill>
                  <a:srgbClr val="000090"/>
                </a:solidFill>
              </a:rPr>
              <a:t>V</a:t>
            </a:r>
            <a:r>
              <a:rPr lang="en-US" i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000090"/>
                </a:solidFill>
                <a:cs typeface="Symbol" charset="2"/>
              </a:rPr>
              <a:t>  cross section measurements: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3574" y="2940446"/>
            <a:ext cx="2514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arXiv:1308.6832 (</a:t>
            </a:r>
            <a:r>
              <a:rPr lang="en-US" sz="1400" i="1" dirty="0" err="1" smtClean="0"/>
              <a:t>subm</a:t>
            </a:r>
            <a:r>
              <a:rPr lang="en-US" sz="1400" i="1" dirty="0" smtClean="0"/>
              <a:t>. PRD)</a:t>
            </a:r>
            <a:endParaRPr lang="en-US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653574" y="730646"/>
            <a:ext cx="2576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Phys. Rev. D87 112003 (2013)</a:t>
            </a:r>
            <a:endParaRPr lang="en-US" sz="1400" i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67264" y="1063823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ratio data/theory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W </a:t>
                      </a:r>
                      <a:r>
                        <a:rPr lang="en-US" i="1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1.41 ± 0.22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Z </a:t>
                      </a:r>
                      <a:r>
                        <a:rPr lang="en-US" i="1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US" i="1" dirty="0" smtClean="0">
                          <a:latin typeface="Symbol" charset="2"/>
                          <a:cs typeface="Symbol" charset="2"/>
                        </a:rPr>
                        <a:t>  </a:t>
                      </a:r>
                      <a:r>
                        <a:rPr lang="en-US" i="1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i="1" dirty="0" err="1" smtClean="0">
                          <a:latin typeface="+mn-lt"/>
                          <a:cs typeface="Symbol" charset="2"/>
                        </a:rPr>
                        <a:t>l</a:t>
                      </a:r>
                      <a:r>
                        <a:rPr lang="en-US" i="1" baseline="30000" dirty="0" err="1" smtClean="0">
                          <a:latin typeface="+mn-lt"/>
                          <a:cs typeface="Symbol" charset="2"/>
                        </a:rPr>
                        <a:t>+</a:t>
                      </a:r>
                      <a:r>
                        <a:rPr lang="en-US" i="1" baseline="0" dirty="0" err="1" smtClean="0">
                          <a:latin typeface="+mn-lt"/>
                          <a:cs typeface="Symbol" charset="2"/>
                        </a:rPr>
                        <a:t>l</a:t>
                      </a:r>
                      <a:r>
                        <a:rPr lang="en-US" i="1" baseline="30000" dirty="0" smtClean="0">
                          <a:latin typeface="Symbol" charset="2"/>
                          <a:cs typeface="Symbol" charset="2"/>
                        </a:rPr>
                        <a:t>-</a:t>
                      </a:r>
                      <a:r>
                        <a:rPr lang="en-US" i="1" baseline="0" dirty="0" smtClean="0">
                          <a:latin typeface="+mn-lt"/>
                          <a:cs typeface="Symbol" charset="2"/>
                        </a:rPr>
                        <a:t>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1.11 ± 0.10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Z </a:t>
                      </a:r>
                      <a:r>
                        <a:rPr lang="en-US" i="1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US" i="1" dirty="0" smtClean="0">
                          <a:latin typeface="Symbol" charset="2"/>
                          <a:cs typeface="Symbol" charset="2"/>
                        </a:rPr>
                        <a:t>  </a:t>
                      </a:r>
                      <a:r>
                        <a:rPr lang="en-US" i="1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i="1" dirty="0" err="1" smtClean="0">
                          <a:latin typeface="Symbol" charset="2"/>
                          <a:cs typeface="Symbol" charset="2"/>
                        </a:rPr>
                        <a:t>nn</a:t>
                      </a:r>
                      <a:r>
                        <a:rPr lang="en-US" i="1" dirty="0" smtClean="0">
                          <a:latin typeface="+mn-lt"/>
                          <a:cs typeface="Symbol" charset="2"/>
                        </a:rPr>
                        <a:t>)</a:t>
                      </a:r>
                      <a:endParaRPr lang="en-US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0.85 ± 0.17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067264" y="3288863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ratio data/theory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W </a:t>
                      </a:r>
                      <a:r>
                        <a:rPr lang="en-US" i="1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1.16 ± 0.14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Z </a:t>
                      </a:r>
                      <a:r>
                        <a:rPr lang="en-US" i="1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US" i="1" dirty="0" smtClean="0">
                          <a:latin typeface="Symbol" charset="2"/>
                          <a:cs typeface="Symbol" charset="2"/>
                        </a:rPr>
                        <a:t>  </a:t>
                      </a:r>
                      <a:r>
                        <a:rPr lang="en-US" i="1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i="1" dirty="0" err="1" smtClean="0">
                          <a:latin typeface="+mn-lt"/>
                          <a:cs typeface="Symbol" charset="2"/>
                        </a:rPr>
                        <a:t>l</a:t>
                      </a:r>
                      <a:r>
                        <a:rPr lang="en-US" i="1" baseline="30000" dirty="0" err="1" smtClean="0">
                          <a:latin typeface="+mn-lt"/>
                          <a:cs typeface="Symbol" charset="2"/>
                        </a:rPr>
                        <a:t>+</a:t>
                      </a:r>
                      <a:r>
                        <a:rPr lang="en-US" i="1" baseline="0" dirty="0" err="1" smtClean="0">
                          <a:latin typeface="+mn-lt"/>
                          <a:cs typeface="Symbol" charset="2"/>
                        </a:rPr>
                        <a:t>l</a:t>
                      </a:r>
                      <a:r>
                        <a:rPr lang="en-US" i="1" baseline="30000" dirty="0" smtClean="0">
                          <a:latin typeface="Symbol" charset="2"/>
                          <a:cs typeface="Symbol" charset="2"/>
                        </a:rPr>
                        <a:t>-</a:t>
                      </a:r>
                      <a:r>
                        <a:rPr lang="en-US" i="1" baseline="0" dirty="0" smtClean="0">
                          <a:latin typeface="+mn-lt"/>
                          <a:cs typeface="Symbol" charset="2"/>
                        </a:rPr>
                        <a:t>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0.98 ± 0.07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Z </a:t>
                      </a:r>
                      <a:r>
                        <a:rPr lang="en-US" i="1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US" i="1" dirty="0" smtClean="0">
                          <a:latin typeface="Symbol" charset="2"/>
                          <a:cs typeface="Symbol" charset="2"/>
                        </a:rPr>
                        <a:t>  </a:t>
                      </a:r>
                      <a:r>
                        <a:rPr lang="en-US" i="1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i="1" dirty="0" err="1" smtClean="0">
                          <a:latin typeface="Symbol" charset="2"/>
                          <a:cs typeface="Symbol" charset="2"/>
                        </a:rPr>
                        <a:t>nn</a:t>
                      </a:r>
                      <a:r>
                        <a:rPr lang="en-US" i="1" dirty="0" smtClean="0">
                          <a:latin typeface="+mn-lt"/>
                          <a:cs typeface="Symbol" charset="2"/>
                        </a:rPr>
                        <a:t>)</a:t>
                      </a:r>
                      <a:endParaRPr lang="en-US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0.96 ± 0.28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91064" y="694491"/>
            <a:ext cx="785617" cy="3693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ATLAS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7264" y="2864246"/>
            <a:ext cx="636750" cy="3693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CMS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486" y="5029200"/>
            <a:ext cx="875111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similar trend in both sets of measurements – but not significant according to the errors</a:t>
            </a:r>
          </a:p>
          <a:p>
            <a:pPr>
              <a:buFont typeface="Arial"/>
              <a:buChar char="•"/>
            </a:pPr>
            <a:r>
              <a:rPr lang="en-US" dirty="0" smtClean="0"/>
              <a:t> total error precludes claiming any anomaly, but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 ATLAS main systematic uncertainty is photon efficiency: 6%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 CMS main uncertainty is </a:t>
            </a:r>
            <a:r>
              <a:rPr lang="en-US" sz="1600" dirty="0" err="1" smtClean="0"/>
              <a:t>bg</a:t>
            </a:r>
            <a:r>
              <a:rPr lang="en-US" sz="1600" dirty="0" smtClean="0"/>
              <a:t> estimate (10%) and signal modeling (5%)</a:t>
            </a:r>
          </a:p>
          <a:p>
            <a:pPr>
              <a:buFont typeface="Arial"/>
              <a:buChar char="•"/>
            </a:pPr>
            <a:r>
              <a:rPr lang="en-US" dirty="0" smtClean="0"/>
              <a:t> treatment of systematic uncertainties is very different – working together will be fruitful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2608" y="304800"/>
            <a:ext cx="5798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Compare CMS &amp; ATLAS   </a:t>
            </a:r>
            <a:r>
              <a:rPr lang="en-US" i="1" dirty="0" smtClean="0">
                <a:solidFill>
                  <a:srgbClr val="000090"/>
                </a:solidFill>
              </a:rPr>
              <a:t>V</a:t>
            </a:r>
            <a:r>
              <a:rPr lang="en-US" i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000090"/>
                </a:solidFill>
                <a:cs typeface="Symbol" charset="2"/>
              </a:rPr>
              <a:t>  cross section measurements: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3574" y="2940446"/>
            <a:ext cx="2514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arXiv:1308.6832 (</a:t>
            </a:r>
            <a:r>
              <a:rPr lang="en-US" sz="1400" i="1" dirty="0" err="1" smtClean="0"/>
              <a:t>subm</a:t>
            </a:r>
            <a:r>
              <a:rPr lang="en-US" sz="1400" i="1" dirty="0" smtClean="0"/>
              <a:t>. PRD)</a:t>
            </a:r>
            <a:endParaRPr lang="en-US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653574" y="730646"/>
            <a:ext cx="2576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Phys. Rev. D87 112003 (2013)</a:t>
            </a:r>
            <a:endParaRPr lang="en-US" sz="1400" i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67264" y="1063823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ratio data/theory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W </a:t>
                      </a:r>
                      <a:r>
                        <a:rPr lang="en-US" i="1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1.41 ± 0.22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Z </a:t>
                      </a:r>
                      <a:r>
                        <a:rPr lang="en-US" i="1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US" i="1" dirty="0" smtClean="0">
                          <a:latin typeface="Symbol" charset="2"/>
                          <a:cs typeface="Symbol" charset="2"/>
                        </a:rPr>
                        <a:t>  </a:t>
                      </a:r>
                      <a:r>
                        <a:rPr lang="en-US" i="1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i="1" dirty="0" err="1" smtClean="0">
                          <a:latin typeface="+mn-lt"/>
                          <a:cs typeface="Symbol" charset="2"/>
                        </a:rPr>
                        <a:t>l</a:t>
                      </a:r>
                      <a:r>
                        <a:rPr lang="en-US" i="1" baseline="30000" dirty="0" err="1" smtClean="0">
                          <a:latin typeface="+mn-lt"/>
                          <a:cs typeface="Symbol" charset="2"/>
                        </a:rPr>
                        <a:t>+</a:t>
                      </a:r>
                      <a:r>
                        <a:rPr lang="en-US" i="1" baseline="0" dirty="0" err="1" smtClean="0">
                          <a:latin typeface="+mn-lt"/>
                          <a:cs typeface="Symbol" charset="2"/>
                        </a:rPr>
                        <a:t>l</a:t>
                      </a:r>
                      <a:r>
                        <a:rPr lang="en-US" i="1" baseline="30000" dirty="0" smtClean="0">
                          <a:latin typeface="Symbol" charset="2"/>
                          <a:cs typeface="Symbol" charset="2"/>
                        </a:rPr>
                        <a:t>-</a:t>
                      </a:r>
                      <a:r>
                        <a:rPr lang="en-US" i="1" baseline="0" dirty="0" smtClean="0">
                          <a:latin typeface="+mn-lt"/>
                          <a:cs typeface="Symbol" charset="2"/>
                        </a:rPr>
                        <a:t>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1.11 ± 0.10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Z </a:t>
                      </a:r>
                      <a:r>
                        <a:rPr lang="en-US" i="1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US" i="1" dirty="0" smtClean="0">
                          <a:latin typeface="Symbol" charset="2"/>
                          <a:cs typeface="Symbol" charset="2"/>
                        </a:rPr>
                        <a:t>  </a:t>
                      </a:r>
                      <a:r>
                        <a:rPr lang="en-US" i="1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i="1" dirty="0" err="1" smtClean="0">
                          <a:latin typeface="Symbol" charset="2"/>
                          <a:cs typeface="Symbol" charset="2"/>
                        </a:rPr>
                        <a:t>nn</a:t>
                      </a:r>
                      <a:r>
                        <a:rPr lang="en-US" i="1" dirty="0" smtClean="0">
                          <a:latin typeface="+mn-lt"/>
                          <a:cs typeface="Symbol" charset="2"/>
                        </a:rPr>
                        <a:t>)</a:t>
                      </a:r>
                      <a:endParaRPr lang="en-US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0.85 ± 0.17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067264" y="3288863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ratio data/theory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W </a:t>
                      </a:r>
                      <a:r>
                        <a:rPr lang="en-US" i="1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1.16 ± 0.14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Z </a:t>
                      </a:r>
                      <a:r>
                        <a:rPr lang="en-US" i="1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US" i="1" dirty="0" smtClean="0">
                          <a:latin typeface="Symbol" charset="2"/>
                          <a:cs typeface="Symbol" charset="2"/>
                        </a:rPr>
                        <a:t>  </a:t>
                      </a:r>
                      <a:r>
                        <a:rPr lang="en-US" i="1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i="1" dirty="0" err="1" smtClean="0">
                          <a:latin typeface="+mn-lt"/>
                          <a:cs typeface="Symbol" charset="2"/>
                        </a:rPr>
                        <a:t>l</a:t>
                      </a:r>
                      <a:r>
                        <a:rPr lang="en-US" i="1" baseline="30000" dirty="0" err="1" smtClean="0">
                          <a:latin typeface="+mn-lt"/>
                          <a:cs typeface="Symbol" charset="2"/>
                        </a:rPr>
                        <a:t>+</a:t>
                      </a:r>
                      <a:r>
                        <a:rPr lang="en-US" i="1" baseline="0" dirty="0" err="1" smtClean="0">
                          <a:latin typeface="+mn-lt"/>
                          <a:cs typeface="Symbol" charset="2"/>
                        </a:rPr>
                        <a:t>l</a:t>
                      </a:r>
                      <a:r>
                        <a:rPr lang="en-US" i="1" baseline="30000" dirty="0" smtClean="0">
                          <a:latin typeface="Symbol" charset="2"/>
                          <a:cs typeface="Symbol" charset="2"/>
                        </a:rPr>
                        <a:t>-</a:t>
                      </a:r>
                      <a:r>
                        <a:rPr lang="en-US" i="1" baseline="0" dirty="0" smtClean="0">
                          <a:latin typeface="+mn-lt"/>
                          <a:cs typeface="Symbol" charset="2"/>
                        </a:rPr>
                        <a:t>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0.98 ± 0.07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Z </a:t>
                      </a:r>
                      <a:r>
                        <a:rPr lang="en-US" i="1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US" i="1" dirty="0" smtClean="0">
                          <a:latin typeface="Symbol" charset="2"/>
                          <a:cs typeface="Symbol" charset="2"/>
                        </a:rPr>
                        <a:t>  </a:t>
                      </a:r>
                      <a:r>
                        <a:rPr lang="en-US" i="1" dirty="0" smtClean="0">
                          <a:latin typeface="+mn-lt"/>
                          <a:cs typeface="Symbol" charset="2"/>
                        </a:rPr>
                        <a:t>(</a:t>
                      </a:r>
                      <a:r>
                        <a:rPr lang="en-US" i="1" dirty="0" err="1" smtClean="0">
                          <a:latin typeface="Symbol" charset="2"/>
                          <a:cs typeface="Symbol" charset="2"/>
                        </a:rPr>
                        <a:t>nn</a:t>
                      </a:r>
                      <a:r>
                        <a:rPr lang="en-US" i="1" dirty="0" smtClean="0">
                          <a:latin typeface="+mn-lt"/>
                          <a:cs typeface="Symbol" charset="2"/>
                        </a:rPr>
                        <a:t>)</a:t>
                      </a:r>
                      <a:endParaRPr lang="en-US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0.96 ± 0.28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91064" y="694491"/>
            <a:ext cx="785617" cy="3693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ATLAS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7264" y="2864246"/>
            <a:ext cx="636750" cy="369332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CMS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486" y="5029200"/>
            <a:ext cx="875111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similar trend in both sets of measurements – but not significant according to the errors</a:t>
            </a:r>
          </a:p>
          <a:p>
            <a:pPr>
              <a:buFont typeface="Arial"/>
              <a:buChar char="•"/>
            </a:pPr>
            <a:r>
              <a:rPr lang="en-US" dirty="0" smtClean="0"/>
              <a:t> total error precludes claiming any anomaly, but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 ATLAS main systematic uncertainty is photon efficiency: 6%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 CMS main uncertainty is </a:t>
            </a:r>
            <a:r>
              <a:rPr lang="en-US" sz="1600" dirty="0" err="1" smtClean="0"/>
              <a:t>bg</a:t>
            </a:r>
            <a:r>
              <a:rPr lang="en-US" sz="1600" dirty="0" smtClean="0"/>
              <a:t> estimate (10%) and signal modeling (5%)</a:t>
            </a:r>
          </a:p>
          <a:p>
            <a:pPr>
              <a:buFont typeface="Arial"/>
              <a:buChar char="•"/>
            </a:pPr>
            <a:r>
              <a:rPr lang="en-US" dirty="0" smtClean="0"/>
              <a:t> treatment of systematic uncertainties is very different – working together will be fruitful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77000" y="3733800"/>
            <a:ext cx="218991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rgbClr val="800000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Ratio (</a:t>
            </a:r>
            <a:r>
              <a:rPr lang="en-US" i="1" dirty="0" err="1" smtClean="0"/>
              <a:t>W</a:t>
            </a:r>
            <a:r>
              <a:rPr lang="en-US" i="1" dirty="0" err="1" smtClean="0">
                <a:latin typeface="Symbol" charset="2"/>
                <a:cs typeface="Symbol" charset="2"/>
              </a:rPr>
              <a:t>g</a:t>
            </a:r>
            <a:r>
              <a:rPr lang="en-US" i="1" dirty="0" err="1" smtClean="0">
                <a:cs typeface="Symbol" charset="2"/>
              </a:rPr>
              <a:t>/Z</a:t>
            </a:r>
            <a:r>
              <a:rPr lang="en-US" i="1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>
                <a:cs typeface="Symbol" charset="2"/>
              </a:rPr>
              <a:t>) is</a:t>
            </a:r>
          </a:p>
          <a:p>
            <a:r>
              <a:rPr lang="en-US" dirty="0" smtClean="0">
                <a:cs typeface="Symbol" charset="2"/>
              </a:rPr>
              <a:t>    5.8 ± 0.1  [MCFM]</a:t>
            </a:r>
          </a:p>
          <a:p>
            <a:r>
              <a:rPr lang="en-US" dirty="0" smtClean="0">
                <a:cs typeface="Symbol" charset="2"/>
              </a:rPr>
              <a:t>    6.9 ± 0.5  [CMS]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2608" y="304800"/>
            <a:ext cx="409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ATLAS  </a:t>
            </a:r>
            <a:r>
              <a:rPr lang="en-US" i="1" dirty="0" smtClean="0">
                <a:solidFill>
                  <a:srgbClr val="000090"/>
                </a:solidFill>
              </a:rPr>
              <a:t>V</a:t>
            </a:r>
            <a:r>
              <a:rPr lang="en-US" i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000090"/>
                </a:solidFill>
                <a:cs typeface="Symbol" charset="2"/>
              </a:rPr>
              <a:t>  cross section measurements: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392668"/>
            <a:ext cx="2576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Phys. Rev. D87 112003 (2013)</a:t>
            </a:r>
            <a:endParaRPr lang="en-US" sz="1400" i="1" dirty="0"/>
          </a:p>
        </p:txBody>
      </p:sp>
      <p:pic>
        <p:nvPicPr>
          <p:cNvPr id="10" name="Picture 9" descr="ATLAS Wgamma cross sectio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8" y="1066800"/>
            <a:ext cx="4362264" cy="316975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143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ATLAS Zgamma cross sectio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057" y="1066800"/>
            <a:ext cx="4383543" cy="316975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143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838200" y="4495800"/>
            <a:ext cx="6122189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Note the theoretical predictions have been </a:t>
            </a:r>
            <a:r>
              <a:rPr lang="en-US" u="sng" dirty="0" smtClean="0"/>
              <a:t>renormalized</a:t>
            </a:r>
            <a:r>
              <a:rPr lang="en-US" dirty="0" smtClean="0"/>
              <a:t>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These plots compare the </a:t>
            </a:r>
            <a:r>
              <a:rPr lang="en-US" u="sng" dirty="0" smtClean="0"/>
              <a:t>shape</a:t>
            </a:r>
            <a:r>
              <a:rPr lang="en-US" dirty="0" smtClean="0"/>
              <a:t> of the photon 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T</a:t>
            </a:r>
            <a:r>
              <a:rPr lang="en-US" dirty="0" smtClean="0"/>
              <a:t>  spectrum.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Green “inclusive” means any number of jets</a:t>
            </a:r>
            <a:br>
              <a:rPr lang="en-US" dirty="0" smtClean="0"/>
            </a:br>
            <a:r>
              <a:rPr lang="en-US" dirty="0" smtClean="0"/>
              <a:t>  Orange “exclusive” means no jets.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Theory reproduces the distributions within errors.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6324600"/>
            <a:ext cx="6299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[ATLAS reports other measurements: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jets</a:t>
            </a:r>
            <a:r>
              <a:rPr lang="en-US" i="1" dirty="0" smtClean="0"/>
              <a:t> ,  V</a:t>
            </a:r>
            <a:r>
              <a:rPr lang="en-US" i="1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>
                <a:cs typeface="Symbol" charset="2"/>
              </a:rPr>
              <a:t> invariant mass]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92668"/>
            <a:ext cx="3779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CMS investigated the “radiation zero”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6" name="Picture 5" descr="vgamma_feyndiags.png"/>
          <p:cNvPicPr>
            <a:picLocks noChangeAspect="1"/>
          </p:cNvPicPr>
          <p:nvPr/>
        </p:nvPicPr>
        <p:blipFill>
          <a:blip r:embed="rId2"/>
          <a:srcRect l="14118" t="46364" r="9412" b="34545"/>
          <a:stretch>
            <a:fillRect/>
          </a:stretch>
        </p:blipFill>
        <p:spPr>
          <a:xfrm>
            <a:off x="1798275" y="762000"/>
            <a:ext cx="4876800" cy="15757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0" y="2337757"/>
            <a:ext cx="397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ISR                  FSR                      (</a:t>
            </a:r>
            <a:r>
              <a:rPr lang="en-US" dirty="0" err="1" smtClean="0"/>
              <a:t>a)TGC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707089"/>
            <a:ext cx="8468985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Three diagrams interfere to give zero amplitude for certain kinematic configurations.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First observed by D</a:t>
            </a:r>
            <a:r>
              <a:rPr lang="en-US" dirty="0" smtClean="0">
                <a:latin typeface="Webdings"/>
                <a:ea typeface="Webdings"/>
                <a:cs typeface="Webdings"/>
              </a:rPr>
              <a:t></a:t>
            </a:r>
            <a:r>
              <a:rPr lang="en-US" dirty="0" smtClean="0"/>
              <a:t> Collaboration (2008).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Since 3</a:t>
            </a:r>
            <a:r>
              <a:rPr lang="en-US" baseline="30000" dirty="0" smtClean="0"/>
              <a:t>rd</a:t>
            </a:r>
            <a:r>
              <a:rPr lang="en-US" dirty="0" smtClean="0"/>
              <a:t> amplitude depends on TGC, an anomalous value will remove the zero.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In practice, detector resolution smears the point of zero amplitude,</a:t>
            </a:r>
            <a:br>
              <a:rPr lang="en-US" dirty="0" smtClean="0"/>
            </a:br>
            <a:r>
              <a:rPr lang="en-US" dirty="0" smtClean="0"/>
              <a:t>   and one sees a dip.</a:t>
            </a:r>
            <a:endParaRPr lang="en-US" dirty="0"/>
          </a:p>
        </p:txBody>
      </p:sp>
      <p:pic>
        <p:nvPicPr>
          <p:cNvPr id="9" name="Picture 8" descr="D0 RA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978" y="4142839"/>
            <a:ext cx="3550622" cy="257863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241066" y="6400800"/>
            <a:ext cx="2940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Phys. Rev. </a:t>
            </a:r>
            <a:r>
              <a:rPr lang="en-US" sz="1400" i="1" dirty="0" err="1" smtClean="0"/>
              <a:t>Lett</a:t>
            </a:r>
            <a:r>
              <a:rPr lang="en-US" sz="1400" i="1" dirty="0" smtClean="0"/>
              <a:t>. 100 241805 (2008)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92668"/>
            <a:ext cx="3779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CMS investigated the “radiation zero”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6" name="Picture 5" descr="vgamma_feyndiags.png"/>
          <p:cNvPicPr>
            <a:picLocks noChangeAspect="1"/>
          </p:cNvPicPr>
          <p:nvPr/>
        </p:nvPicPr>
        <p:blipFill>
          <a:blip r:embed="rId2">
            <a:alphaModFix amt="49000"/>
          </a:blip>
          <a:srcRect l="14118" t="46364" r="9412" b="34545"/>
          <a:stretch>
            <a:fillRect/>
          </a:stretch>
        </p:blipFill>
        <p:spPr>
          <a:xfrm>
            <a:off x="1798275" y="762000"/>
            <a:ext cx="4876800" cy="15757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0" y="2337757"/>
            <a:ext cx="397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ISR                  FSR                      (</a:t>
            </a:r>
            <a:r>
              <a:rPr lang="en-US" dirty="0" err="1" smtClean="0">
                <a:solidFill>
                  <a:srgbClr val="7F7F7F"/>
                </a:solidFill>
              </a:rPr>
              <a:t>a)TGC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707089"/>
            <a:ext cx="8468985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Three diagrams interfere to give zero amplitude for certain kinematic configurations.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First observed by 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Webdings"/>
                <a:ea typeface="Webdings"/>
                <a:cs typeface="Webdings"/>
              </a:rPr>
              <a:t>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Collaboration (2008).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Since 3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amplitude depends on TGC, an anomalous value will remove the zero.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In practice, detector resolution smears the point of zero amplitude,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and one sees a dip.</a:t>
            </a:r>
            <a:endParaRPr lang="en-US" dirty="0"/>
          </a:p>
        </p:txBody>
      </p:sp>
      <p:pic>
        <p:nvPicPr>
          <p:cNvPr id="9" name="Picture 8" descr="D0 RA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978" y="4142839"/>
            <a:ext cx="3550622" cy="257863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241066" y="6400800"/>
            <a:ext cx="2940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Phys. Rev. </a:t>
            </a:r>
            <a:r>
              <a:rPr lang="en-US" sz="1400" i="1" dirty="0" err="1" smtClean="0"/>
              <a:t>Lett</a:t>
            </a:r>
            <a:r>
              <a:rPr lang="en-US" sz="1400" i="1" dirty="0" smtClean="0"/>
              <a:t>. 100 241805 (2008)</a:t>
            </a:r>
            <a:endParaRPr lang="en-US" sz="1400" i="1" dirty="0"/>
          </a:p>
        </p:txBody>
      </p:sp>
      <p:pic>
        <p:nvPicPr>
          <p:cNvPr id="11" name="Picture 10" descr="CMS RAZ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7" y="914400"/>
            <a:ext cx="4844723" cy="4648200"/>
          </a:xfrm>
          <a:prstGeom prst="rect">
            <a:avLst/>
          </a:prstGeom>
          <a:ln>
            <a:solidFill>
              <a:srgbClr val="000090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6200" y="5254823"/>
            <a:ext cx="2514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arXiv:1308.6832 (</a:t>
            </a:r>
            <a:r>
              <a:rPr lang="en-US" sz="1400" i="1" dirty="0" err="1" smtClean="0"/>
              <a:t>subm</a:t>
            </a:r>
            <a:r>
              <a:rPr lang="en-US" sz="1400" i="1" dirty="0" smtClean="0"/>
              <a:t>. PRD)</a:t>
            </a:r>
            <a:endParaRPr lang="en-US" sz="1400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92668"/>
            <a:ext cx="2656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Anomalous  </a:t>
            </a:r>
            <a:r>
              <a:rPr lang="en-US" i="1" dirty="0" smtClean="0">
                <a:solidFill>
                  <a:srgbClr val="000090"/>
                </a:solidFill>
              </a:rPr>
              <a:t>V</a:t>
            </a:r>
            <a:r>
              <a:rPr lang="en-US" i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000090"/>
                </a:solidFill>
                <a:cs typeface="Symbol" charset="2"/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 couplings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762000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  Fit to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T</a:t>
            </a:r>
            <a:r>
              <a:rPr lang="en-US" dirty="0" smtClean="0"/>
              <a:t> distribution (primarily of photon)</a:t>
            </a:r>
            <a:endParaRPr lang="en-US" dirty="0" smtClean="0">
              <a:cs typeface="Symbol" charset="2"/>
            </a:endParaRPr>
          </a:p>
        </p:txBody>
      </p:sp>
      <p:pic>
        <p:nvPicPr>
          <p:cNvPr id="14" name="Picture 13" descr="CMS Wmunu gamm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57" y="1371600"/>
            <a:ext cx="4209349" cy="4038600"/>
          </a:xfrm>
          <a:prstGeom prst="rect">
            <a:avLst/>
          </a:prstGeom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CMS Znunu gamm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374" y="1371600"/>
            <a:ext cx="4209697" cy="4038600"/>
          </a:xfrm>
          <a:prstGeom prst="rect">
            <a:avLst/>
          </a:prstGeom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92668"/>
            <a:ext cx="2656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Anomalous  </a:t>
            </a:r>
            <a:r>
              <a:rPr lang="en-US" i="1" dirty="0" smtClean="0">
                <a:solidFill>
                  <a:srgbClr val="000090"/>
                </a:solidFill>
              </a:rPr>
              <a:t>V</a:t>
            </a:r>
            <a:r>
              <a:rPr lang="en-US" i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000090"/>
                </a:solidFill>
                <a:cs typeface="Symbol" charset="2"/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 couplings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762000"/>
            <a:ext cx="5391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 parameters for deviations from  SM values       </a:t>
            </a:r>
            <a:r>
              <a:rPr lang="en-US" i="1" dirty="0" err="1" smtClean="0"/>
              <a:t>WW</a:t>
            </a:r>
            <a:r>
              <a:rPr lang="en-US" i="1" dirty="0" err="1" smtClean="0">
                <a:latin typeface="Symbol" charset="2"/>
                <a:cs typeface="Symbol" charset="2"/>
              </a:rPr>
              <a:t>g</a:t>
            </a:r>
            <a:r>
              <a:rPr lang="en-US" i="1" dirty="0" smtClean="0">
                <a:latin typeface="Symbol" charset="2"/>
                <a:cs typeface="Symbol" charset="2"/>
              </a:rPr>
              <a:t>    </a:t>
            </a:r>
            <a:endParaRPr lang="en-US" dirty="0" smtClean="0">
              <a:cs typeface="Symbol" charset="2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517640" y="807482"/>
          <a:ext cx="949960" cy="323850"/>
        </p:xfrm>
        <a:graphic>
          <a:graphicData uri="http://schemas.openxmlformats.org/presentationml/2006/ole">
            <p:oleObj spid="_x0000_s855042" name="Equation" r:id="rId3" imgW="558800" imgH="190500" progId="Equation.3">
              <p:embed/>
            </p:oleObj>
          </a:graphicData>
        </a:graphic>
      </p:graphicFrame>
      <p:pic>
        <p:nvPicPr>
          <p:cNvPr id="13" name="Picture 12" descr="summary aTGC_caTGC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71600"/>
            <a:ext cx="7772400" cy="5302026"/>
          </a:xfrm>
          <a:prstGeom prst="rect">
            <a:avLst/>
          </a:prstGeom>
          <a:ln>
            <a:solidFill>
              <a:srgbClr val="000090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92668"/>
            <a:ext cx="2656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Anomalous  </a:t>
            </a:r>
            <a:r>
              <a:rPr lang="en-US" i="1" dirty="0" smtClean="0">
                <a:solidFill>
                  <a:srgbClr val="000090"/>
                </a:solidFill>
              </a:rPr>
              <a:t>V</a:t>
            </a:r>
            <a:r>
              <a:rPr lang="en-US" i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000090"/>
                </a:solidFill>
                <a:cs typeface="Symbol" charset="2"/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 couplings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762000"/>
            <a:ext cx="5391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 parameters for deviations from  SM values       </a:t>
            </a:r>
            <a:r>
              <a:rPr lang="en-US" i="1" dirty="0" err="1" smtClean="0"/>
              <a:t>ZZ</a:t>
            </a:r>
            <a:r>
              <a:rPr lang="en-US" i="1" dirty="0" err="1" smtClean="0">
                <a:latin typeface="Symbol" charset="2"/>
                <a:cs typeface="Symbol" charset="2"/>
              </a:rPr>
              <a:t>g</a:t>
            </a:r>
            <a:r>
              <a:rPr lang="en-US" i="1" dirty="0" smtClean="0">
                <a:latin typeface="Symbol" charset="2"/>
                <a:cs typeface="Symbol" charset="2"/>
              </a:rPr>
              <a:t>    </a:t>
            </a:r>
            <a:endParaRPr lang="en-US" dirty="0" smtClean="0">
              <a:cs typeface="Symbol" charset="2"/>
            </a:endParaRPr>
          </a:p>
        </p:txBody>
      </p:sp>
      <p:graphicFrame>
        <p:nvGraphicFramePr>
          <p:cNvPr id="854019" name="Object 3"/>
          <p:cNvGraphicFramePr>
            <a:graphicFrameLocks noChangeAspect="1"/>
          </p:cNvGraphicFramePr>
          <p:nvPr/>
        </p:nvGraphicFramePr>
        <p:xfrm>
          <a:off x="6477000" y="801132"/>
          <a:ext cx="1341438" cy="330200"/>
        </p:xfrm>
        <a:graphic>
          <a:graphicData uri="http://schemas.openxmlformats.org/presentationml/2006/ole">
            <p:oleObj spid="_x0000_s854019" name="Equation" r:id="rId3" imgW="825500" imgH="203200" progId="Equation.3">
              <p:embed/>
            </p:oleObj>
          </a:graphicData>
        </a:graphic>
      </p:graphicFrame>
      <p:pic>
        <p:nvPicPr>
          <p:cNvPr id="10" name="Picture 9" descr="summary aTGC_naTGC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71600"/>
            <a:ext cx="7774590" cy="5303520"/>
          </a:xfrm>
          <a:prstGeom prst="rect">
            <a:avLst/>
          </a:prstGeom>
          <a:ln>
            <a:solidFill>
              <a:srgbClr val="000090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609600"/>
            <a:ext cx="414930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660066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i="1" cap="small" dirty="0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cs typeface="Symbol" charset="2"/>
              </a:rPr>
              <a:t>W,  WZ</a:t>
            </a:r>
            <a:r>
              <a:rPr lang="en-US" sz="2400" cap="small" dirty="0" smtClean="0">
                <a:solidFill>
                  <a:schemeClr val="accent1">
                    <a:lumMod val="50000"/>
                  </a:schemeClr>
                </a:solidFill>
                <a:cs typeface="Symbol" charset="2"/>
              </a:rPr>
              <a:t>   and   </a:t>
            </a:r>
            <a:r>
              <a:rPr lang="en-US" sz="2400" i="1" cap="small" dirty="0" smtClean="0">
                <a:solidFill>
                  <a:schemeClr val="accent1">
                    <a:lumMod val="50000"/>
                  </a:schemeClr>
                </a:solidFill>
                <a:cs typeface="Symbol" charset="2"/>
              </a:rPr>
              <a:t>ZZ</a:t>
            </a:r>
            <a:r>
              <a:rPr lang="en-US" sz="2400" cap="small" dirty="0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 </a:t>
            </a:r>
            <a:r>
              <a:rPr lang="en-US" sz="2400" cap="small" dirty="0" smtClean="0">
                <a:solidFill>
                  <a:schemeClr val="accent1">
                    <a:lumMod val="50000"/>
                  </a:schemeClr>
                </a:solidFill>
                <a:cs typeface="Symbol" charset="2"/>
              </a:rPr>
              <a:t> Production</a:t>
            </a:r>
            <a:endParaRPr lang="en-US" sz="2400" cap="sm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815396"/>
            <a:ext cx="6507423" cy="2416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approach is conceptually the same as  </a:t>
            </a:r>
            <a:r>
              <a:rPr lang="en-US" i="1" dirty="0" smtClean="0"/>
              <a:t>V</a:t>
            </a:r>
            <a:r>
              <a:rPr lang="en-US" i="1" dirty="0" smtClean="0">
                <a:latin typeface="Symbol" charset="2"/>
                <a:cs typeface="Symbol" charset="2"/>
              </a:rPr>
              <a:t>g</a:t>
            </a:r>
            <a:endParaRPr lang="en-US" dirty="0" smtClean="0"/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clean samples based on </a:t>
            </a:r>
            <a:r>
              <a:rPr lang="en-US" dirty="0" err="1" smtClean="0"/>
              <a:t>leptonic</a:t>
            </a:r>
            <a:r>
              <a:rPr lang="en-US" dirty="0" smtClean="0"/>
              <a:t> decays</a:t>
            </a:r>
            <a:br>
              <a:rPr lang="en-US" dirty="0" smtClean="0"/>
            </a:br>
            <a:r>
              <a:rPr lang="en-US" dirty="0" smtClean="0"/>
              <a:t>       (These channels are important in studies of the Higgs boson)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other channels with neutrinos or jets are less potent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cs typeface="Symbol" charset="2"/>
              </a:rPr>
              <a:t> anomalous TGC will appear at high </a:t>
            </a:r>
            <a:r>
              <a:rPr lang="en-US" i="1" dirty="0" err="1" smtClean="0">
                <a:cs typeface="Symbol" charset="2"/>
              </a:rPr>
              <a:t>p</a:t>
            </a:r>
            <a:r>
              <a:rPr lang="en-US" i="1" baseline="-25000" dirty="0" err="1" smtClean="0">
                <a:cs typeface="Symbol" charset="2"/>
              </a:rPr>
              <a:t>T</a:t>
            </a:r>
            <a:endParaRPr lang="en-US" dirty="0" smtClean="0">
              <a:cs typeface="Symbol" charset="2"/>
            </a:endParaRP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cs typeface="Symbol" charset="2"/>
              </a:rPr>
              <a:t> fit the lepton </a:t>
            </a:r>
            <a:r>
              <a:rPr lang="en-US" i="1" dirty="0" err="1" smtClean="0">
                <a:cs typeface="Symbol" charset="2"/>
              </a:rPr>
              <a:t>p</a:t>
            </a:r>
            <a:r>
              <a:rPr lang="en-US" i="1" baseline="-25000" dirty="0" err="1" smtClean="0">
                <a:cs typeface="Symbol" charset="2"/>
              </a:rPr>
              <a:t>T</a:t>
            </a:r>
            <a:r>
              <a:rPr lang="en-US" dirty="0" smtClean="0">
                <a:cs typeface="Symbol" charset="2"/>
              </a:rPr>
              <a:t>  for the </a:t>
            </a:r>
            <a:r>
              <a:rPr lang="en-US" i="1" dirty="0" smtClean="0">
                <a:cs typeface="Symbol" charset="2"/>
              </a:rPr>
              <a:t>WW</a:t>
            </a:r>
            <a:r>
              <a:rPr lang="en-US" dirty="0" smtClean="0">
                <a:cs typeface="Symbol" charset="2"/>
              </a:rPr>
              <a:t> channel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cs typeface="Symbol" charset="2"/>
              </a:rPr>
              <a:t> fit the </a:t>
            </a:r>
            <a:r>
              <a:rPr lang="en-US" i="1" dirty="0" smtClean="0">
                <a:cs typeface="Symbol" charset="2"/>
              </a:rPr>
              <a:t>Z</a:t>
            </a:r>
            <a:r>
              <a:rPr lang="en-US" dirty="0" smtClean="0">
                <a:cs typeface="Symbol" charset="2"/>
              </a:rPr>
              <a:t>-boson  </a:t>
            </a:r>
            <a:r>
              <a:rPr lang="en-US" i="1" dirty="0" err="1" smtClean="0">
                <a:cs typeface="Symbol" charset="2"/>
              </a:rPr>
              <a:t>p</a:t>
            </a:r>
            <a:r>
              <a:rPr lang="en-US" i="1" baseline="-25000" dirty="0" err="1" smtClean="0">
                <a:cs typeface="Symbol" charset="2"/>
              </a:rPr>
              <a:t>T</a:t>
            </a:r>
            <a:r>
              <a:rPr lang="en-US" dirty="0" smtClean="0">
                <a:cs typeface="Symbol" charset="2"/>
              </a:rPr>
              <a:t>  for the </a:t>
            </a:r>
            <a:r>
              <a:rPr lang="en-US" i="1" dirty="0" smtClean="0">
                <a:cs typeface="Symbol" charset="2"/>
              </a:rPr>
              <a:t>WZ</a:t>
            </a:r>
            <a:r>
              <a:rPr lang="en-US" dirty="0" smtClean="0">
                <a:cs typeface="Symbol" charset="2"/>
              </a:rPr>
              <a:t>  channel</a:t>
            </a:r>
          </a:p>
        </p:txBody>
      </p:sp>
      <p:pic>
        <p:nvPicPr>
          <p:cNvPr id="11" name="Picture 10" descr="WW feynman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53" y="1484635"/>
            <a:ext cx="2349500" cy="2096765"/>
          </a:xfrm>
          <a:prstGeom prst="rect">
            <a:avLst/>
          </a:prstGeom>
        </p:spPr>
      </p:pic>
      <p:pic>
        <p:nvPicPr>
          <p:cNvPr id="12" name="Picture 11" descr="WW feynman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954" y="1484635"/>
            <a:ext cx="2871246" cy="2096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CMS WZ ellipse 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533400"/>
            <a:ext cx="4347663" cy="3124200"/>
          </a:xfrm>
          <a:prstGeom prst="rect">
            <a:avLst/>
          </a:prstGeom>
          <a:ln w="12700" cmpd="sng">
            <a:solidFill>
              <a:schemeClr val="accent6">
                <a:lumMod val="75000"/>
              </a:schemeClr>
            </a:solidFill>
          </a:ln>
          <a:effectLst>
            <a:outerShdw blurRad="50800" dist="88900" dir="2700000" algn="tl" rotWithShape="0">
              <a:schemeClr val="accent6">
                <a:lumMod val="50000"/>
                <a:alpha val="43000"/>
              </a:schemeClr>
            </a:outerShdw>
          </a:effectLst>
        </p:spPr>
      </p:pic>
      <p:pic>
        <p:nvPicPr>
          <p:cNvPr id="6" name="Picture 5" descr="CMS WZ ellipse 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935" y="533399"/>
            <a:ext cx="4347666" cy="3124201"/>
          </a:xfrm>
          <a:prstGeom prst="rect">
            <a:avLst/>
          </a:prstGeom>
          <a:ln w="12700" cmpd="sng">
            <a:solidFill>
              <a:schemeClr val="accent6">
                <a:lumMod val="75000"/>
              </a:schemeClr>
            </a:solidFill>
          </a:ln>
          <a:effectLst>
            <a:outerShdw blurRad="50800" dist="88900" dir="2700000" algn="tl" rotWithShape="0">
              <a:schemeClr val="accent6">
                <a:lumMod val="50000"/>
                <a:alpha val="43000"/>
              </a:scheme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03422" y="3276600"/>
            <a:ext cx="793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(total)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28599" y="4114800"/>
            <a:ext cx="6343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have reported </a:t>
            </a:r>
            <a:r>
              <a:rPr lang="en-US" i="1" dirty="0" smtClean="0"/>
              <a:t>preliminary</a:t>
            </a:r>
            <a:r>
              <a:rPr lang="en-US" dirty="0" smtClean="0"/>
              <a:t> measurements with 8 </a:t>
            </a:r>
            <a:r>
              <a:rPr lang="en-US" dirty="0" err="1" smtClean="0"/>
              <a:t>TeV</a:t>
            </a:r>
            <a:r>
              <a:rPr lang="en-US" dirty="0" smtClean="0"/>
              <a:t> data.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4648200"/>
            <a:ext cx="555793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special running conditions to reduce pile-up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direct comparison to 7 </a:t>
            </a:r>
            <a:r>
              <a:rPr lang="en-US" dirty="0" err="1" smtClean="0"/>
              <a:t>TeV</a:t>
            </a:r>
            <a:r>
              <a:rPr lang="en-US" dirty="0" smtClean="0"/>
              <a:t> measurements is possible.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92668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Anomalous  </a:t>
            </a:r>
            <a:r>
              <a:rPr lang="en-US" i="1" dirty="0" smtClean="0">
                <a:solidFill>
                  <a:srgbClr val="000090"/>
                </a:solidFill>
              </a:rPr>
              <a:t>WV</a:t>
            </a:r>
            <a:r>
              <a:rPr lang="en-US" dirty="0" smtClean="0">
                <a:solidFill>
                  <a:srgbClr val="000090"/>
                </a:solidFill>
                <a:cs typeface="Symbol" charset="2"/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 couplings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762000"/>
            <a:ext cx="554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 parameters for deviations from  SM values       </a:t>
            </a:r>
            <a:r>
              <a:rPr lang="en-US" i="1" dirty="0" smtClean="0"/>
              <a:t>WWZ</a:t>
            </a:r>
            <a:r>
              <a:rPr lang="en-US" i="1" dirty="0" smtClean="0">
                <a:latin typeface="Symbol" charset="2"/>
                <a:cs typeface="Symbol" charset="2"/>
              </a:rPr>
              <a:t>    </a:t>
            </a:r>
            <a:endParaRPr lang="en-US" dirty="0" smtClean="0">
              <a:cs typeface="Symbol" charset="2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477000" y="828119"/>
          <a:ext cx="1057275" cy="303213"/>
        </p:xfrm>
        <a:graphic>
          <a:graphicData uri="http://schemas.openxmlformats.org/presentationml/2006/ole">
            <p:oleObj spid="_x0000_s858114" name="Equation" r:id="rId3" imgW="622300" imgH="177800" progId="Equation.3">
              <p:embed/>
            </p:oleObj>
          </a:graphicData>
        </a:graphic>
      </p:graphicFrame>
      <p:pic>
        <p:nvPicPr>
          <p:cNvPr id="13" name="Picture 12" descr="summary aTGC_caTGC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71600"/>
            <a:ext cx="7772399" cy="5302026"/>
          </a:xfrm>
          <a:prstGeom prst="rect">
            <a:avLst/>
          </a:prstGeom>
          <a:ln>
            <a:solidFill>
              <a:srgbClr val="000090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92668"/>
            <a:ext cx="268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Anomalous  </a:t>
            </a:r>
            <a:r>
              <a:rPr lang="en-US" i="1" dirty="0" smtClean="0">
                <a:solidFill>
                  <a:srgbClr val="000090"/>
                </a:solidFill>
              </a:rPr>
              <a:t>ZZ</a:t>
            </a:r>
            <a:r>
              <a:rPr lang="en-US" dirty="0" smtClean="0">
                <a:solidFill>
                  <a:srgbClr val="000090"/>
                </a:solidFill>
                <a:cs typeface="Symbol" charset="2"/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 couplings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762000"/>
            <a:ext cx="5622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 parameters for deviations from  SM values       </a:t>
            </a:r>
            <a:r>
              <a:rPr lang="en-US" i="1" dirty="0" err="1" smtClean="0"/>
              <a:t>ZZZ,ZZ</a:t>
            </a:r>
            <a:r>
              <a:rPr lang="en-US" i="1" dirty="0" err="1" smtClean="0">
                <a:latin typeface="Symbol" charset="2"/>
                <a:cs typeface="Symbol" charset="2"/>
              </a:rPr>
              <a:t>g</a:t>
            </a:r>
            <a:r>
              <a:rPr lang="en-US" i="1" dirty="0" smtClean="0">
                <a:latin typeface="Symbol" charset="2"/>
                <a:cs typeface="Symbol" charset="2"/>
              </a:rPr>
              <a:t>    </a:t>
            </a:r>
            <a:endParaRPr lang="en-US" dirty="0" smtClean="0">
              <a:cs typeface="Symbol" charset="2"/>
            </a:endParaRPr>
          </a:p>
        </p:txBody>
      </p:sp>
      <p:pic>
        <p:nvPicPr>
          <p:cNvPr id="13" name="Picture 12" descr="summary aTGC_caTGC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1600"/>
            <a:ext cx="7772399" cy="5302025"/>
          </a:xfrm>
          <a:prstGeom prst="rect">
            <a:avLst/>
          </a:prstGeom>
          <a:ln>
            <a:solidFill>
              <a:srgbClr val="000090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61187" name="Object 3"/>
          <p:cNvGraphicFramePr>
            <a:graphicFrameLocks noChangeAspect="1"/>
          </p:cNvGraphicFramePr>
          <p:nvPr/>
        </p:nvGraphicFramePr>
        <p:xfrm>
          <a:off x="6426200" y="801688"/>
          <a:ext cx="1444625" cy="330200"/>
        </p:xfrm>
        <a:graphic>
          <a:graphicData uri="http://schemas.openxmlformats.org/presentationml/2006/ole">
            <p:oleObj spid="_x0000_s861187" name="Equation" r:id="rId4" imgW="889000" imgH="203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Conclusion</a:t>
            </a:r>
            <a:endParaRPr lang="en-US" cap="small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1600200"/>
            <a:ext cx="707116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This summary is woefully incomplete – I regret I could not cover more.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Nonetheless, the vista of </a:t>
            </a:r>
            <a:r>
              <a:rPr lang="en-US" u="sng" dirty="0" smtClean="0"/>
              <a:t>Electroweak Physics at the LHC</a:t>
            </a:r>
            <a:r>
              <a:rPr lang="en-US" dirty="0" smtClean="0"/>
              <a:t> is grand,</a:t>
            </a:r>
            <a:br>
              <a:rPr lang="en-US" dirty="0" smtClean="0"/>
            </a:br>
            <a:r>
              <a:rPr lang="en-US" dirty="0" smtClean="0"/>
              <a:t>   with many interlocking pieces and many puzzles to be solved.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Now, at the end of Run I, the LHC Collaborations should intensify</a:t>
            </a:r>
            <a:br>
              <a:rPr lang="en-US" dirty="0" smtClean="0"/>
            </a:br>
            <a:r>
              <a:rPr lang="en-US" dirty="0" smtClean="0"/>
              <a:t>   their efforts on SM measurements and studies, for these will be a</a:t>
            </a:r>
            <a:br>
              <a:rPr lang="en-US" dirty="0" smtClean="0"/>
            </a:br>
            <a:r>
              <a:rPr lang="en-US" dirty="0" smtClean="0"/>
              <a:t>   legacy for the future, and cannot be done elsewhere.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48709" y="3897868"/>
            <a:ext cx="383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Many many thanks to the organizers!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flip dir="u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Conclusion</a:t>
            </a:r>
            <a:endParaRPr lang="en-US" cap="small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4800600"/>
            <a:ext cx="6680525" cy="1107996"/>
          </a:xfrm>
          <a:prstGeom prst="rect">
            <a:avLst/>
          </a:prstGeom>
          <a:solidFill>
            <a:schemeClr val="bg2">
              <a:alpha val="77000"/>
            </a:schemeClr>
          </a:solidFill>
          <a:ln w="28575" cmpd="sng">
            <a:solidFill>
              <a:srgbClr val="660066"/>
            </a:solidFill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274320" tIns="137160" rIns="274320" bIns="137160" rtlCol="0">
            <a:spAutoFit/>
          </a:bodyPr>
          <a:lstStyle/>
          <a:p>
            <a:r>
              <a:rPr lang="en-US" dirty="0" smtClean="0"/>
              <a:t>“The creation of Physics is the shared heritage of all mankind.</a:t>
            </a:r>
          </a:p>
          <a:p>
            <a:r>
              <a:rPr lang="en-US" dirty="0" smtClean="0"/>
              <a:t>East and West, North and South have equally participated in it.”</a:t>
            </a:r>
          </a:p>
          <a:p>
            <a:r>
              <a:rPr lang="en-US" dirty="0" smtClean="0"/>
              <a:t>                                                                             - </a:t>
            </a:r>
            <a:r>
              <a:rPr lang="en-US" dirty="0" err="1" smtClean="0"/>
              <a:t>Abdus</a:t>
            </a:r>
            <a:r>
              <a:rPr lang="en-US" dirty="0" smtClean="0"/>
              <a:t> Salam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1600200"/>
            <a:ext cx="707116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This summary is woefully incomplete – I regret I could not cover more.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Nonetheless, the vista of </a:t>
            </a:r>
            <a:r>
              <a:rPr lang="en-US" u="sng" dirty="0" smtClean="0"/>
              <a:t>Electroweak Physics at the LHC</a:t>
            </a:r>
            <a:r>
              <a:rPr lang="en-US" dirty="0" smtClean="0"/>
              <a:t> is grand,</a:t>
            </a:r>
            <a:br>
              <a:rPr lang="en-US" dirty="0" smtClean="0"/>
            </a:br>
            <a:r>
              <a:rPr lang="en-US" dirty="0" smtClean="0"/>
              <a:t>   with many interlocking pieces and many puzzles to be solved.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 Now, at the end of Run I, the LHC Collaborations should intensify</a:t>
            </a:r>
            <a:br>
              <a:rPr lang="en-US" dirty="0" smtClean="0"/>
            </a:br>
            <a:r>
              <a:rPr lang="en-US" dirty="0" smtClean="0"/>
              <a:t>   their efforts on SM measurements and studies, for these will be a</a:t>
            </a:r>
            <a:br>
              <a:rPr lang="en-US" dirty="0" smtClean="0"/>
            </a:br>
            <a:r>
              <a:rPr lang="en-US" dirty="0" smtClean="0"/>
              <a:t>   legacy for the future, and cannot be done elsewhere.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48709" y="3897868"/>
            <a:ext cx="383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Many many thanks to the organizers!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CMS WZ ellipse a.png"/>
          <p:cNvPicPr>
            <a:picLocks noChangeAspect="1"/>
          </p:cNvPicPr>
          <p:nvPr/>
        </p:nvPicPr>
        <p:blipFill>
          <a:blip r:embed="rId2">
            <a:lum/>
            <a:alphaModFix amt="70000"/>
          </a:blip>
          <a:stretch>
            <a:fillRect/>
          </a:stretch>
        </p:blipFill>
        <p:spPr>
          <a:xfrm>
            <a:off x="228599" y="533400"/>
            <a:ext cx="4347663" cy="3124200"/>
          </a:xfrm>
          <a:prstGeom prst="rect">
            <a:avLst/>
          </a:prstGeom>
        </p:spPr>
      </p:pic>
      <p:pic>
        <p:nvPicPr>
          <p:cNvPr id="6" name="Picture 5" descr="CMS WZ ellipse b.png"/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643935" y="533399"/>
            <a:ext cx="4347666" cy="31242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422" y="3276600"/>
            <a:ext cx="793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(total)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28599" y="4114800"/>
            <a:ext cx="6343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have reported </a:t>
            </a:r>
            <a:r>
              <a:rPr lang="en-US" i="1" dirty="0" smtClean="0"/>
              <a:t>preliminary</a:t>
            </a:r>
            <a:r>
              <a:rPr lang="en-US" dirty="0" smtClean="0"/>
              <a:t> measurements with 8 </a:t>
            </a:r>
            <a:r>
              <a:rPr lang="en-US" dirty="0" err="1" smtClean="0"/>
              <a:t>TeV</a:t>
            </a:r>
            <a:r>
              <a:rPr lang="en-US" dirty="0" smtClean="0"/>
              <a:t> data.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4648200"/>
            <a:ext cx="5506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special running conditions to reduce pile-up</a:t>
            </a:r>
          </a:p>
          <a:p>
            <a:pPr>
              <a:buFont typeface="Arial"/>
              <a:buChar char="•"/>
            </a:pPr>
            <a:r>
              <a:rPr lang="en-US" dirty="0" smtClean="0"/>
              <a:t> direct comparison to 7 </a:t>
            </a:r>
            <a:r>
              <a:rPr lang="en-US" dirty="0" err="1" smtClean="0"/>
              <a:t>TeV</a:t>
            </a:r>
            <a:r>
              <a:rPr lang="en-US" dirty="0" smtClean="0"/>
              <a:t> measurements is possible.</a:t>
            </a:r>
            <a:endParaRPr lang="en-US" dirty="0"/>
          </a:p>
        </p:txBody>
      </p:sp>
      <p:pic>
        <p:nvPicPr>
          <p:cNvPr id="11" name="Picture 10" descr="CMS sigma vs 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11566" y="1524000"/>
            <a:ext cx="8064738" cy="4636869"/>
          </a:xfrm>
          <a:prstGeom prst="rect">
            <a:avLst/>
          </a:prstGeom>
          <a:ln>
            <a:solidFill>
              <a:srgbClr val="000090"/>
            </a:solidFill>
          </a:ln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Rare Decay Process  </a:t>
            </a:r>
            <a:r>
              <a:rPr lang="en-US" i="1" cap="small" dirty="0" smtClean="0"/>
              <a:t>Z </a:t>
            </a:r>
            <a:r>
              <a:rPr lang="en-US" i="1" cap="small" dirty="0" err="1" smtClean="0">
                <a:sym typeface="Wingdings"/>
              </a:rPr>
              <a:t></a:t>
            </a:r>
            <a:r>
              <a:rPr lang="en-US" i="1" cap="small" dirty="0" smtClean="0">
                <a:sym typeface="Wingdings"/>
              </a:rPr>
              <a:t> 4 </a:t>
            </a:r>
            <a:r>
              <a:rPr lang="en-US" i="1" cap="none" dirty="0" smtClean="0">
                <a:sym typeface="Wingdings"/>
              </a:rPr>
              <a:t>leptons</a:t>
            </a:r>
            <a:endParaRPr lang="en-US" cap="non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143000" y="1447800"/>
          <a:ext cx="1143000" cy="300789"/>
        </p:xfrm>
        <a:graphic>
          <a:graphicData uri="http://schemas.openxmlformats.org/presentationml/2006/ole">
            <p:oleObj spid="_x0000_s801794" name="Equation" r:id="rId3" imgW="482600" imgH="1270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86530" y="1427202"/>
            <a:ext cx="3990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was observed at LEP in the mid-1990s.</a:t>
            </a:r>
            <a:endParaRPr lang="en-US" dirty="0"/>
          </a:p>
        </p:txBody>
      </p:sp>
      <p:pic>
        <p:nvPicPr>
          <p:cNvPr id="10" name="Picture 9" descr="L3 plots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2380221"/>
            <a:ext cx="7391400" cy="34871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1476" y="2010889"/>
            <a:ext cx="4685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L3 reported 43 events for </a:t>
            </a:r>
            <a:r>
              <a:rPr lang="en-US" dirty="0" err="1" smtClean="0"/>
              <a:t>e</a:t>
            </a:r>
            <a:r>
              <a:rPr lang="en-US" dirty="0" smtClean="0"/>
              <a:t>,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cs typeface="Symbol" charset="2"/>
              </a:rPr>
              <a:t> and </a:t>
            </a:r>
            <a:r>
              <a:rPr lang="en-US" dirty="0" err="1" smtClean="0">
                <a:latin typeface="Symbol" charset="2"/>
                <a:cs typeface="Symbol" charset="2"/>
              </a:rPr>
              <a:t>t</a:t>
            </a:r>
            <a:r>
              <a:rPr lang="en-US" dirty="0" smtClean="0">
                <a:cs typeface="Symbol" charset="2"/>
              </a:rPr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54055" y="2362200"/>
            <a:ext cx="2308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Phys.Lett</a:t>
            </a:r>
            <a:r>
              <a:rPr lang="en-US" sz="1400" dirty="0" smtClean="0"/>
              <a:t>. B321 (1994) 283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6172200"/>
            <a:ext cx="712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“second pair” of leptons come mainly from virtual photon exchange.</a:t>
            </a:r>
            <a:endParaRPr lang="en-US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d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6,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Electroweak Physics at the LHC (Mumbai)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6652-94B7-6046-B8BC-F0BB6A83EC7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92668"/>
            <a:ext cx="721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CMS reported observation of  </a:t>
            </a:r>
            <a:r>
              <a:rPr lang="en-US" i="1" dirty="0" smtClean="0">
                <a:solidFill>
                  <a:srgbClr val="000090"/>
                </a:solidFill>
              </a:rPr>
              <a:t>Z  </a:t>
            </a:r>
            <a:r>
              <a:rPr lang="en-US" i="1" dirty="0" err="1" smtClean="0">
                <a:solidFill>
                  <a:srgbClr val="000090"/>
                </a:solidFill>
                <a:sym typeface="Wingdings"/>
              </a:rPr>
              <a:t></a:t>
            </a:r>
            <a:r>
              <a:rPr lang="en-US" i="1" dirty="0" smtClean="0">
                <a:solidFill>
                  <a:srgbClr val="000090"/>
                </a:solidFill>
                <a:sym typeface="Wingdings"/>
              </a:rPr>
              <a:t>  4l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  in the context of the Higgs search.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7" name="Picture 6" descr="CMS Z4l mass distribu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417" y="914400"/>
            <a:ext cx="4558711" cy="4615934"/>
          </a:xfrm>
          <a:prstGeom prst="rect">
            <a:avLst/>
          </a:prstGeom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Z4l-diagrams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914400"/>
            <a:ext cx="2286000" cy="1809750"/>
          </a:xfrm>
          <a:prstGeom prst="rect">
            <a:avLst/>
          </a:prstGeom>
        </p:spPr>
      </p:pic>
      <p:pic>
        <p:nvPicPr>
          <p:cNvPr id="9" name="Picture 8" descr="Z4l-diagrams-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2895600"/>
            <a:ext cx="2286000" cy="19939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4999672"/>
            <a:ext cx="74037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main goal: measure mass resolution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 normalize to  </a:t>
            </a:r>
            <a:r>
              <a:rPr lang="en-US" i="1" dirty="0" smtClean="0"/>
              <a:t>Z </a:t>
            </a:r>
            <a:r>
              <a:rPr lang="en-US" i="1" dirty="0" err="1" smtClean="0">
                <a:sym typeface="Wingdings"/>
              </a:rPr>
              <a:t></a:t>
            </a:r>
            <a:r>
              <a:rPr lang="en-US" i="1" dirty="0" smtClean="0">
                <a:sym typeface="Wingdings"/>
              </a:rPr>
              <a:t> </a:t>
            </a:r>
            <a:r>
              <a:rPr lang="en-US" i="1" dirty="0" err="1" smtClean="0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i="1" baseline="30000" dirty="0" err="1" smtClean="0">
                <a:latin typeface="Symbol" charset="2"/>
                <a:cs typeface="Symbol" charset="2"/>
                <a:sym typeface="Wingdings"/>
              </a:rPr>
              <a:t>+</a:t>
            </a:r>
            <a:r>
              <a:rPr lang="en-US" i="1" dirty="0" err="1" smtClean="0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i="1" baseline="30000" dirty="0" smtClean="0">
                <a:latin typeface="Symbol" charset="2"/>
                <a:cs typeface="Symbol" charset="2"/>
                <a:sym typeface="Wingdings"/>
              </a:rPr>
              <a:t>-</a:t>
            </a:r>
            <a:r>
              <a:rPr lang="en-US" dirty="0" smtClean="0">
                <a:cs typeface="Symbol" charset="2"/>
                <a:sym typeface="Wingdings"/>
              </a:rPr>
              <a:t> signal and infer:</a:t>
            </a:r>
            <a:br>
              <a:rPr lang="en-US" dirty="0" smtClean="0">
                <a:cs typeface="Symbol" charset="2"/>
                <a:sym typeface="Wingdings"/>
              </a:rPr>
            </a:br>
            <a:r>
              <a:rPr lang="en-US" dirty="0" smtClean="0">
                <a:cs typeface="Symbol" charset="2"/>
                <a:sym typeface="Wingdings"/>
              </a:rPr>
              <a:t/>
            </a:r>
            <a:br>
              <a:rPr lang="en-US" dirty="0" smtClean="0">
                <a:cs typeface="Symbol" charset="2"/>
                <a:sym typeface="Wingdings"/>
              </a:rPr>
            </a:br>
            <a:endParaRPr lang="en-US" dirty="0" smtClean="0">
              <a:cs typeface="Symbol" charset="2"/>
              <a:sym typeface="Wingdings"/>
            </a:endParaRPr>
          </a:p>
          <a:p>
            <a:r>
              <a:rPr lang="en-US" dirty="0" smtClean="0">
                <a:cs typeface="Symbol" charset="2"/>
                <a:sym typeface="Wingdings"/>
              </a:rPr>
              <a:t>            SM value:                                                        note:                               !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906231" y="5646002"/>
          <a:ext cx="3970569" cy="344269"/>
        </p:xfrm>
        <a:graphic>
          <a:graphicData uri="http://schemas.openxmlformats.org/presentationml/2006/ole">
            <p:oleObj spid="_x0000_s802818" name="Equation" r:id="rId6" imgW="2197100" imgH="190500" progId="Equation.3">
              <p:embed/>
            </p:oleObj>
          </a:graphicData>
        </a:graphic>
      </p:graphicFrame>
      <p:graphicFrame>
        <p:nvGraphicFramePr>
          <p:cNvPr id="802819" name="Object 3"/>
          <p:cNvGraphicFramePr>
            <a:graphicFrameLocks noChangeAspect="1"/>
          </p:cNvGraphicFramePr>
          <p:nvPr/>
        </p:nvGraphicFramePr>
        <p:xfrm>
          <a:off x="2414588" y="6132513"/>
          <a:ext cx="1972488" cy="314959"/>
        </p:xfrm>
        <a:graphic>
          <a:graphicData uri="http://schemas.openxmlformats.org/presentationml/2006/ole">
            <p:oleObj spid="_x0000_s802819" name="Equation" r:id="rId7" imgW="1193800" imgH="19050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781360" y="6132513"/>
          <a:ext cx="1525585" cy="344487"/>
        </p:xfrm>
        <a:graphic>
          <a:graphicData uri="http://schemas.openxmlformats.org/presentationml/2006/ole">
            <p:oleObj spid="_x0000_s802820" name="Equation" r:id="rId8" imgW="787400" imgH="1778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257800" y="1371600"/>
            <a:ext cx="1927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 events in peak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Trek.thmx</Template>
  <TotalTime>7921</TotalTime>
  <Words>5113</Words>
  <Application>Microsoft Macintosh PowerPoint</Application>
  <PresentationFormat>On-screen Show (4:3)</PresentationFormat>
  <Paragraphs>617</Paragraphs>
  <Slides>63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Trek</vt:lpstr>
      <vt:lpstr>Equation</vt:lpstr>
      <vt:lpstr>Electroweak Physics at the LHC</vt:lpstr>
      <vt:lpstr>Introduction</vt:lpstr>
      <vt:lpstr>Inclusive W and Z production</vt:lpstr>
      <vt:lpstr>Slide 4</vt:lpstr>
      <vt:lpstr>Slide 5</vt:lpstr>
      <vt:lpstr>Slide 6</vt:lpstr>
      <vt:lpstr>Slide 7</vt:lpstr>
      <vt:lpstr>Rare Decay Process  Z  4 leptons</vt:lpstr>
      <vt:lpstr>Slide 9</vt:lpstr>
      <vt:lpstr>Slide 10</vt:lpstr>
      <vt:lpstr>Drell-Yan Production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Transverse Momentum Distributions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W Charge Asymmetry</vt:lpstr>
      <vt:lpstr>Slide 31</vt:lpstr>
      <vt:lpstr>Slide 32</vt:lpstr>
      <vt:lpstr>Slide 33</vt:lpstr>
      <vt:lpstr>Slide 34</vt:lpstr>
      <vt:lpstr>W + charm</vt:lpstr>
      <vt:lpstr>Slide 36</vt:lpstr>
      <vt:lpstr>Slide 37</vt:lpstr>
      <vt:lpstr>Slide 38</vt:lpstr>
      <vt:lpstr>Slide 39</vt:lpstr>
      <vt:lpstr>Slide 40</vt:lpstr>
      <vt:lpstr>Forward-Backward Asymmetry and sin2qW</vt:lpstr>
      <vt:lpstr>Slide 42</vt:lpstr>
      <vt:lpstr>Slide 43</vt:lpstr>
      <vt:lpstr>Slide 44</vt:lpstr>
      <vt:lpstr>Slide 45</vt:lpstr>
      <vt:lpstr>Di-boson Production and Triple-Gauge Couplings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Conclusion</vt:lpstr>
      <vt:lpstr>Conclusion</vt:lpstr>
    </vt:vector>
  </TitlesOfParts>
  <Company>Northwestern University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Electroweak Physics at the LHC</dc:title>
  <dc:creator>Michael Schmitt</dc:creator>
  <cp:lastModifiedBy>Michael Schmitt</cp:lastModifiedBy>
  <cp:revision>153</cp:revision>
  <dcterms:created xsi:type="dcterms:W3CDTF">2014-01-07T03:30:09Z</dcterms:created>
  <dcterms:modified xsi:type="dcterms:W3CDTF">2014-01-07T03:31:42Z</dcterms:modified>
</cp:coreProperties>
</file>