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82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9" r:id="rId15"/>
    <p:sldId id="270" r:id="rId16"/>
    <p:sldId id="271" r:id="rId17"/>
    <p:sldId id="272" r:id="rId18"/>
    <p:sldId id="273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88945-B43E-9A48-81DF-B4590254053B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0D039-8B35-4344-AF49-34F95354F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EB95E-7E7C-194D-A4CC-082BE5BFB41D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2876-77F6-AF4D-AD56-09360FED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5C1F3-B599-304B-8FB5-FB377D7230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hangingPunct="1"/>
            <a:fld id="{3A039F25-C5D6-734A-BD55-A99554B699D3}" type="slidenum">
              <a:rPr lang="es-ES">
                <a:latin typeface="Arial" charset="0"/>
                <a:ea typeface="Arial" charset="0"/>
                <a:cs typeface="Arial" charset="0"/>
              </a:rPr>
              <a:pPr hangingPunct="1"/>
              <a:t>11</a:t>
            </a:fld>
            <a:endParaRPr lang="es-E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4038600" cy="5334000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33CC33"/>
                </a:solidFill>
              </a:defRPr>
            </a:lvl3pPr>
            <a:lvl4pPr>
              <a:defRPr sz="1800">
                <a:solidFill>
                  <a:srgbClr val="FFFF00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eg"/><Relationship Id="rId5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jpeg"/><Relationship Id="rId4" Type="http://schemas.openxmlformats.org/officeDocument/2006/relationships/image" Target="../media/image10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.bin"/><Relationship Id="rId5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.bin"/><Relationship Id="rId5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gi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5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295650"/>
          </a:xfrm>
          <a:solidFill>
            <a:schemeClr val="bg1">
              <a:lumMod val="95000"/>
            </a:schemeClr>
          </a:solidFill>
          <a:ln w="7620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5400" b="1" dirty="0" smtClean="0"/>
              <a:t>THE HIGGS REVEALED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the Origin of Mass</a:t>
            </a:r>
            <a:br>
              <a:rPr lang="en-US" dirty="0" smtClean="0"/>
            </a:br>
            <a:r>
              <a:rPr lang="en-US" sz="3700" dirty="0" smtClean="0"/>
              <a:t>presented by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The Society of Physics Students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2600" dirty="0" smtClean="0">
                <a:solidFill>
                  <a:srgbClr val="0000FF"/>
                </a:solidFill>
              </a:rPr>
              <a:t>panel speakers: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André de </a:t>
            </a:r>
            <a:r>
              <a:rPr lang="en-US" dirty="0" err="1" smtClean="0">
                <a:solidFill>
                  <a:srgbClr val="0000FF"/>
                </a:solidFill>
              </a:rPr>
              <a:t>Gouvêa</a:t>
            </a:r>
            <a:r>
              <a:rPr lang="en-US" dirty="0" smtClean="0">
                <a:solidFill>
                  <a:srgbClr val="0000FF"/>
                </a:solidFill>
              </a:rPr>
              <a:t>, Frank </a:t>
            </a:r>
            <a:r>
              <a:rPr lang="en-US" dirty="0" err="1" smtClean="0">
                <a:solidFill>
                  <a:srgbClr val="0000FF"/>
                </a:solidFill>
              </a:rPr>
              <a:t>Petriello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Michael Schmitt, </a:t>
            </a:r>
            <a:r>
              <a:rPr lang="en-US" dirty="0" err="1" smtClean="0">
                <a:solidFill>
                  <a:srgbClr val="0000FF"/>
                </a:solidFill>
              </a:rPr>
              <a:t>Mayda</a:t>
            </a:r>
            <a:r>
              <a:rPr lang="en-US" dirty="0" smtClean="0">
                <a:solidFill>
                  <a:srgbClr val="0000FF"/>
                </a:solidFill>
              </a:rPr>
              <a:t> Velasco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der3_l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4" y="101976"/>
            <a:ext cx="4527856" cy="6617314"/>
          </a:xfrm>
          <a:prstGeom prst="rect">
            <a:avLst/>
          </a:prstGeom>
        </p:spPr>
      </p:pic>
      <p:pic>
        <p:nvPicPr>
          <p:cNvPr id="12" name="Picture 11" descr="l01_701015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508" y="3999574"/>
            <a:ext cx="4268422" cy="2719716"/>
          </a:xfrm>
          <a:prstGeom prst="rect">
            <a:avLst/>
          </a:prstGeom>
        </p:spPr>
      </p:pic>
      <p:pic>
        <p:nvPicPr>
          <p:cNvPr id="15" name="Picture 14" descr="CMS_nytim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238" y="1379929"/>
            <a:ext cx="4278691" cy="24959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71238" y="148954"/>
            <a:ext cx="4246455" cy="1200329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Significant Technical</a:t>
            </a:r>
          </a:p>
          <a:p>
            <a:pPr algn="ctr"/>
            <a:r>
              <a:rPr lang="en-US" sz="36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Challenge </a:t>
            </a:r>
            <a:endParaRPr lang="en-US" sz="3600" b="1" dirty="0"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429072"/>
            <a:ext cx="4246455" cy="1200328"/>
          </a:xfrm>
          <a:prstGeom prst="rect">
            <a:avLst/>
          </a:prstGeom>
          <a:solidFill>
            <a:srgbClr val="FFFFFF">
              <a:alpha val="46000"/>
            </a:srgbClr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Northwestern Univ.  @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Compact </a:t>
            </a:r>
            <a:r>
              <a:rPr lang="en-US" sz="24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Muon</a:t>
            </a:r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Solenoid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Collaboration</a:t>
            </a:r>
            <a:endParaRPr lang="en-US" sz="24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712017_04-A4-at-144-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4213" y="161925"/>
            <a:ext cx="10044113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0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398713"/>
            <a:ext cx="428625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 anchorCtr="1"/>
          <a:lstStyle/>
          <a:p>
            <a:pPr algn="ctr">
              <a:buFont typeface="Times New Roman" pitchFamily="18" charset="0"/>
              <a:buNone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SimSun" charset="-122"/>
                <a:cs typeface="Aharoni" pitchFamily="2" charset="-79"/>
              </a:rPr>
              <a:t>CMS detectors design to find the Higgs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SimSun" charset="-122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-24660" y="-50178"/>
            <a:ext cx="9652000" cy="70231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Common Collisions</a:t>
            </a:r>
            <a:endParaRPr lang="en-US" b="1" dirty="0"/>
          </a:p>
        </p:txBody>
      </p:sp>
      <p:sp>
        <p:nvSpPr>
          <p:cNvPr id="487512" name="Rectangle 88"/>
          <p:cNvSpPr>
            <a:spLocks noGrp="1" noChangeArrowheads="1"/>
          </p:cNvSpPr>
          <p:nvPr>
            <p:ph sz="half" idx="2"/>
          </p:nvPr>
        </p:nvSpPr>
        <p:spPr>
          <a:xfrm>
            <a:off x="101600" y="928755"/>
            <a:ext cx="3733800" cy="4953000"/>
          </a:xfrm>
        </p:spPr>
        <p:txBody>
          <a:bodyPr>
            <a:normAutofit/>
          </a:bodyPr>
          <a:lstStyle/>
          <a:p>
            <a:r>
              <a:rPr lang="en-US" dirty="0"/>
              <a:t>Protons</a:t>
            </a:r>
            <a:r>
              <a:rPr lang="en-US" dirty="0" smtClean="0"/>
              <a:t> break into </a:t>
            </a:r>
            <a:r>
              <a:rPr lang="en-US" dirty="0"/>
              <a:t>quarks &amp; </a:t>
            </a:r>
            <a:r>
              <a:rPr lang="en-US" dirty="0" smtClean="0"/>
              <a:t>gluons</a:t>
            </a:r>
          </a:p>
          <a:p>
            <a:endParaRPr lang="en-US" dirty="0" smtClean="0"/>
          </a:p>
          <a:p>
            <a:r>
              <a:rPr lang="en-US" dirty="0"/>
              <a:t>Quarks cannot</a:t>
            </a:r>
            <a:r>
              <a:rPr lang="en-US" dirty="0" smtClean="0"/>
              <a:t>          be isolated</a:t>
            </a:r>
            <a:endParaRPr lang="en-US" sz="24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25863" y="790575"/>
            <a:ext cx="4994275" cy="977900"/>
            <a:chOff x="600" y="1052"/>
            <a:chExt cx="3146" cy="616"/>
          </a:xfrm>
        </p:grpSpPr>
        <p:sp>
          <p:nvSpPr>
            <p:cNvPr id="487428" name="Oval 4"/>
            <p:cNvSpPr>
              <a:spLocks noChangeArrowheads="1"/>
            </p:cNvSpPr>
            <p:nvPr/>
          </p:nvSpPr>
          <p:spPr bwMode="auto">
            <a:xfrm>
              <a:off x="984" y="1052"/>
              <a:ext cx="605" cy="616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29" name="Oval 5"/>
            <p:cNvSpPr>
              <a:spLocks noChangeArrowheads="1"/>
            </p:cNvSpPr>
            <p:nvPr/>
          </p:nvSpPr>
          <p:spPr bwMode="auto">
            <a:xfrm>
              <a:off x="2800" y="1096"/>
              <a:ext cx="592" cy="569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0" name="Line 6"/>
            <p:cNvSpPr>
              <a:spLocks noChangeShapeType="1"/>
            </p:cNvSpPr>
            <p:nvPr/>
          </p:nvSpPr>
          <p:spPr bwMode="auto">
            <a:xfrm flipH="1">
              <a:off x="2325" y="1380"/>
              <a:ext cx="1421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sysDot"/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1" name="Oval 7"/>
            <p:cNvSpPr>
              <a:spLocks noChangeArrowheads="1"/>
            </p:cNvSpPr>
            <p:nvPr/>
          </p:nvSpPr>
          <p:spPr bwMode="auto">
            <a:xfrm>
              <a:off x="1192" y="1408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2" name="Rectangle 8"/>
            <p:cNvSpPr>
              <a:spLocks noChangeArrowheads="1"/>
            </p:cNvSpPr>
            <p:nvPr/>
          </p:nvSpPr>
          <p:spPr bwMode="auto">
            <a:xfrm>
              <a:off x="1190" y="1391"/>
              <a:ext cx="1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latin typeface="Arial" pitchFamily="-65" charset="0"/>
                </a:rPr>
                <a:t>u</a:t>
              </a:r>
            </a:p>
          </p:txBody>
        </p:sp>
        <p:sp>
          <p:nvSpPr>
            <p:cNvPr id="487433" name="Oval 9"/>
            <p:cNvSpPr>
              <a:spLocks noChangeArrowheads="1"/>
            </p:cNvSpPr>
            <p:nvPr/>
          </p:nvSpPr>
          <p:spPr bwMode="auto">
            <a:xfrm>
              <a:off x="1048" y="1144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4" name="Rectangle 10"/>
            <p:cNvSpPr>
              <a:spLocks noChangeArrowheads="1"/>
            </p:cNvSpPr>
            <p:nvPr/>
          </p:nvSpPr>
          <p:spPr bwMode="auto">
            <a:xfrm>
              <a:off x="1046" y="1127"/>
              <a:ext cx="1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latin typeface="Arial" pitchFamily="-65" charset="0"/>
                </a:rPr>
                <a:t>u</a:t>
              </a:r>
            </a:p>
          </p:txBody>
        </p:sp>
        <p:sp>
          <p:nvSpPr>
            <p:cNvPr id="487435" name="Oval 11"/>
            <p:cNvSpPr>
              <a:spLocks noChangeArrowheads="1"/>
            </p:cNvSpPr>
            <p:nvPr/>
          </p:nvSpPr>
          <p:spPr bwMode="auto">
            <a:xfrm>
              <a:off x="1305" y="1162"/>
              <a:ext cx="212" cy="20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6" name="Rectangle 12"/>
            <p:cNvSpPr>
              <a:spLocks noChangeArrowheads="1"/>
            </p:cNvSpPr>
            <p:nvPr/>
          </p:nvSpPr>
          <p:spPr bwMode="auto">
            <a:xfrm>
              <a:off x="1309" y="1139"/>
              <a:ext cx="1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latin typeface="Arial" pitchFamily="-65" charset="0"/>
                </a:rPr>
                <a:t>d</a:t>
              </a:r>
            </a:p>
          </p:txBody>
        </p:sp>
        <p:sp>
          <p:nvSpPr>
            <p:cNvPr id="487437" name="Oval 13"/>
            <p:cNvSpPr>
              <a:spLocks noChangeArrowheads="1"/>
            </p:cNvSpPr>
            <p:nvPr/>
          </p:nvSpPr>
          <p:spPr bwMode="auto">
            <a:xfrm>
              <a:off x="2920" y="1408"/>
              <a:ext cx="196" cy="196"/>
            </a:xfrm>
            <a:prstGeom prst="ellips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8" name="Rectangle 14"/>
            <p:cNvSpPr>
              <a:spLocks noChangeArrowheads="1"/>
            </p:cNvSpPr>
            <p:nvPr/>
          </p:nvSpPr>
          <p:spPr bwMode="auto">
            <a:xfrm>
              <a:off x="2918" y="1363"/>
              <a:ext cx="2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 err="1">
                  <a:latin typeface="Arial" pitchFamily="-65" charset="0"/>
                </a:rPr>
                <a:t>u</a:t>
              </a:r>
              <a:endParaRPr lang="en-US" sz="2000" b="0" dirty="0">
                <a:latin typeface="Arial" pitchFamily="-65" charset="0"/>
              </a:endParaRPr>
            </a:p>
          </p:txBody>
        </p:sp>
        <p:sp>
          <p:nvSpPr>
            <p:cNvPr id="487440" name="Oval 16"/>
            <p:cNvSpPr>
              <a:spLocks noChangeArrowheads="1"/>
            </p:cNvSpPr>
            <p:nvPr/>
          </p:nvSpPr>
          <p:spPr bwMode="auto">
            <a:xfrm>
              <a:off x="3160" y="1276"/>
              <a:ext cx="196" cy="196"/>
            </a:xfrm>
            <a:prstGeom prst="ellips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41" name="Rectangle 17"/>
            <p:cNvSpPr>
              <a:spLocks noChangeArrowheads="1"/>
            </p:cNvSpPr>
            <p:nvPr/>
          </p:nvSpPr>
          <p:spPr bwMode="auto">
            <a:xfrm>
              <a:off x="3158" y="1247"/>
              <a:ext cx="2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 err="1">
                  <a:latin typeface="Arial" pitchFamily="-65" charset="0"/>
                </a:rPr>
                <a:t>u</a:t>
              </a:r>
              <a:endParaRPr lang="en-US" sz="2000" b="0" dirty="0">
                <a:latin typeface="Arial" pitchFamily="-65" charset="0"/>
              </a:endParaRPr>
            </a:p>
          </p:txBody>
        </p:sp>
        <p:sp>
          <p:nvSpPr>
            <p:cNvPr id="487443" name="Oval 19"/>
            <p:cNvSpPr>
              <a:spLocks noChangeArrowheads="1"/>
            </p:cNvSpPr>
            <p:nvPr/>
          </p:nvSpPr>
          <p:spPr bwMode="auto">
            <a:xfrm>
              <a:off x="2953" y="1130"/>
              <a:ext cx="196" cy="19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44" name="Rectangle 20"/>
            <p:cNvSpPr>
              <a:spLocks noChangeArrowheads="1"/>
            </p:cNvSpPr>
            <p:nvPr/>
          </p:nvSpPr>
          <p:spPr bwMode="auto">
            <a:xfrm>
              <a:off x="2946" y="1086"/>
              <a:ext cx="2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 err="1">
                  <a:latin typeface="Arial" pitchFamily="-65" charset="0"/>
                </a:rPr>
                <a:t>d</a:t>
              </a:r>
              <a:endParaRPr lang="en-US" sz="2000" b="0" dirty="0">
                <a:latin typeface="Arial" pitchFamily="-65" charset="0"/>
              </a:endParaRPr>
            </a:p>
          </p:txBody>
        </p:sp>
        <p:sp>
          <p:nvSpPr>
            <p:cNvPr id="487446" name="Line 22"/>
            <p:cNvSpPr>
              <a:spLocks noChangeShapeType="1"/>
            </p:cNvSpPr>
            <p:nvPr/>
          </p:nvSpPr>
          <p:spPr bwMode="auto">
            <a:xfrm flipH="1">
              <a:off x="600" y="1382"/>
              <a:ext cx="1421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2088" y="1320"/>
              <a:ext cx="120" cy="156"/>
              <a:chOff x="2088" y="1320"/>
              <a:chExt cx="120" cy="156"/>
            </a:xfrm>
          </p:grpSpPr>
          <p:sp>
            <p:nvSpPr>
              <p:cNvPr id="487448" name="Line 24"/>
              <p:cNvSpPr>
                <a:spLocks noChangeShapeType="1"/>
              </p:cNvSpPr>
              <p:nvPr/>
            </p:nvSpPr>
            <p:spPr bwMode="auto">
              <a:xfrm>
                <a:off x="2088" y="1392"/>
                <a:ext cx="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449" name="Line 25"/>
              <p:cNvSpPr>
                <a:spLocks noChangeShapeType="1"/>
              </p:cNvSpPr>
              <p:nvPr/>
            </p:nvSpPr>
            <p:spPr bwMode="auto">
              <a:xfrm>
                <a:off x="2148" y="1320"/>
                <a:ext cx="0" cy="1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87451" name="Line 27"/>
          <p:cNvSpPr>
            <a:spLocks noChangeShapeType="1"/>
          </p:cNvSpPr>
          <p:nvPr/>
        </p:nvSpPr>
        <p:spPr bwMode="auto">
          <a:xfrm flipH="1">
            <a:off x="6964645" y="3011177"/>
            <a:ext cx="895350" cy="781050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52" name="Line 28"/>
          <p:cNvSpPr>
            <a:spLocks noChangeShapeType="1"/>
          </p:cNvSpPr>
          <p:nvPr/>
        </p:nvSpPr>
        <p:spPr bwMode="auto">
          <a:xfrm flipH="1" flipV="1">
            <a:off x="6945593" y="2439677"/>
            <a:ext cx="781050" cy="36195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504798" y="5466831"/>
            <a:ext cx="190500" cy="247650"/>
            <a:chOff x="2112" y="4068"/>
            <a:chExt cx="120" cy="156"/>
          </a:xfrm>
        </p:grpSpPr>
        <p:sp>
          <p:nvSpPr>
            <p:cNvPr id="487454" name="Line 30"/>
            <p:cNvSpPr>
              <a:spLocks noChangeShapeType="1"/>
            </p:cNvSpPr>
            <p:nvPr/>
          </p:nvSpPr>
          <p:spPr bwMode="auto">
            <a:xfrm>
              <a:off x="2112" y="4140"/>
              <a:ext cx="120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55" name="Line 31"/>
            <p:cNvSpPr>
              <a:spLocks noChangeShapeType="1"/>
            </p:cNvSpPr>
            <p:nvPr/>
          </p:nvSpPr>
          <p:spPr bwMode="auto">
            <a:xfrm>
              <a:off x="2172" y="4068"/>
              <a:ext cx="0" cy="156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7456" name="Line 32"/>
          <p:cNvSpPr>
            <a:spLocks noChangeShapeType="1"/>
          </p:cNvSpPr>
          <p:nvPr/>
        </p:nvSpPr>
        <p:spPr bwMode="auto">
          <a:xfrm flipV="1">
            <a:off x="7600043" y="4819131"/>
            <a:ext cx="762000" cy="781050"/>
          </a:xfrm>
          <a:prstGeom prst="line">
            <a:avLst/>
          </a:prstGeom>
          <a:noFill/>
          <a:ln w="12700">
            <a:solidFill>
              <a:srgbClr val="66FF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57" name="Line 33"/>
          <p:cNvSpPr>
            <a:spLocks noChangeShapeType="1"/>
          </p:cNvSpPr>
          <p:nvPr/>
        </p:nvSpPr>
        <p:spPr bwMode="auto">
          <a:xfrm flipV="1">
            <a:off x="7619098" y="5485881"/>
            <a:ext cx="1485900" cy="114300"/>
          </a:xfrm>
          <a:prstGeom prst="line">
            <a:avLst/>
          </a:prstGeom>
          <a:noFill/>
          <a:ln w="12700">
            <a:solidFill>
              <a:srgbClr val="66FF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58" name="Line 34"/>
          <p:cNvSpPr>
            <a:spLocks noChangeShapeType="1"/>
          </p:cNvSpPr>
          <p:nvPr/>
        </p:nvSpPr>
        <p:spPr bwMode="auto">
          <a:xfrm>
            <a:off x="7600043" y="5581131"/>
            <a:ext cx="990600" cy="971550"/>
          </a:xfrm>
          <a:prstGeom prst="line">
            <a:avLst/>
          </a:prstGeom>
          <a:noFill/>
          <a:ln w="12700">
            <a:solidFill>
              <a:srgbClr val="66FF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59" name="Line 35"/>
          <p:cNvSpPr>
            <a:spLocks noChangeShapeType="1"/>
          </p:cNvSpPr>
          <p:nvPr/>
        </p:nvSpPr>
        <p:spPr bwMode="auto">
          <a:xfrm flipH="1">
            <a:off x="6857093" y="5600181"/>
            <a:ext cx="762000" cy="819150"/>
          </a:xfrm>
          <a:prstGeom prst="line">
            <a:avLst/>
          </a:prstGeom>
          <a:noFill/>
          <a:ln w="12700">
            <a:solidFill>
              <a:srgbClr val="66FF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60" name="Line 36"/>
          <p:cNvSpPr>
            <a:spLocks noChangeShapeType="1"/>
          </p:cNvSpPr>
          <p:nvPr/>
        </p:nvSpPr>
        <p:spPr bwMode="auto">
          <a:xfrm flipH="1">
            <a:off x="6476093" y="5581131"/>
            <a:ext cx="1143000" cy="190500"/>
          </a:xfrm>
          <a:prstGeom prst="line">
            <a:avLst/>
          </a:prstGeom>
          <a:noFill/>
          <a:ln w="12700">
            <a:solidFill>
              <a:srgbClr val="66FF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61" name="Line 37"/>
          <p:cNvSpPr>
            <a:spLocks noChangeShapeType="1"/>
          </p:cNvSpPr>
          <p:nvPr/>
        </p:nvSpPr>
        <p:spPr bwMode="auto">
          <a:xfrm flipH="1" flipV="1">
            <a:off x="6647545" y="5162031"/>
            <a:ext cx="971550" cy="438150"/>
          </a:xfrm>
          <a:prstGeom prst="line">
            <a:avLst/>
          </a:prstGeom>
          <a:noFill/>
          <a:ln w="12700">
            <a:solidFill>
              <a:srgbClr val="66FF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62" name="Rectangle 38"/>
          <p:cNvSpPr>
            <a:spLocks noChangeArrowheads="1"/>
          </p:cNvSpPr>
          <p:nvPr/>
        </p:nvSpPr>
        <p:spPr bwMode="auto">
          <a:xfrm>
            <a:off x="8784326" y="5052507"/>
            <a:ext cx="45745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Symbol" pitchFamily="-65" charset="2"/>
              </a:rPr>
              <a:t>p</a:t>
            </a:r>
            <a:r>
              <a:rPr lang="en-US" sz="2400" b="0" baseline="30000">
                <a:solidFill>
                  <a:srgbClr val="FF0000"/>
                </a:solidFill>
                <a:latin typeface="Symbol" pitchFamily="-65" charset="2"/>
              </a:rPr>
              <a:t>-</a:t>
            </a:r>
            <a:endParaRPr lang="en-US" sz="2400" b="0">
              <a:solidFill>
                <a:srgbClr val="FF0000"/>
              </a:solidFill>
              <a:latin typeface="Symbol" pitchFamily="-65" charset="2"/>
            </a:endParaRPr>
          </a:p>
        </p:txBody>
      </p:sp>
      <p:sp>
        <p:nvSpPr>
          <p:cNvPr id="487463" name="Rectangle 39"/>
          <p:cNvSpPr>
            <a:spLocks noChangeArrowheads="1"/>
          </p:cNvSpPr>
          <p:nvPr/>
        </p:nvSpPr>
        <p:spPr bwMode="auto">
          <a:xfrm>
            <a:off x="6354918" y="5319207"/>
            <a:ext cx="46747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b="0" dirty="0" err="1">
                <a:solidFill>
                  <a:srgbClr val="FF0000"/>
                </a:solidFill>
                <a:latin typeface="Symbol" pitchFamily="-65" charset="2"/>
              </a:rPr>
              <a:t>p</a:t>
            </a:r>
            <a:r>
              <a:rPr lang="en-US" sz="2400" b="0" baseline="30000" dirty="0">
                <a:solidFill>
                  <a:srgbClr val="FF0000"/>
                </a:solidFill>
                <a:latin typeface="Symbol" pitchFamily="-65" charset="2"/>
              </a:rPr>
              <a:t>+</a:t>
            </a:r>
            <a:endParaRPr lang="en-US" sz="2400" b="0" dirty="0">
              <a:solidFill>
                <a:srgbClr val="FF0000"/>
              </a:solidFill>
              <a:latin typeface="Symbol" pitchFamily="-65" charset="2"/>
            </a:endParaRPr>
          </a:p>
        </p:txBody>
      </p:sp>
      <p:sp>
        <p:nvSpPr>
          <p:cNvPr id="487464" name="Rectangle 40"/>
          <p:cNvSpPr>
            <a:spLocks noChangeArrowheads="1"/>
          </p:cNvSpPr>
          <p:nvPr/>
        </p:nvSpPr>
        <p:spPr bwMode="auto">
          <a:xfrm>
            <a:off x="7736568" y="4557207"/>
            <a:ext cx="46747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Symbol" pitchFamily="-65" charset="2"/>
              </a:rPr>
              <a:t>p</a:t>
            </a:r>
            <a:r>
              <a:rPr lang="en-US" sz="2400" b="0" baseline="30000">
                <a:solidFill>
                  <a:srgbClr val="FF0000"/>
                </a:solidFill>
                <a:latin typeface="Symbol" pitchFamily="-65" charset="2"/>
              </a:rPr>
              <a:t>+</a:t>
            </a:r>
            <a:endParaRPr lang="en-US" sz="2400" b="0">
              <a:solidFill>
                <a:srgbClr val="FF0000"/>
              </a:solidFill>
              <a:latin typeface="Symbol" pitchFamily="-65" charset="2"/>
            </a:endParaRPr>
          </a:p>
        </p:txBody>
      </p:sp>
      <p:sp>
        <p:nvSpPr>
          <p:cNvPr id="487465" name="Rectangle 41"/>
          <p:cNvSpPr>
            <a:spLocks noChangeArrowheads="1"/>
          </p:cNvSpPr>
          <p:nvPr/>
        </p:nvSpPr>
        <p:spPr bwMode="auto">
          <a:xfrm>
            <a:off x="6726926" y="4766757"/>
            <a:ext cx="45745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Symbol" pitchFamily="-65" charset="2"/>
              </a:rPr>
              <a:t>p</a:t>
            </a:r>
            <a:r>
              <a:rPr lang="en-US" sz="2400" b="0" baseline="30000">
                <a:solidFill>
                  <a:srgbClr val="FF0000"/>
                </a:solidFill>
                <a:latin typeface="Symbol" pitchFamily="-65" charset="2"/>
              </a:rPr>
              <a:t>-</a:t>
            </a:r>
            <a:endParaRPr lang="en-US" sz="2400" b="0">
              <a:solidFill>
                <a:srgbClr val="FF0000"/>
              </a:solidFill>
              <a:latin typeface="Symbol" pitchFamily="-65" charset="2"/>
            </a:endParaRPr>
          </a:p>
        </p:txBody>
      </p:sp>
      <p:sp>
        <p:nvSpPr>
          <p:cNvPr id="487466" name="Rectangle 42"/>
          <p:cNvSpPr>
            <a:spLocks noChangeArrowheads="1"/>
          </p:cNvSpPr>
          <p:nvPr/>
        </p:nvSpPr>
        <p:spPr bwMode="auto">
          <a:xfrm>
            <a:off x="7031722" y="6217720"/>
            <a:ext cx="425347" cy="4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0">
                <a:solidFill>
                  <a:srgbClr val="FF0000"/>
                </a:solidFill>
                <a:latin typeface="Arial" pitchFamily="-65" charset="0"/>
              </a:rPr>
              <a:t>K</a:t>
            </a:r>
            <a:r>
              <a:rPr lang="en-US" sz="2400" b="0" baseline="40000">
                <a:solidFill>
                  <a:srgbClr val="FF0000"/>
                </a:solidFill>
                <a:latin typeface="Arial" pitchFamily="-65" charset="0"/>
              </a:rPr>
              <a:t>-</a:t>
            </a:r>
          </a:p>
        </p:txBody>
      </p:sp>
      <p:sp>
        <p:nvSpPr>
          <p:cNvPr id="487467" name="Rectangle 43"/>
          <p:cNvSpPr>
            <a:spLocks noChangeArrowheads="1"/>
          </p:cNvSpPr>
          <p:nvPr/>
        </p:nvSpPr>
        <p:spPr bwMode="auto">
          <a:xfrm>
            <a:off x="8384275" y="6046270"/>
            <a:ext cx="476843" cy="4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0">
                <a:solidFill>
                  <a:srgbClr val="FF0000"/>
                </a:solidFill>
                <a:latin typeface="Arial" pitchFamily="-65" charset="0"/>
              </a:rPr>
              <a:t>K</a:t>
            </a:r>
            <a:r>
              <a:rPr lang="en-US" sz="2400" b="0" baseline="40000">
                <a:solidFill>
                  <a:srgbClr val="FF0000"/>
                </a:solidFill>
                <a:latin typeface="Arial" pitchFamily="-65" charset="0"/>
              </a:rPr>
              <a:t>+</a:t>
            </a:r>
          </a:p>
        </p:txBody>
      </p:sp>
      <p:sp>
        <p:nvSpPr>
          <p:cNvPr id="487468" name="Oval 44"/>
          <p:cNvSpPr>
            <a:spLocks noChangeArrowheads="1"/>
          </p:cNvSpPr>
          <p:nvPr/>
        </p:nvSpPr>
        <p:spPr bwMode="auto">
          <a:xfrm>
            <a:off x="7180543" y="2465077"/>
            <a:ext cx="336550" cy="330200"/>
          </a:xfrm>
          <a:prstGeom prst="ellipse">
            <a:avLst/>
          </a:prstGeom>
          <a:solidFill>
            <a:srgbClr val="FEE46B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69" name="Rectangle 45"/>
          <p:cNvSpPr>
            <a:spLocks noChangeArrowheads="1"/>
          </p:cNvSpPr>
          <p:nvPr/>
        </p:nvSpPr>
        <p:spPr bwMode="auto">
          <a:xfrm>
            <a:off x="7213880" y="2476190"/>
            <a:ext cx="31432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Arial" pitchFamily="-65" charset="0"/>
              </a:rPr>
              <a:t>d</a:t>
            </a:r>
          </a:p>
        </p:txBody>
      </p:sp>
      <p:sp>
        <p:nvSpPr>
          <p:cNvPr id="487470" name="Line 46"/>
          <p:cNvSpPr>
            <a:spLocks noChangeShapeType="1"/>
          </p:cNvSpPr>
          <p:nvPr/>
        </p:nvSpPr>
        <p:spPr bwMode="auto">
          <a:xfrm>
            <a:off x="7917143" y="3277877"/>
            <a:ext cx="933450" cy="1085850"/>
          </a:xfrm>
          <a:prstGeom prst="line">
            <a:avLst/>
          </a:prstGeom>
          <a:noFill/>
          <a:ln w="12700">
            <a:solidFill>
              <a:srgbClr val="CC99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1" name="Line 47"/>
          <p:cNvSpPr>
            <a:spLocks noChangeShapeType="1"/>
          </p:cNvSpPr>
          <p:nvPr/>
        </p:nvSpPr>
        <p:spPr bwMode="auto">
          <a:xfrm flipH="1">
            <a:off x="7155143" y="3273115"/>
            <a:ext cx="766762" cy="766762"/>
          </a:xfrm>
          <a:prstGeom prst="line">
            <a:avLst/>
          </a:prstGeom>
          <a:noFill/>
          <a:ln w="12700">
            <a:solidFill>
              <a:srgbClr val="66FF66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2" name="Line 48"/>
          <p:cNvSpPr>
            <a:spLocks noChangeShapeType="1"/>
          </p:cNvSpPr>
          <p:nvPr/>
        </p:nvSpPr>
        <p:spPr bwMode="auto">
          <a:xfrm flipH="1">
            <a:off x="6183593" y="2992127"/>
            <a:ext cx="1657350" cy="1524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3" name="Line 49"/>
          <p:cNvSpPr>
            <a:spLocks noChangeShapeType="1"/>
          </p:cNvSpPr>
          <p:nvPr/>
        </p:nvSpPr>
        <p:spPr bwMode="auto">
          <a:xfrm flipH="1" flipV="1">
            <a:off x="6850343" y="2649227"/>
            <a:ext cx="1009650" cy="342900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4" name="Line 50"/>
          <p:cNvSpPr>
            <a:spLocks noChangeShapeType="1"/>
          </p:cNvSpPr>
          <p:nvPr/>
        </p:nvSpPr>
        <p:spPr bwMode="auto">
          <a:xfrm>
            <a:off x="7859993" y="2992127"/>
            <a:ext cx="1200150" cy="12382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5" name="Line 51"/>
          <p:cNvSpPr>
            <a:spLocks noChangeShapeType="1"/>
          </p:cNvSpPr>
          <p:nvPr/>
        </p:nvSpPr>
        <p:spPr bwMode="auto">
          <a:xfrm>
            <a:off x="7840943" y="2992127"/>
            <a:ext cx="1524000" cy="4572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6" name="Line 52"/>
          <p:cNvSpPr>
            <a:spLocks noChangeShapeType="1"/>
          </p:cNvSpPr>
          <p:nvPr/>
        </p:nvSpPr>
        <p:spPr bwMode="auto">
          <a:xfrm flipV="1">
            <a:off x="7859998" y="2077727"/>
            <a:ext cx="800100" cy="9334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7" name="Line 53"/>
          <p:cNvSpPr>
            <a:spLocks noChangeShapeType="1"/>
          </p:cNvSpPr>
          <p:nvPr/>
        </p:nvSpPr>
        <p:spPr bwMode="auto">
          <a:xfrm>
            <a:off x="7764743" y="2992127"/>
            <a:ext cx="190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8" name="Line 54"/>
          <p:cNvSpPr>
            <a:spLocks noChangeShapeType="1"/>
          </p:cNvSpPr>
          <p:nvPr/>
        </p:nvSpPr>
        <p:spPr bwMode="auto">
          <a:xfrm>
            <a:off x="7859993" y="2877827"/>
            <a:ext cx="0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9" name="Oval 55"/>
          <p:cNvSpPr>
            <a:spLocks noChangeArrowheads="1"/>
          </p:cNvSpPr>
          <p:nvPr/>
        </p:nvSpPr>
        <p:spPr bwMode="auto">
          <a:xfrm>
            <a:off x="8209243" y="2255527"/>
            <a:ext cx="292100" cy="292100"/>
          </a:xfrm>
          <a:prstGeom prst="ellipse">
            <a:avLst/>
          </a:prstGeom>
          <a:solidFill>
            <a:srgbClr val="99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80" name="Rectangle 56"/>
          <p:cNvSpPr>
            <a:spLocks noChangeArrowheads="1"/>
          </p:cNvSpPr>
          <p:nvPr/>
        </p:nvSpPr>
        <p:spPr bwMode="auto">
          <a:xfrm>
            <a:off x="8206068" y="2228540"/>
            <a:ext cx="31432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Arial" pitchFamily="-65" charset="0"/>
              </a:rPr>
              <a:t>u</a:t>
            </a:r>
          </a:p>
        </p:txBody>
      </p:sp>
      <p:sp>
        <p:nvSpPr>
          <p:cNvPr id="487481" name="Oval 57"/>
          <p:cNvSpPr>
            <a:spLocks noChangeArrowheads="1"/>
          </p:cNvSpPr>
          <p:nvPr/>
        </p:nvSpPr>
        <p:spPr bwMode="auto">
          <a:xfrm>
            <a:off x="8647393" y="3798577"/>
            <a:ext cx="292100" cy="292100"/>
          </a:xfrm>
          <a:prstGeom prst="ellipse">
            <a:avLst/>
          </a:prstGeom>
          <a:solidFill>
            <a:srgbClr val="99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82" name="Rectangle 58"/>
          <p:cNvSpPr>
            <a:spLocks noChangeArrowheads="1"/>
          </p:cNvSpPr>
          <p:nvPr/>
        </p:nvSpPr>
        <p:spPr bwMode="auto">
          <a:xfrm>
            <a:off x="8644217" y="3771590"/>
            <a:ext cx="31432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Arial" pitchFamily="-65" charset="0"/>
              </a:rPr>
              <a:t>u</a:t>
            </a:r>
          </a:p>
        </p:txBody>
      </p:sp>
      <p:sp>
        <p:nvSpPr>
          <p:cNvPr id="487483" name="Oval 59"/>
          <p:cNvSpPr>
            <a:spLocks noChangeArrowheads="1"/>
          </p:cNvSpPr>
          <p:nvPr/>
        </p:nvSpPr>
        <p:spPr bwMode="auto">
          <a:xfrm>
            <a:off x="7142445" y="3379477"/>
            <a:ext cx="311150" cy="31115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7139292" y="3384241"/>
            <a:ext cx="328610" cy="400050"/>
            <a:chOff x="1682" y="2779"/>
            <a:chExt cx="207" cy="252"/>
          </a:xfrm>
        </p:grpSpPr>
        <p:sp>
          <p:nvSpPr>
            <p:cNvPr id="487485" name="Rectangle 61"/>
            <p:cNvSpPr>
              <a:spLocks noChangeArrowheads="1"/>
            </p:cNvSpPr>
            <p:nvPr/>
          </p:nvSpPr>
          <p:spPr bwMode="auto">
            <a:xfrm>
              <a:off x="1682" y="2779"/>
              <a:ext cx="2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 b="0">
                  <a:latin typeface="Arial" pitchFamily="-65" charset="0"/>
                </a:rPr>
                <a:t>u</a:t>
              </a:r>
            </a:p>
          </p:txBody>
        </p:sp>
        <p:sp>
          <p:nvSpPr>
            <p:cNvPr id="487486" name="Line 62"/>
            <p:cNvSpPr>
              <a:spLocks noChangeShapeType="1"/>
            </p:cNvSpPr>
            <p:nvPr/>
          </p:nvSpPr>
          <p:spPr bwMode="auto">
            <a:xfrm>
              <a:off x="1740" y="282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7487" name="Oval 63"/>
          <p:cNvSpPr>
            <a:spLocks noChangeArrowheads="1"/>
          </p:cNvSpPr>
          <p:nvPr/>
        </p:nvSpPr>
        <p:spPr bwMode="auto">
          <a:xfrm>
            <a:off x="6513793" y="2941327"/>
            <a:ext cx="311150" cy="311150"/>
          </a:xfrm>
          <a:prstGeom prst="ellipse">
            <a:avLst/>
          </a:prstGeom>
          <a:solidFill>
            <a:srgbClr val="FF99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88" name="Rectangle 64"/>
          <p:cNvSpPr>
            <a:spLocks noChangeArrowheads="1"/>
          </p:cNvSpPr>
          <p:nvPr/>
        </p:nvSpPr>
        <p:spPr bwMode="auto">
          <a:xfrm>
            <a:off x="6510621" y="2965141"/>
            <a:ext cx="3285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65" charset="0"/>
              </a:rPr>
              <a:t>d</a:t>
            </a:r>
          </a:p>
        </p:txBody>
      </p:sp>
      <p:sp>
        <p:nvSpPr>
          <p:cNvPr id="487489" name="Line 65"/>
          <p:cNvSpPr>
            <a:spLocks noChangeShapeType="1"/>
          </p:cNvSpPr>
          <p:nvPr/>
        </p:nvSpPr>
        <p:spPr bwMode="auto">
          <a:xfrm>
            <a:off x="6621743" y="2992127"/>
            <a:ext cx="95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90" name="Line 66"/>
          <p:cNvSpPr>
            <a:spLocks noChangeShapeType="1"/>
          </p:cNvSpPr>
          <p:nvPr/>
        </p:nvSpPr>
        <p:spPr bwMode="auto">
          <a:xfrm flipV="1">
            <a:off x="7726645" y="2325377"/>
            <a:ext cx="1276350" cy="47625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91" name="Oval 67"/>
          <p:cNvSpPr>
            <a:spLocks noChangeArrowheads="1"/>
          </p:cNvSpPr>
          <p:nvPr/>
        </p:nvSpPr>
        <p:spPr bwMode="auto">
          <a:xfrm>
            <a:off x="7371043" y="3531877"/>
            <a:ext cx="292100" cy="311150"/>
          </a:xfrm>
          <a:prstGeom prst="ellipse">
            <a:avLst/>
          </a:prstGeom>
          <a:solidFill>
            <a:srgbClr val="99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92" name="Rectangle 68"/>
          <p:cNvSpPr>
            <a:spLocks noChangeArrowheads="1"/>
          </p:cNvSpPr>
          <p:nvPr/>
        </p:nvSpPr>
        <p:spPr bwMode="auto">
          <a:xfrm>
            <a:off x="7348825" y="3498540"/>
            <a:ext cx="31418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65" charset="0"/>
              </a:rPr>
              <a:t>s</a:t>
            </a:r>
          </a:p>
        </p:txBody>
      </p:sp>
      <p:sp>
        <p:nvSpPr>
          <p:cNvPr id="487493" name="Line 69"/>
          <p:cNvSpPr>
            <a:spLocks noChangeShapeType="1"/>
          </p:cNvSpPr>
          <p:nvPr/>
        </p:nvSpPr>
        <p:spPr bwMode="auto">
          <a:xfrm flipH="1">
            <a:off x="6412193" y="3144527"/>
            <a:ext cx="1447800" cy="1714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94" name="Oval 70"/>
          <p:cNvSpPr>
            <a:spLocks noChangeArrowheads="1"/>
          </p:cNvSpPr>
          <p:nvPr/>
        </p:nvSpPr>
        <p:spPr bwMode="auto">
          <a:xfrm>
            <a:off x="6723343" y="3093727"/>
            <a:ext cx="292100" cy="292100"/>
          </a:xfrm>
          <a:prstGeom prst="ellipse">
            <a:avLst/>
          </a:prstGeom>
          <a:solidFill>
            <a:srgbClr val="99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95" name="Rectangle 71"/>
          <p:cNvSpPr>
            <a:spLocks noChangeArrowheads="1"/>
          </p:cNvSpPr>
          <p:nvPr/>
        </p:nvSpPr>
        <p:spPr bwMode="auto">
          <a:xfrm>
            <a:off x="6720168" y="3066740"/>
            <a:ext cx="31432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Arial" pitchFamily="-65" charset="0"/>
              </a:rPr>
              <a:t>u</a:t>
            </a:r>
          </a:p>
        </p:txBody>
      </p:sp>
      <p:sp>
        <p:nvSpPr>
          <p:cNvPr id="487496" name="Line 72"/>
          <p:cNvSpPr>
            <a:spLocks noChangeShapeType="1"/>
          </p:cNvSpPr>
          <p:nvPr/>
        </p:nvSpPr>
        <p:spPr bwMode="auto">
          <a:xfrm flipV="1">
            <a:off x="7845705" y="3049291"/>
            <a:ext cx="1576388" cy="100013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97" name="Oval 73"/>
          <p:cNvSpPr>
            <a:spLocks noChangeArrowheads="1"/>
          </p:cNvSpPr>
          <p:nvPr/>
        </p:nvSpPr>
        <p:spPr bwMode="auto">
          <a:xfrm>
            <a:off x="8666445" y="2922277"/>
            <a:ext cx="311150" cy="31115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98" name="Rectangle 74"/>
          <p:cNvSpPr>
            <a:spLocks noChangeArrowheads="1"/>
          </p:cNvSpPr>
          <p:nvPr/>
        </p:nvSpPr>
        <p:spPr bwMode="auto">
          <a:xfrm>
            <a:off x="8663275" y="2927041"/>
            <a:ext cx="3285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65" charset="0"/>
              </a:rPr>
              <a:t>u</a:t>
            </a:r>
          </a:p>
        </p:txBody>
      </p:sp>
      <p:sp>
        <p:nvSpPr>
          <p:cNvPr id="487499" name="Line 75"/>
          <p:cNvSpPr>
            <a:spLocks noChangeShapeType="1"/>
          </p:cNvSpPr>
          <p:nvPr/>
        </p:nvSpPr>
        <p:spPr bwMode="auto">
          <a:xfrm>
            <a:off x="8755343" y="2992127"/>
            <a:ext cx="114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00" name="Oval 76"/>
          <p:cNvSpPr>
            <a:spLocks noChangeArrowheads="1"/>
          </p:cNvSpPr>
          <p:nvPr/>
        </p:nvSpPr>
        <p:spPr bwMode="auto">
          <a:xfrm>
            <a:off x="8685493" y="3131827"/>
            <a:ext cx="336550" cy="330200"/>
          </a:xfrm>
          <a:prstGeom prst="ellipse">
            <a:avLst/>
          </a:prstGeom>
          <a:solidFill>
            <a:srgbClr val="FEE46B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01" name="Rectangle 77"/>
          <p:cNvSpPr>
            <a:spLocks noChangeArrowheads="1"/>
          </p:cNvSpPr>
          <p:nvPr/>
        </p:nvSpPr>
        <p:spPr bwMode="auto">
          <a:xfrm>
            <a:off x="8718831" y="3142940"/>
            <a:ext cx="31432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Arial" pitchFamily="-65" charset="0"/>
              </a:rPr>
              <a:t>d</a:t>
            </a:r>
          </a:p>
        </p:txBody>
      </p:sp>
      <p:sp>
        <p:nvSpPr>
          <p:cNvPr id="487502" name="Oval 78"/>
          <p:cNvSpPr>
            <a:spLocks noChangeArrowheads="1"/>
          </p:cNvSpPr>
          <p:nvPr/>
        </p:nvSpPr>
        <p:spPr bwMode="auto">
          <a:xfrm>
            <a:off x="8437843" y="3893827"/>
            <a:ext cx="292100" cy="292100"/>
          </a:xfrm>
          <a:prstGeom prst="ellipse">
            <a:avLst/>
          </a:prstGeom>
          <a:solidFill>
            <a:srgbClr val="CC99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03" name="Rectangle 79"/>
          <p:cNvSpPr>
            <a:spLocks noChangeArrowheads="1"/>
          </p:cNvSpPr>
          <p:nvPr/>
        </p:nvSpPr>
        <p:spPr bwMode="auto">
          <a:xfrm>
            <a:off x="8434674" y="3898591"/>
            <a:ext cx="31418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65" charset="0"/>
              </a:rPr>
              <a:t>s</a:t>
            </a:r>
          </a:p>
        </p:txBody>
      </p:sp>
      <p:sp>
        <p:nvSpPr>
          <p:cNvPr id="487504" name="Line 80"/>
          <p:cNvSpPr>
            <a:spLocks noChangeShapeType="1"/>
          </p:cNvSpPr>
          <p:nvPr/>
        </p:nvSpPr>
        <p:spPr bwMode="auto">
          <a:xfrm>
            <a:off x="8526743" y="3982727"/>
            <a:ext cx="114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05" name="Oval 81"/>
          <p:cNvSpPr>
            <a:spLocks noChangeArrowheads="1"/>
          </p:cNvSpPr>
          <p:nvPr/>
        </p:nvSpPr>
        <p:spPr bwMode="auto">
          <a:xfrm>
            <a:off x="8361645" y="2369827"/>
            <a:ext cx="311150" cy="311150"/>
          </a:xfrm>
          <a:prstGeom prst="ellipse">
            <a:avLst/>
          </a:prstGeom>
          <a:solidFill>
            <a:srgbClr val="FF99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06" name="Rectangle 82"/>
          <p:cNvSpPr>
            <a:spLocks noChangeArrowheads="1"/>
          </p:cNvSpPr>
          <p:nvPr/>
        </p:nvSpPr>
        <p:spPr bwMode="auto">
          <a:xfrm>
            <a:off x="8358475" y="2369828"/>
            <a:ext cx="3285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65" charset="0"/>
              </a:rPr>
              <a:t>d</a:t>
            </a:r>
          </a:p>
        </p:txBody>
      </p:sp>
      <p:sp>
        <p:nvSpPr>
          <p:cNvPr id="487507" name="Line 83"/>
          <p:cNvSpPr>
            <a:spLocks noChangeShapeType="1"/>
          </p:cNvSpPr>
          <p:nvPr/>
        </p:nvSpPr>
        <p:spPr bwMode="auto">
          <a:xfrm>
            <a:off x="8469593" y="2420627"/>
            <a:ext cx="95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08" name="Oval 84"/>
          <p:cNvSpPr>
            <a:spLocks noChangeArrowheads="1"/>
          </p:cNvSpPr>
          <p:nvPr/>
        </p:nvSpPr>
        <p:spPr bwMode="auto">
          <a:xfrm>
            <a:off x="7085293" y="2666704"/>
            <a:ext cx="296862" cy="287337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09" name="Rectangle 85"/>
          <p:cNvSpPr>
            <a:spLocks noChangeArrowheads="1"/>
          </p:cNvSpPr>
          <p:nvPr/>
        </p:nvSpPr>
        <p:spPr bwMode="auto">
          <a:xfrm>
            <a:off x="7082121" y="2669866"/>
            <a:ext cx="3285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65" charset="0"/>
              </a:rPr>
              <a:t>u</a:t>
            </a:r>
          </a:p>
        </p:txBody>
      </p:sp>
      <p:sp>
        <p:nvSpPr>
          <p:cNvPr id="487510" name="Line 86"/>
          <p:cNvSpPr>
            <a:spLocks noChangeShapeType="1"/>
          </p:cNvSpPr>
          <p:nvPr/>
        </p:nvSpPr>
        <p:spPr bwMode="auto">
          <a:xfrm>
            <a:off x="7169430" y="2730190"/>
            <a:ext cx="10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" y="1925484"/>
            <a:ext cx="6404548" cy="5022780"/>
          </a:xfrm>
          <a:prstGeom prst="rect">
            <a:avLst/>
          </a:prstGeom>
        </p:spPr>
      </p:pic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37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2"/>
          <p:cNvSpPr txBox="1">
            <a:spLocks noChangeArrowheads="1"/>
          </p:cNvSpPr>
          <p:nvPr/>
        </p:nvSpPr>
        <p:spPr bwMode="auto">
          <a:xfrm>
            <a:off x="104775" y="95071"/>
            <a:ext cx="8963025" cy="1200329"/>
          </a:xfrm>
          <a:prstGeom prst="rect">
            <a:avLst/>
          </a:prstGeom>
          <a:noFill/>
          <a:ln w="38100" cmpd="sng">
            <a:solidFill>
              <a:srgbClr val="66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Efficient Higgs Search Possible due to </a:t>
            </a:r>
          </a:p>
          <a:p>
            <a:pPr algn="ctr" eaLnBrk="0" hangingPunct="0"/>
            <a:r>
              <a:rPr lang="en-US" sz="36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World-Wide Computer </a:t>
            </a:r>
            <a:r>
              <a:rPr lang="en-US" sz="3600" b="1" dirty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Grid</a:t>
            </a:r>
            <a:endParaRPr lang="en-US" sz="3600" b="1" dirty="0"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6931" name="Text Box 3"/>
          <p:cNvSpPr txBox="1">
            <a:spLocks noChangeArrowheads="1"/>
          </p:cNvSpPr>
          <p:nvPr/>
        </p:nvSpPr>
        <p:spPr bwMode="auto">
          <a:xfrm>
            <a:off x="352425" y="6477000"/>
            <a:ext cx="84407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1" dirty="0">
                <a:solidFill>
                  <a:schemeClr val="tx1"/>
                </a:solidFill>
              </a:rPr>
              <a:t>Europe:     267 institutes, </a:t>
            </a:r>
            <a:r>
              <a:rPr lang="en-US" sz="1800" b="1" dirty="0" smtClean="0">
                <a:solidFill>
                  <a:schemeClr val="tx1"/>
                </a:solidFill>
              </a:rPr>
              <a:t>4306 </a:t>
            </a:r>
            <a:r>
              <a:rPr lang="en-US" sz="1800" b="1" dirty="0">
                <a:solidFill>
                  <a:schemeClr val="tx1"/>
                </a:solidFill>
              </a:rPr>
              <a:t>users</a:t>
            </a:r>
            <a:r>
              <a:rPr lang="en-US" sz="1800" b="1" dirty="0" smtClean="0">
                <a:solidFill>
                  <a:schemeClr val="tx1"/>
                </a:solidFill>
              </a:rPr>
              <a:t> 			Elsewhere</a:t>
            </a:r>
            <a:r>
              <a:rPr lang="en-US" sz="1800" b="1" dirty="0">
                <a:solidFill>
                  <a:schemeClr val="tx1"/>
                </a:solidFill>
              </a:rPr>
              <a:t>:  208 institutes, 1632 users</a:t>
            </a:r>
            <a:endParaRPr lang="en-US" sz="18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369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55114" cy="5181600"/>
          </a:xfrm>
          <a:prstGeom prst="rect">
            <a:avLst/>
          </a:prstGeom>
          <a:noFill/>
        </p:spPr>
      </p:pic>
      <p:sp>
        <p:nvSpPr>
          <p:cNvPr id="636933" name="Text Box 5"/>
          <p:cNvSpPr txBox="1">
            <a:spLocks noChangeArrowheads="1"/>
          </p:cNvSpPr>
          <p:nvPr/>
        </p:nvSpPr>
        <p:spPr bwMode="auto">
          <a:xfrm>
            <a:off x="1822450" y="18415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Helvetica" charset="0"/>
              </a:rPr>
              <a:t>70</a:t>
            </a:r>
            <a:endParaRPr lang="en-GB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36934" name="Text Box 6"/>
          <p:cNvSpPr txBox="1">
            <a:spLocks noChangeArrowheads="1"/>
          </p:cNvSpPr>
          <p:nvPr/>
        </p:nvSpPr>
        <p:spPr bwMode="auto">
          <a:xfrm>
            <a:off x="2578100" y="25273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Helvetica" charset="0"/>
              </a:rPr>
              <a:t>538</a:t>
            </a:r>
            <a:endParaRPr lang="en-GB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36935" name="Text Box 7"/>
          <p:cNvSpPr txBox="1">
            <a:spLocks noChangeArrowheads="1"/>
          </p:cNvSpPr>
          <p:nvPr/>
        </p:nvSpPr>
        <p:spPr bwMode="auto">
          <a:xfrm>
            <a:off x="3267075" y="34544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Helvetica" charset="0"/>
              </a:rPr>
              <a:t>27</a:t>
            </a:r>
            <a:endParaRPr lang="en-GB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36936" name="Text Box 8"/>
          <p:cNvSpPr txBox="1">
            <a:spLocks noChangeArrowheads="1"/>
          </p:cNvSpPr>
          <p:nvPr/>
        </p:nvSpPr>
        <p:spPr bwMode="auto">
          <a:xfrm>
            <a:off x="8355013" y="3886200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Helvetica" charset="0"/>
              </a:rPr>
              <a:t>10</a:t>
            </a:r>
            <a:endParaRPr lang="en-GB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36937" name="Text Box 9"/>
          <p:cNvSpPr txBox="1">
            <a:spLocks noChangeArrowheads="1"/>
          </p:cNvSpPr>
          <p:nvPr/>
        </p:nvSpPr>
        <p:spPr bwMode="auto">
          <a:xfrm>
            <a:off x="8124825" y="25400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Helvetica" charset="0"/>
              </a:rPr>
              <a:t>87</a:t>
            </a:r>
            <a:endParaRPr lang="en-GB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36938" name="Text Box 10"/>
          <p:cNvSpPr txBox="1">
            <a:spLocks noChangeArrowheads="1"/>
          </p:cNvSpPr>
          <p:nvPr/>
        </p:nvSpPr>
        <p:spPr bwMode="auto">
          <a:xfrm>
            <a:off x="6542088" y="2514600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Helvetica" charset="0"/>
              </a:rPr>
              <a:t>22</a:t>
            </a:r>
            <a:endParaRPr lang="en-GB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36939" name="Text Box 11"/>
          <p:cNvSpPr txBox="1">
            <a:spLocks noChangeArrowheads="1"/>
          </p:cNvSpPr>
          <p:nvPr/>
        </p:nvSpPr>
        <p:spPr bwMode="auto">
          <a:xfrm>
            <a:off x="5683250" y="17526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Helvetica" charset="0"/>
              </a:rPr>
              <a:t>637</a:t>
            </a:r>
            <a:endParaRPr lang="en-GB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36940" name="Text Box 12"/>
          <p:cNvSpPr txBox="1">
            <a:spLocks noChangeArrowheads="1"/>
          </p:cNvSpPr>
          <p:nvPr/>
        </p:nvSpPr>
        <p:spPr bwMode="auto">
          <a:xfrm>
            <a:off x="6073775" y="32004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Helvetica" charset="0"/>
              </a:rPr>
              <a:t>55</a:t>
            </a:r>
            <a:endParaRPr lang="en-GB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36941" name="Text Box 13"/>
          <p:cNvSpPr txBox="1">
            <a:spLocks noChangeArrowheads="1"/>
          </p:cNvSpPr>
          <p:nvPr/>
        </p:nvSpPr>
        <p:spPr bwMode="auto">
          <a:xfrm>
            <a:off x="3771900" y="2159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Helvetica" charset="0"/>
              </a:rPr>
              <a:t>4306</a:t>
            </a:r>
            <a:endParaRPr lang="en-GB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93675" y="4495800"/>
            <a:ext cx="2322150" cy="845489"/>
          </a:xfrm>
          <a:prstGeom prst="rect">
            <a:avLst/>
          </a:prstGeom>
          <a:solidFill>
            <a:srgbClr val="FFFF99">
              <a:alpha val="7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i="1" dirty="0">
                <a:solidFill>
                  <a:srgbClr val="0000FF"/>
                </a:solidFill>
                <a:latin typeface="Times New Roman" charset="0"/>
              </a:rPr>
              <a:t>Storage –</a:t>
            </a:r>
          </a:p>
          <a:p>
            <a:pPr algn="l" eaLnBrk="0" hangingPunct="0">
              <a:lnSpc>
                <a:spcPct val="90000"/>
              </a:lnSpc>
            </a:pPr>
            <a:r>
              <a:rPr lang="en-US" i="1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i="1" dirty="0">
                <a:solidFill>
                  <a:schemeClr val="hlink"/>
                </a:solidFill>
                <a:latin typeface="Times New Roman" charset="0"/>
              </a:rPr>
              <a:t>Raw recording</a:t>
            </a:r>
            <a:r>
              <a:rPr lang="en-US" i="1" dirty="0" smtClean="0">
                <a:solidFill>
                  <a:schemeClr val="hlink"/>
                </a:solidFill>
                <a:latin typeface="Times New Roman" charset="0"/>
              </a:rPr>
              <a:t> </a:t>
            </a:r>
          </a:p>
          <a:p>
            <a:pPr algn="l" eaLnBrk="0" hangingPunct="0">
              <a:lnSpc>
                <a:spcPct val="90000"/>
              </a:lnSpc>
            </a:pPr>
            <a:r>
              <a:rPr lang="en-US" i="1" dirty="0" smtClean="0">
                <a:solidFill>
                  <a:schemeClr val="hlink"/>
                </a:solidFill>
                <a:latin typeface="Times New Roman" charset="0"/>
              </a:rPr>
              <a:t>rate </a:t>
            </a:r>
            <a:r>
              <a:rPr lang="en-US" i="1" dirty="0">
                <a:solidFill>
                  <a:schemeClr val="hlink"/>
                </a:solidFill>
                <a:latin typeface="Times New Roman" charset="0"/>
              </a:rPr>
              <a:t>0.1 – 1 </a:t>
            </a:r>
            <a:r>
              <a:rPr lang="en-US" i="1" dirty="0" err="1">
                <a:solidFill>
                  <a:schemeClr val="hlink"/>
                </a:solidFill>
                <a:latin typeface="Times New Roman" charset="0"/>
              </a:rPr>
              <a:t>GByte</a:t>
            </a:r>
            <a:r>
              <a:rPr lang="en-US" i="1" dirty="0">
                <a:solidFill>
                  <a:schemeClr val="hlink"/>
                </a:solidFill>
                <a:latin typeface="Times New Roman" charset="0"/>
              </a:rPr>
              <a:t>/sec</a:t>
            </a:r>
            <a:endParaRPr lang="en-US" b="0" i="1" dirty="0">
              <a:solidFill>
                <a:schemeClr val="hlink"/>
              </a:solidFill>
              <a:latin typeface="Times New Roman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6200" y="5943600"/>
            <a:ext cx="4414294" cy="596190"/>
          </a:xfrm>
          <a:prstGeom prst="rect">
            <a:avLst/>
          </a:prstGeom>
          <a:solidFill>
            <a:srgbClr val="FFFF99">
              <a:alpha val="78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i="1" dirty="0">
                <a:solidFill>
                  <a:schemeClr val="hlink"/>
                </a:solidFill>
                <a:latin typeface="Times New Roman" charset="0"/>
              </a:rPr>
              <a:t>  Accumulating data at 10-14 </a:t>
            </a:r>
            <a:r>
              <a:rPr lang="en-US" i="1" dirty="0" err="1">
                <a:solidFill>
                  <a:schemeClr val="hlink"/>
                </a:solidFill>
                <a:latin typeface="Times New Roman" charset="0"/>
              </a:rPr>
              <a:t>PetaBytes</a:t>
            </a:r>
            <a:r>
              <a:rPr lang="en-US" i="1" dirty="0">
                <a:solidFill>
                  <a:schemeClr val="hlink"/>
                </a:solidFill>
                <a:latin typeface="Times New Roman" charset="0"/>
              </a:rPr>
              <a:t>/year</a:t>
            </a:r>
            <a:br>
              <a:rPr lang="en-US" i="1" dirty="0">
                <a:solidFill>
                  <a:schemeClr val="hlink"/>
                </a:solidFill>
                <a:latin typeface="Times New Roman" charset="0"/>
              </a:rPr>
            </a:br>
            <a:r>
              <a:rPr lang="en-US" i="1" dirty="0">
                <a:solidFill>
                  <a:schemeClr val="hlink"/>
                </a:solidFill>
                <a:latin typeface="Times New Roman" charset="0"/>
              </a:rPr>
              <a:t>	 ~ 20 million CDs each </a:t>
            </a:r>
            <a:r>
              <a:rPr lang="en-US" i="1" dirty="0" smtClean="0">
                <a:solidFill>
                  <a:schemeClr val="hlink"/>
                </a:solidFill>
                <a:latin typeface="Times New Roman" charset="0"/>
              </a:rPr>
              <a:t>year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343384" y="5943600"/>
            <a:ext cx="2724416" cy="596190"/>
          </a:xfrm>
          <a:prstGeom prst="rect">
            <a:avLst/>
          </a:prstGeom>
          <a:solidFill>
            <a:srgbClr val="FFFF99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i="1" dirty="0" smtClean="0">
                <a:solidFill>
                  <a:srgbClr val="0000FF"/>
                </a:solidFill>
                <a:latin typeface="Times New Roman" charset="0"/>
              </a:rPr>
              <a:t>Grids connects &gt;</a:t>
            </a:r>
            <a:r>
              <a:rPr lang="en-US" i="1" dirty="0" smtClean="0">
                <a:solidFill>
                  <a:schemeClr val="hlink"/>
                </a:solidFill>
                <a:latin typeface="Times New Roman" charset="0"/>
              </a:rPr>
              <a:t>100,000 </a:t>
            </a:r>
            <a:endParaRPr lang="en-US" i="1" dirty="0">
              <a:solidFill>
                <a:schemeClr val="hlink"/>
              </a:solidFill>
              <a:latin typeface="Times New Roman" charset="0"/>
            </a:endParaRPr>
          </a:p>
          <a:p>
            <a:pPr algn="l" eaLnBrk="0" hangingPunct="0">
              <a:lnSpc>
                <a:spcPct val="90000"/>
              </a:lnSpc>
            </a:pPr>
            <a:r>
              <a:rPr lang="en-US" i="1" dirty="0" smtClean="0">
                <a:solidFill>
                  <a:schemeClr val="hlink"/>
                </a:solidFill>
                <a:latin typeface="Times New Roman" charset="0"/>
              </a:rPr>
              <a:t>Processors in 34 countries</a:t>
            </a:r>
          </a:p>
        </p:txBody>
      </p:sp>
      <p:pic>
        <p:nvPicPr>
          <p:cNvPr id="21" name="Picture 20" descr="cms-centres-worldwide-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1" y="3650508"/>
            <a:ext cx="3473450" cy="2181354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edle_in_the_hayst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689" y="2133600"/>
            <a:ext cx="3865311" cy="45878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How are Higgs bosons detected in pp collisions?</a:t>
            </a:r>
            <a:endParaRPr lang="en-US" b="1" dirty="0"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90"/>
                </a:solidFill>
              </a:rPr>
              <a:t>First, keep in mind that out of: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1,000,000,000,000  pp collision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10,000,000 are interesting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100 is a Higgs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1 is a “clean” Higgs, look                                    for:</a:t>
            </a:r>
          </a:p>
          <a:p>
            <a:pPr lvl="1">
              <a:buClr>
                <a:srgbClr val="FF0000"/>
              </a:buClr>
              <a:buFont typeface="Wingdings" charset="2"/>
              <a:buChar char="è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2 photon</a:t>
            </a:r>
          </a:p>
          <a:p>
            <a:pPr lvl="1">
              <a:buFont typeface="Wingdings" charset="2"/>
              <a:buChar char="è"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 4 “electron”                                                       particle-type</a:t>
            </a:r>
          </a:p>
          <a:p>
            <a:pPr lvl="1">
              <a:buFont typeface="Wingdings" charset="2"/>
              <a:buChar char="è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10200" y="2895600"/>
            <a:ext cx="1295400" cy="83820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halkduster"/>
                <a:cs typeface="Chalkduster"/>
              </a:rPr>
              <a:t>Congrats it only took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Chalkduster"/>
                <a:cs typeface="Chalkduster"/>
              </a:rPr>
              <a:t>50 years</a:t>
            </a:r>
            <a:endParaRPr lang="en-US" sz="1050" dirty="0">
              <a:solidFill>
                <a:schemeClr val="tx1"/>
              </a:solidFill>
              <a:latin typeface="Chalkduster"/>
              <a:cs typeface="Chalkdu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-76200"/>
            <a:ext cx="923778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261100" y="-88900"/>
            <a:ext cx="2971800" cy="83820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vert="horz" lIns="91407" tIns="45704" rIns="91407" bIns="45704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CMS </a:t>
            </a:r>
            <a:r>
              <a:rPr kumimoji="0" lang="en-US" sz="3800" b="0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Symbol" charset="2"/>
                <a:ea typeface="ＭＳ Ｐゴシック" pitchFamily="-65" charset="-128"/>
                <a:cs typeface="Symbol" charset="2"/>
              </a:rPr>
              <a:t>gg</a:t>
            </a:r>
            <a:r>
              <a:rPr kumimoji="0" lang="en-US" sz="3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event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459" y="1417638"/>
            <a:ext cx="4523256" cy="543835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380" y="122238"/>
            <a:ext cx="8046920" cy="1249362"/>
          </a:xfrm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How do experimentalists identify a Higgs signal? Example #1</a:t>
            </a:r>
            <a:endParaRPr lang="en-US" b="1" dirty="0"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fig_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70" y="1417638"/>
            <a:ext cx="4627801" cy="543835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334" y="-143779"/>
            <a:ext cx="9248043" cy="706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5842000" y="50800"/>
            <a:ext cx="3340100" cy="83820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vert="horz" lIns="91407" tIns="45704" rIns="91407" bIns="45704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-15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CMS </a:t>
            </a:r>
            <a:r>
              <a:rPr kumimoji="0" lang="en-US" sz="4000" i="0" u="none" strike="noStrike" kern="1200" cap="none" spc="-15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Symbol" charset="2"/>
                <a:ea typeface="ＭＳ Ｐゴシック" pitchFamily="-65" charset="-128"/>
                <a:cs typeface="Symbol" charset="2"/>
              </a:rPr>
              <a:t>ZZ</a:t>
            </a:r>
            <a:r>
              <a:rPr kumimoji="0" lang="en-US" sz="4000" i="0" u="none" strike="noStrike" kern="1200" cap="none" spc="-15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event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ig_21c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8403" b="-8403"/>
          <a:stretch>
            <a:fillRect/>
          </a:stretch>
        </p:blipFill>
        <p:spPr>
          <a:xfrm>
            <a:off x="112068" y="1073711"/>
            <a:ext cx="4274273" cy="6121976"/>
          </a:xfrm>
        </p:spPr>
      </p:pic>
      <p:pic>
        <p:nvPicPr>
          <p:cNvPr id="8" name="Picture 7" descr="fig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178" y="1417638"/>
            <a:ext cx="4648200" cy="551877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73652" y="4478159"/>
            <a:ext cx="968901" cy="21081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94280" y="4478159"/>
            <a:ext cx="968901" cy="21081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576380" y="228600"/>
            <a:ext cx="8046920" cy="1249362"/>
          </a:xfrm>
          <a:prstGeom prst="rect">
            <a:avLst/>
          </a:prstGeom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do experimentalists identify a Higgs signal? Example #2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uti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00" y="152400"/>
            <a:ext cx="2540000" cy="169533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381000"/>
            <a:ext cx="3579425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What</a:t>
            </a:r>
            <a:r>
              <a:rPr lang="en-US" sz="3200" b="1" dirty="0" smtClean="0">
                <a:solidFill>
                  <a:srgbClr val="000090"/>
                </a:solidFill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</a:rPr>
              <a:t>comes Next?</a:t>
            </a:r>
            <a:r>
              <a:rPr lang="en-US" sz="3200" b="1" dirty="0" smtClean="0">
                <a:solidFill>
                  <a:srgbClr val="000090"/>
                </a:solidFill>
              </a:rPr>
              <a:t>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002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smtClean="0">
                <a:solidFill>
                  <a:srgbClr val="000090"/>
                </a:solidFill>
              </a:rPr>
              <a:t>First, we need to be sure that this bump </a:t>
            </a:r>
            <a:r>
              <a:rPr lang="en-US" sz="2800" i="1" dirty="0" smtClean="0">
                <a:solidFill>
                  <a:srgbClr val="000090"/>
                </a:solidFill>
              </a:rPr>
              <a:t>is</a:t>
            </a:r>
            <a:r>
              <a:rPr lang="en-US" sz="2800" dirty="0" smtClean="0">
                <a:solidFill>
                  <a:srgbClr val="000090"/>
                </a:solidFill>
              </a:rPr>
              <a:t> the Higgs.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smtClean="0">
                <a:solidFill>
                  <a:srgbClr val="000090"/>
                </a:solidFill>
              </a:rPr>
              <a:t>W</a:t>
            </a:r>
            <a:r>
              <a:rPr lang="en-US" sz="2800" dirty="0" smtClean="0">
                <a:solidFill>
                  <a:srgbClr val="000090"/>
                </a:solidFill>
              </a:rPr>
              <a:t>e need to study the properties of this new particle.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If it is not quite as we expect, can we </a:t>
            </a:r>
            <a:r>
              <a:rPr lang="en-US" sz="2800" dirty="0" smtClean="0">
                <a:solidFill>
                  <a:srgbClr val="000090"/>
                </a:solidFill>
              </a:rPr>
              <a:t>find other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</a:t>
            </a:r>
            <a:r>
              <a:rPr lang="en-US" sz="2800" i="1" dirty="0" smtClean="0">
                <a:solidFill>
                  <a:srgbClr val="000090"/>
                </a:solidFill>
              </a:rPr>
              <a:t>new particles</a:t>
            </a:r>
            <a:r>
              <a:rPr lang="en-US" sz="2800" dirty="0" smtClean="0">
                <a:solidFill>
                  <a:srgbClr val="000090"/>
                </a:solidFill>
              </a:rPr>
              <a:t>   in the LHC data?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What facilities should we build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in the future?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</p:txBody>
      </p:sp>
      <p:pic>
        <p:nvPicPr>
          <p:cNvPr id="11" name="Picture 10" descr="construction-on-new-campus-construction-site-nearly-complete-going-very-well-1314254662mediumthumbn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4349750"/>
            <a:ext cx="2006600" cy="200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4351872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What is Particle Physics?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8" name="Picture 7" descr="aristotle4elemen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76199"/>
            <a:ext cx="2667000" cy="2679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362200"/>
            <a:ext cx="90000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Aristotle believed the all the world was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made from four elements:   </a:t>
            </a:r>
            <a:r>
              <a:rPr lang="en-US" sz="2800" i="1" dirty="0" smtClean="0">
                <a:solidFill>
                  <a:srgbClr val="000090"/>
                </a:solidFill>
              </a:rPr>
              <a:t>Earth, Air, Water &amp; Fire.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Today we know this is wrong.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We believe that matter is made of </a:t>
            </a:r>
            <a:r>
              <a:rPr lang="en-US" sz="2800" i="1" dirty="0" smtClean="0">
                <a:solidFill>
                  <a:srgbClr val="000090"/>
                </a:solidFill>
              </a:rPr>
              <a:t>fundamental particles,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and we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smtClean="0">
                <a:solidFill>
                  <a:srgbClr val="000090"/>
                </a:solidFill>
              </a:rPr>
              <a:t>study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smtClean="0">
                <a:solidFill>
                  <a:srgbClr val="000090"/>
                </a:solidFill>
              </a:rPr>
              <a:t>the ways that they interact with each other.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This is </a:t>
            </a:r>
            <a:r>
              <a:rPr lang="en-US" sz="2800" i="1" dirty="0" smtClean="0">
                <a:solidFill>
                  <a:srgbClr val="000090"/>
                </a:solidFill>
              </a:rPr>
              <a:t>particle physics.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</a:p>
        </p:txBody>
      </p:sp>
      <p:pic>
        <p:nvPicPr>
          <p:cNvPr id="10" name="Picture 9" descr="aristo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66800"/>
            <a:ext cx="1068705" cy="1295400"/>
          </a:xfrm>
          <a:prstGeom prst="rect">
            <a:avLst/>
          </a:prstGeom>
        </p:spPr>
      </p:pic>
      <p:pic>
        <p:nvPicPr>
          <p:cNvPr id="11" name="Picture 10" descr="scattering.png"/>
          <p:cNvPicPr>
            <a:picLocks noChangeAspect="1"/>
          </p:cNvPicPr>
          <p:nvPr/>
        </p:nvPicPr>
        <p:blipFill>
          <a:blip r:embed="rId4"/>
          <a:srcRect l="48621" t="12162"/>
          <a:stretch>
            <a:fillRect/>
          </a:stretch>
        </p:blipFill>
        <p:spPr>
          <a:xfrm>
            <a:off x="6235516" y="5105399"/>
            <a:ext cx="2222684" cy="161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4147690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What are the Particles?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31893"/>
            <a:ext cx="784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>
                <a:solidFill>
                  <a:srgbClr val="000090"/>
                </a:solidFill>
              </a:rPr>
              <a:t>T</a:t>
            </a:r>
            <a:r>
              <a:rPr lang="en-US" sz="2800" dirty="0" smtClean="0">
                <a:solidFill>
                  <a:srgbClr val="000090"/>
                </a:solidFill>
              </a:rPr>
              <a:t>he </a:t>
            </a:r>
            <a:r>
              <a:rPr lang="en-US" sz="2800" i="1" dirty="0" smtClean="0">
                <a:solidFill>
                  <a:srgbClr val="000090"/>
                </a:solidFill>
              </a:rPr>
              <a:t>Periodic Table</a:t>
            </a:r>
            <a:r>
              <a:rPr lang="en-US" sz="2800" dirty="0" smtClean="0">
                <a:solidFill>
                  <a:srgbClr val="000090"/>
                </a:solidFill>
              </a:rPr>
              <a:t> of the elements helped chemists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elucidate the building blocks of compounds.</a:t>
            </a:r>
          </a:p>
        </p:txBody>
      </p:sp>
      <p:pic>
        <p:nvPicPr>
          <p:cNvPr id="10" name="Picture 9" descr="periodic tab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73007"/>
            <a:ext cx="7537450" cy="4083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4147690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What are the Particles?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11" name="Picture 10" descr="Standard_Mod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674" y="1295400"/>
            <a:ext cx="4739051" cy="4556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" y="1676400"/>
            <a:ext cx="48006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Our table of particles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has fewer entries.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There are “matter particles”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and “force particles.”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 Higgs Boson is in a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category all by itself.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3024386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What are Fields?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10605"/>
            <a:ext cx="80772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Electric fields and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magnetic fields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are common.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Fields mediate the forces between the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fundamental particles.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Four force carriers for three forces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(electromagnetic, weak &amp; strong – not gravity).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 Higgs field is special – it gives </a:t>
            </a:r>
            <a:r>
              <a:rPr lang="en-US" sz="2800" i="1" dirty="0" smtClean="0">
                <a:solidFill>
                  <a:srgbClr val="000090"/>
                </a:solidFill>
              </a:rPr>
              <a:t>mass.</a:t>
            </a:r>
            <a:r>
              <a:rPr lang="en-US" sz="2800" dirty="0" smtClean="0">
                <a:solidFill>
                  <a:srgbClr val="000090"/>
                </a:solidFill>
              </a:rPr>
              <a:t>  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</p:txBody>
      </p:sp>
      <p:pic>
        <p:nvPicPr>
          <p:cNvPr id="8" name="Picture 7" descr="electric_field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0" y="152400"/>
            <a:ext cx="4445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5500224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How does the Higgs give Mass?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155918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This Higgs field is </a:t>
            </a:r>
            <a:r>
              <a:rPr lang="en-US" sz="2800" i="1" dirty="0" smtClean="0">
                <a:solidFill>
                  <a:srgbClr val="000090"/>
                </a:solidFill>
              </a:rPr>
              <a:t>everywhere.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smtClean="0">
                <a:solidFill>
                  <a:srgbClr val="000090"/>
                </a:solidFill>
              </a:rPr>
              <a:t>Most particles interact with the Higgs field.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These interactions give the particles </a:t>
            </a:r>
            <a:r>
              <a:rPr lang="en-US" sz="2800" i="1" dirty="0" smtClean="0">
                <a:solidFill>
                  <a:srgbClr val="000090"/>
                </a:solidFill>
              </a:rPr>
              <a:t>mass.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</p:txBody>
      </p:sp>
      <p:pic>
        <p:nvPicPr>
          <p:cNvPr id="10" name="Picture 9" descr="Peter-Higgs-one-of-the-th-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0" y="89476"/>
            <a:ext cx="2921000" cy="1752600"/>
          </a:xfrm>
          <a:prstGeom prst="rect">
            <a:avLst/>
          </a:prstGeom>
        </p:spPr>
      </p:pic>
      <p:pic>
        <p:nvPicPr>
          <p:cNvPr id="11" name="Picture 10" descr="Higgs_field1-426x2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352800"/>
            <a:ext cx="5410200" cy="3035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9000" y="1905000"/>
            <a:ext cx="130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D0D0D"/>
                </a:solidFill>
              </a:rPr>
              <a:t>Peter Higgs</a:t>
            </a:r>
            <a:endParaRPr lang="en-US" i="1" dirty="0">
              <a:solidFill>
                <a:srgbClr val="0D0D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3997208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Is this All of the Mass?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155918"/>
            <a:ext cx="87630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 Higgs field gives mass to the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fundamental particles.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 Universe consists mainly of electrons, protons and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dark matter particles.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i="1" dirty="0" smtClean="0">
                <a:solidFill>
                  <a:srgbClr val="000090"/>
                </a:solidFill>
              </a:rPr>
              <a:t>Protons</a:t>
            </a:r>
            <a:r>
              <a:rPr lang="en-US" sz="2800" dirty="0" smtClean="0">
                <a:solidFill>
                  <a:srgbClr val="000090"/>
                </a:solidFill>
              </a:rPr>
              <a:t> consist of quarks that get their mass from Higgs,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but most of the mass of a proton comes from energy.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We don’t know where mass of dark matter comes from…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124200" y="4980320"/>
          <a:ext cx="2682142" cy="810880"/>
        </p:xfrm>
        <a:graphic>
          <a:graphicData uri="http://schemas.openxmlformats.org/presentationml/2006/ole">
            <p:oleObj spid="_x0000_s22530" name="Equation" r:id="rId3" imgW="546100" imgH="165100" progId="Equation.3">
              <p:embed/>
            </p:oleObj>
          </a:graphicData>
        </a:graphic>
      </p:graphicFrame>
      <p:pic>
        <p:nvPicPr>
          <p:cNvPr id="8" name="Picture 7" descr="carol-mike-werner-hydrogen-atom-mod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50" y="2971800"/>
            <a:ext cx="1670050" cy="1254377"/>
          </a:xfrm>
          <a:prstGeom prst="rect">
            <a:avLst/>
          </a:prstGeom>
        </p:spPr>
      </p:pic>
      <p:pic>
        <p:nvPicPr>
          <p:cNvPr id="10" name="Picture 9" descr="Albert-Einstein-9285408-1-4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5029200"/>
            <a:ext cx="914400" cy="914400"/>
          </a:xfrm>
          <a:prstGeom prst="rect">
            <a:avLst/>
          </a:prstGeom>
        </p:spPr>
      </p:pic>
      <p:pic>
        <p:nvPicPr>
          <p:cNvPr id="11" name="Picture 10" descr="UniverseKi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0050" y="381000"/>
            <a:ext cx="2146300" cy="214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5782953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How do we see the Higgs Boson?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155918"/>
            <a:ext cx="8763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 Higgs particle is an excitation or perturbation of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the Higgs field.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We can cause this excitation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with </a:t>
            </a:r>
            <a:r>
              <a:rPr lang="en-US" sz="2800" dirty="0" smtClean="0">
                <a:solidFill>
                  <a:srgbClr val="000090"/>
                </a:solidFill>
              </a:rPr>
              <a:t>energy.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High-energy collisions of protons will </a:t>
            </a:r>
            <a:r>
              <a:rPr lang="en-US" sz="2800" i="1" dirty="0" smtClean="0">
                <a:solidFill>
                  <a:srgbClr val="000090"/>
                </a:solidFill>
              </a:rPr>
              <a:t>sometimes</a:t>
            </a:r>
            <a:r>
              <a:rPr lang="en-US" sz="2800" dirty="0" smtClean="0">
                <a:solidFill>
                  <a:srgbClr val="000090"/>
                </a:solidFill>
              </a:rPr>
              <a:t> produce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a massive particle – like the Higgs boson.</a:t>
            </a:r>
          </a:p>
          <a:p>
            <a:pPr>
              <a:buFont typeface="Arial"/>
              <a:buChar char="•"/>
            </a:pPr>
            <a:endParaRPr lang="en-US" sz="2800" dirty="0" smtClean="0">
              <a:solidFill>
                <a:srgbClr val="000090"/>
              </a:solidFill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7060574" y="3905633"/>
          <a:ext cx="1447800" cy="437767"/>
        </p:xfrm>
        <a:graphic>
          <a:graphicData uri="http://schemas.openxmlformats.org/presentationml/2006/ole">
            <p:oleObj spid="_x0000_s23555" name="Equation" r:id="rId3" imgW="546100" imgH="165100" progId="Equation.3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387032" y="2038289"/>
            <a:ext cx="4452168" cy="2305111"/>
            <a:chOff x="2622358" y="1552544"/>
            <a:chExt cx="4452168" cy="2305111"/>
          </a:xfrm>
        </p:grpSpPr>
        <p:pic>
          <p:nvPicPr>
            <p:cNvPr id="10" name="Picture 9" descr="star-clipart-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2918" y="2358350"/>
              <a:ext cx="705763" cy="76970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rot="10800000" flipV="1">
              <a:off x="4495800" y="1752599"/>
              <a:ext cx="1524000" cy="990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971800" y="2743200"/>
              <a:ext cx="1524000" cy="914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019800" y="1552544"/>
              <a:ext cx="42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>
                  <a:solidFill>
                    <a:srgbClr val="800000"/>
                  </a:solidFill>
                  <a:latin typeface="Geneva"/>
                  <a:cs typeface="Geneva"/>
                </a:rPr>
                <a:t>p</a:t>
              </a:r>
              <a:endParaRPr lang="en-US" sz="2000" i="1" dirty="0">
                <a:solidFill>
                  <a:srgbClr val="800000"/>
                </a:solidFill>
                <a:latin typeface="Geneva"/>
                <a:cs typeface="Genev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2358" y="3457545"/>
              <a:ext cx="42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>
                  <a:solidFill>
                    <a:srgbClr val="800000"/>
                  </a:solidFill>
                  <a:latin typeface="Geneva"/>
                  <a:cs typeface="Geneva"/>
                </a:rPr>
                <a:t>p</a:t>
              </a:r>
              <a:endParaRPr lang="en-US" sz="2000" i="1" dirty="0">
                <a:solidFill>
                  <a:srgbClr val="800000"/>
                </a:solidFill>
                <a:latin typeface="Geneva"/>
                <a:cs typeface="Genev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01485" y="2727940"/>
              <a:ext cx="2173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660066"/>
                  </a:solidFill>
                  <a:latin typeface="Geneva"/>
                  <a:cs typeface="Geneva"/>
                </a:rPr>
                <a:t>energy </a:t>
              </a:r>
              <a:r>
                <a:rPr lang="en-US" sz="2000" i="1" dirty="0" err="1" smtClean="0">
                  <a:solidFill>
                    <a:srgbClr val="660066"/>
                  </a:solidFill>
                  <a:latin typeface="Geneva"/>
                  <a:cs typeface="Geneva"/>
                  <a:sym typeface="Wingdings"/>
                </a:rPr>
                <a:t></a:t>
              </a:r>
              <a:r>
                <a:rPr lang="en-US" sz="2000" i="1" dirty="0" smtClean="0">
                  <a:solidFill>
                    <a:srgbClr val="660066"/>
                  </a:solidFill>
                  <a:latin typeface="Geneva"/>
                  <a:cs typeface="Geneva"/>
                  <a:sym typeface="Wingdings"/>
                </a:rPr>
                <a:t> mass</a:t>
              </a:r>
              <a:endParaRPr lang="en-US" sz="2000" i="1" dirty="0">
                <a:solidFill>
                  <a:srgbClr val="660066"/>
                </a:solidFill>
                <a:latin typeface="Geneva"/>
                <a:cs typeface="Geneva"/>
              </a:endParaRPr>
            </a:p>
          </p:txBody>
        </p:sp>
      </p:grpSp>
      <p:pic>
        <p:nvPicPr>
          <p:cNvPr id="17" name="Picture 16" descr="Higgs_Boson_heavy__89163.1341413575.300.3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711" y="5160020"/>
            <a:ext cx="1703405" cy="156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906026_01_layout_s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1" y="0"/>
            <a:ext cx="9106919" cy="4106920"/>
          </a:xfrm>
          <a:prstGeom prst="rect">
            <a:avLst/>
          </a:prstGeom>
        </p:spPr>
      </p:pic>
      <p:pic>
        <p:nvPicPr>
          <p:cNvPr id="5" name="Picture 4" descr="lhc-s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6" y="3683085"/>
            <a:ext cx="8744184" cy="30543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90484" y="2918882"/>
            <a:ext cx="1159239" cy="10847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200px-NU_se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658" y="2918882"/>
            <a:ext cx="1084786" cy="1084786"/>
          </a:xfrm>
          <a:prstGeom prst="rect">
            <a:avLst/>
          </a:prstGeom>
        </p:spPr>
      </p:pic>
      <p:pic>
        <p:nvPicPr>
          <p:cNvPr id="8" name="Picture 7" descr="atlasd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237819"/>
            <a:ext cx="1837401" cy="1286181"/>
          </a:xfrm>
          <a:prstGeom prst="rect">
            <a:avLst/>
          </a:prstGeom>
        </p:spPr>
      </p:pic>
      <p:pic>
        <p:nvPicPr>
          <p:cNvPr id="9" name="Picture 8" descr="CMS_3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685800"/>
            <a:ext cx="1963981" cy="14143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01024"/>
            <a:ext cx="6515926" cy="584776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Where do we get such high energies?</a:t>
            </a:r>
            <a:endParaRPr lang="en-US" sz="3200" b="1" dirty="0"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7 - November - 2012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Higgs Revealed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862</Words>
  <Application>Microsoft Macintosh PowerPoint</Application>
  <PresentationFormat>On-screen Show (4:3)</PresentationFormat>
  <Paragraphs>161</Paragraphs>
  <Slides>19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THE HIGGS REVEALED On the Origin of Mass presented by The Society of Physics Students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Common Collisions</vt:lpstr>
      <vt:lpstr>Slide 13</vt:lpstr>
      <vt:lpstr>How are Higgs bosons detected in pp collisions?</vt:lpstr>
      <vt:lpstr>Slide 15</vt:lpstr>
      <vt:lpstr>How do experimentalists identify a Higgs signal? Example #1</vt:lpstr>
      <vt:lpstr>Slide 17</vt:lpstr>
      <vt:lpstr>Slide 18</vt:lpstr>
      <vt:lpstr>Slide 19</vt:lpstr>
    </vt:vector>
  </TitlesOfParts>
  <Company>Northwestern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HIGGS REVEALED On the Origin of Mass presented by The Society of Physics Students</dc:title>
  <dc:creator>Michael Schmitt</dc:creator>
  <cp:lastModifiedBy>Michael Schmitt</cp:lastModifiedBy>
  <cp:revision>35</cp:revision>
  <dcterms:created xsi:type="dcterms:W3CDTF">2012-11-07T21:11:04Z</dcterms:created>
  <dcterms:modified xsi:type="dcterms:W3CDTF">2012-11-07T23:26:44Z</dcterms:modified>
</cp:coreProperties>
</file>