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embeddings/Microsoft_Equation22.bin" ContentType="application/vnd.openxmlformats-officedocument.oleObject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Equation8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embeddings/Microsoft_Equation12.bin" ContentType="application/vnd.openxmlformats-officedocument.oleObject"/>
  <Override PartName="/ppt/embeddings/Microsoft_Equation20.bin" ContentType="application/vnd.openxmlformats-officedocument.oleObject"/>
  <Override PartName="/ppt/embeddings/Microsoft_Equation19.bin" ContentType="application/vnd.openxmlformats-officedocument.oleObject"/>
  <Override PartName="/ppt/embeddings/Microsoft_Equation11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embeddings/Microsoft_Equation23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embeddings/Microsoft_Equation24.bin" ContentType="application/vnd.openxmlformats-officedocument.oleObject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embeddings/Microsoft_Equation3.bin" ContentType="application/vnd.openxmlformats-officedocument.oleObject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embeddings/Microsoft_Equation16.bin" ContentType="application/vnd.openxmlformats-officedocument.oleObject"/>
  <Default Extension="xml" ContentType="application/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0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embeddings/Microsoft_Equation7.bin" ContentType="application/vnd.openxmlformats-officedocument.oleObject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embeddings/Microsoft_Equation17.bin" ContentType="application/vnd.openxmlformats-officedocument.oleObject"/>
  <Override PartName="/ppt/slides/slide32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embeddings/Microsoft_Equation21.bin" ContentType="application/vnd.openxmlformats-officedocument.oleObject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7" r:id="rId2"/>
    <p:sldId id="258" r:id="rId3"/>
    <p:sldId id="259" r:id="rId4"/>
    <p:sldId id="260" r:id="rId5"/>
    <p:sldId id="288" r:id="rId6"/>
    <p:sldId id="292" r:id="rId7"/>
    <p:sldId id="294" r:id="rId8"/>
    <p:sldId id="296" r:id="rId9"/>
    <p:sldId id="297" r:id="rId10"/>
    <p:sldId id="298" r:id="rId11"/>
    <p:sldId id="295" r:id="rId12"/>
    <p:sldId id="290" r:id="rId13"/>
    <p:sldId id="299" r:id="rId14"/>
    <p:sldId id="300" r:id="rId15"/>
    <p:sldId id="301" r:id="rId16"/>
    <p:sldId id="311" r:id="rId17"/>
    <p:sldId id="263" r:id="rId18"/>
    <p:sldId id="264" r:id="rId19"/>
    <p:sldId id="265" r:id="rId20"/>
    <p:sldId id="309" r:id="rId21"/>
    <p:sldId id="268" r:id="rId22"/>
    <p:sldId id="269" r:id="rId23"/>
    <p:sldId id="279" r:id="rId24"/>
    <p:sldId id="270" r:id="rId25"/>
    <p:sldId id="283" r:id="rId26"/>
    <p:sldId id="271" r:id="rId27"/>
    <p:sldId id="272" r:id="rId28"/>
    <p:sldId id="284" r:id="rId29"/>
    <p:sldId id="273" r:id="rId30"/>
    <p:sldId id="276" r:id="rId31"/>
    <p:sldId id="277" r:id="rId32"/>
    <p:sldId id="278" r:id="rId33"/>
    <p:sldId id="274" r:id="rId34"/>
    <p:sldId id="275" r:id="rId35"/>
    <p:sldId id="281" r:id="rId36"/>
    <p:sldId id="280" r:id="rId37"/>
    <p:sldId id="282" r:id="rId38"/>
    <p:sldId id="286" r:id="rId39"/>
    <p:sldId id="287" r:id="rId40"/>
    <p:sldId id="310" r:id="rId41"/>
    <p:sldId id="312" r:id="rId42"/>
    <p:sldId id="314" r:id="rId43"/>
    <p:sldId id="313" r:id="rId44"/>
    <p:sldId id="293" r:id="rId45"/>
    <p:sldId id="291" r:id="rId46"/>
    <p:sldId id="302" r:id="rId47"/>
    <p:sldId id="304" r:id="rId48"/>
    <p:sldId id="303" r:id="rId49"/>
    <p:sldId id="306" r:id="rId50"/>
    <p:sldId id="305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768" autoAdjust="0"/>
    <p:restoredTop sz="94660"/>
  </p:normalViewPr>
  <p:slideViewPr>
    <p:cSldViewPr snapToObjects="1">
      <p:cViewPr varScale="1">
        <p:scale>
          <a:sx n="111" d="100"/>
          <a:sy n="111" d="100"/>
        </p:scale>
        <p:origin x="-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tableStyles" Target="tableStyle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viewProps" Target="viewProps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presProps" Target="presProps.xml"/><Relationship Id="rId59" Type="http://schemas.openxmlformats.org/officeDocument/2006/relationships/theme" Target="theme/theme1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handoutMaster" Target="handoutMasters/handout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interSettings" Target="printerSettings/printerSettings1.bin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ict"/><Relationship Id="rId1" Type="http://schemas.openxmlformats.org/officeDocument/2006/relationships/image" Target="../media/image52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ict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61.pict"/><Relationship Id="rId1" Type="http://schemas.openxmlformats.org/officeDocument/2006/relationships/image" Target="../media/image59.pict"/><Relationship Id="rId2" Type="http://schemas.openxmlformats.org/officeDocument/2006/relationships/image" Target="../media/image53.pict"/><Relationship Id="rId3" Type="http://schemas.openxmlformats.org/officeDocument/2006/relationships/image" Target="../media/image60.pict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ict"/><Relationship Id="rId1" Type="http://schemas.openxmlformats.org/officeDocument/2006/relationships/image" Target="../media/image59.pict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ict"/><Relationship Id="rId1" Type="http://schemas.openxmlformats.org/officeDocument/2006/relationships/image" Target="../media/image59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ict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ict"/><Relationship Id="rId1" Type="http://schemas.openxmlformats.org/officeDocument/2006/relationships/image" Target="../media/image52.pict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ict"/><Relationship Id="rId1" Type="http://schemas.openxmlformats.org/officeDocument/2006/relationships/image" Target="../media/image52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95877-1517-E74B-9AEA-12BC1FA2A72F}" type="datetimeFigureOut">
              <a:rPr lang="en-US" smtClean="0"/>
              <a:t>9/26/12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82D93-7BD9-B34E-9EDA-1F8F97B584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9F2D1-6D89-E043-B047-60379A8A7215}" type="datetimeFigureOut">
              <a:rPr lang="en-US" smtClean="0"/>
              <a:t>9/26/12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F2F21-3AEB-684D-9009-BD65C2E197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BE9B4-AD6A-674D-92C4-8D9F4A173C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5" Type="http://schemas.openxmlformats.org/officeDocument/2006/relationships/oleObject" Target="../embeddings/Microsoft_Equation2.bin"/><Relationship Id="rId7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2.pdf"/><Relationship Id="rId6" Type="http://schemas.openxmlformats.org/officeDocument/2006/relationships/image" Target="../media/image24.pd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3.bin"/><Relationship Id="rId5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4.bin"/><Relationship Id="rId5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4.png"/><Relationship Id="rId4" Type="http://schemas.openxmlformats.org/officeDocument/2006/relationships/image" Target="../media/image34.pdf"/><Relationship Id="rId7" Type="http://schemas.openxmlformats.org/officeDocument/2006/relationships/image" Target="../media/image37.png"/><Relationship Id="rId11" Type="http://schemas.openxmlformats.org/officeDocument/2006/relationships/image" Target="../media/image41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df"/><Relationship Id="rId16" Type="http://schemas.openxmlformats.org/officeDocument/2006/relationships/image" Target="../media/image46.pdf"/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0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9" Type="http://schemas.openxmlformats.org/officeDocument/2006/relationships/image" Target="../media/image39.pdf"/><Relationship Id="rId3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d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7.bin"/><Relationship Id="rId5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5" Type="http://schemas.openxmlformats.org/officeDocument/2006/relationships/oleObject" Target="../embeddings/Microsoft_Equation9.bin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1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0.bin"/><Relationship Id="rId5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6.gif"/><Relationship Id="rId4" Type="http://schemas.openxmlformats.org/officeDocument/2006/relationships/oleObject" Target="../embeddings/Microsoft_Equation1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2.bin"/><Relationship Id="rId5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8.bin"/><Relationship Id="rId4" Type="http://schemas.openxmlformats.org/officeDocument/2006/relationships/image" Target="../media/image63.png"/><Relationship Id="rId5" Type="http://schemas.openxmlformats.org/officeDocument/2006/relationships/oleObject" Target="../embeddings/Microsoft_Equation15.bin"/><Relationship Id="rId7" Type="http://schemas.openxmlformats.org/officeDocument/2006/relationships/oleObject" Target="../embeddings/Microsoft_Equation17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62.pdf"/><Relationship Id="rId6" Type="http://schemas.openxmlformats.org/officeDocument/2006/relationships/oleObject" Target="../embeddings/Microsoft_Equation16.bin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0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9.bin"/><Relationship Id="rId5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2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21.bin"/><Relationship Id="rId5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3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4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df"/><Relationship Id="rId3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Relationship Id="rId3" Type="http://schemas.openxmlformats.org/officeDocument/2006/relationships/image" Target="../media/image74.pd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4" Type="http://schemas.openxmlformats.org/officeDocument/2006/relationships/image" Target="../media/image82.jpeg"/><Relationship Id="rId10" Type="http://schemas.openxmlformats.org/officeDocument/2006/relationships/image" Target="../media/image88.jpeg"/><Relationship Id="rId5" Type="http://schemas.openxmlformats.org/officeDocument/2006/relationships/image" Target="../media/image83.jpeg"/><Relationship Id="rId7" Type="http://schemas.openxmlformats.org/officeDocument/2006/relationships/image" Target="../media/image85.jpeg"/><Relationship Id="rId11" Type="http://schemas.openxmlformats.org/officeDocument/2006/relationships/image" Target="../media/image89.jpeg"/><Relationship Id="rId1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eg"/><Relationship Id="rId9" Type="http://schemas.openxmlformats.org/officeDocument/2006/relationships/image" Target="../media/image87.jpeg"/><Relationship Id="rId3" Type="http://schemas.openxmlformats.org/officeDocument/2006/relationships/image" Target="../media/image81.jpeg"/><Relationship Id="rId6" Type="http://schemas.openxmlformats.org/officeDocument/2006/relationships/image" Target="../media/image8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3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7" Type="http://schemas.openxmlformats.org/officeDocument/2006/relationships/image" Target="../media/image9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6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2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0.png"/><Relationship Id="rId3" Type="http://schemas.openxmlformats.org/officeDocument/2006/relationships/image" Target="../media/image10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3" Type="http://schemas.openxmlformats.org/officeDocument/2006/relationships/image" Target="../media/image104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M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271463"/>
            <a:ext cx="90519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CSC_THREETRACKS croppe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294188"/>
            <a:ext cx="585152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609600"/>
            <a:ext cx="7353300" cy="630238"/>
          </a:xfrm>
          <a:prstGeom prst="rect">
            <a:avLst/>
          </a:prstGeom>
          <a:solidFill>
            <a:schemeClr val="accent4">
              <a:lumMod val="50000"/>
              <a:alpha val="74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bg1">
                    <a:lumMod val="85000"/>
                  </a:schemeClr>
                </a:solidFill>
                <a:latin typeface="Arial Rounded MT Bold"/>
                <a:ea typeface="+mn-ea"/>
                <a:cs typeface="Arial Rounded MT Bold"/>
              </a:rPr>
              <a:t>The Higgs Boson After Discovery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1827213"/>
            <a:ext cx="6486525" cy="1754187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660066"/>
                </a:solidFill>
                <a:latin typeface="Arial Rounded MT Bold"/>
                <a:ea typeface="+mn-ea"/>
                <a:cs typeface="Arial Rounded MT Bold"/>
              </a:rPr>
              <a:t>Michael Schmitt (Northwestern University)</a:t>
            </a:r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rgbClr val="660066"/>
                </a:solidFill>
                <a:latin typeface="Arial Rounded MT Bold"/>
                <a:ea typeface="+mn-ea"/>
                <a:cs typeface="Arial Rounded MT Bold"/>
              </a:rPr>
              <a:t>Friday, October 28, 2012</a:t>
            </a:r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rgbClr val="660066"/>
                </a:solidFill>
                <a:latin typeface="Arial Rounded MT Bold"/>
                <a:ea typeface="+mn-ea"/>
                <a:cs typeface="Arial Rounded MT Bold"/>
              </a:rPr>
              <a:t>4:00 pm</a:t>
            </a:r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dirty="0">
                <a:solidFill>
                  <a:srgbClr val="660066"/>
                </a:solidFill>
                <a:latin typeface="Arial Rounded MT Bold"/>
                <a:ea typeface="+mn-ea"/>
                <a:cs typeface="Arial Rounded MT Bold"/>
              </a:rPr>
              <a:t>Tech L211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886D2-F980-4D43-9B9E-351126710D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 Efficiency - for approval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228600" y="1371600"/>
            <a:ext cx="6613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</a:rPr>
              <a:t>Average measured efficiencies for each station/ring.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5640388" y="4800600"/>
            <a:ext cx="24050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few chambers were</a:t>
            </a:r>
          </a:p>
          <a:p>
            <a:r>
              <a:rPr lang="en-US"/>
              <a:t>not working or were </a:t>
            </a:r>
          </a:p>
          <a:p>
            <a:r>
              <a:rPr lang="en-US"/>
              <a:t>unreachable using </a:t>
            </a:r>
          </a:p>
          <a:p>
            <a:r>
              <a:rPr lang="en-US"/>
              <a:t>cosmic ray muons,</a:t>
            </a:r>
          </a:p>
          <a:p>
            <a:r>
              <a:rPr lang="en-US"/>
              <a:t>and were excluded</a:t>
            </a:r>
          </a:p>
          <a:p>
            <a:r>
              <a:rPr lang="en-US"/>
              <a:t>from the averages.</a:t>
            </a:r>
          </a:p>
        </p:txBody>
      </p:sp>
      <p:pic>
        <p:nvPicPr>
          <p:cNvPr id="24583" name="Picture 11" descr="nHits_on_segmen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699000"/>
            <a:ext cx="31242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2"/>
          <p:cNvSpPr txBox="1">
            <a:spLocks noChangeArrowheads="1"/>
          </p:cNvSpPr>
          <p:nvPr/>
        </p:nvSpPr>
        <p:spPr bwMode="auto">
          <a:xfrm>
            <a:off x="3124200" y="5105400"/>
            <a:ext cx="1673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number of hits</a:t>
            </a:r>
          </a:p>
          <a:p>
            <a:r>
              <a:rPr lang="en-US"/>
              <a:t>on a segment.</a:t>
            </a:r>
          </a:p>
          <a:p>
            <a:r>
              <a:rPr lang="en-US"/>
              <a:t>Maximum is 6.</a:t>
            </a:r>
          </a:p>
        </p:txBody>
      </p:sp>
      <p:pic>
        <p:nvPicPr>
          <p:cNvPr id="24585" name="Picture 10" descr="eff_RH_official_B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1808163"/>
            <a:ext cx="45243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 descr="eff_segm_official_B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2163" y="1847850"/>
            <a:ext cx="446563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2"/>
          <p:cNvSpPr txBox="1">
            <a:spLocks noChangeArrowheads="1"/>
          </p:cNvSpPr>
          <p:nvPr/>
        </p:nvSpPr>
        <p:spPr bwMode="auto">
          <a:xfrm>
            <a:off x="1143000" y="3200400"/>
            <a:ext cx="2343150" cy="646113"/>
          </a:xfrm>
          <a:prstGeom prst="rect">
            <a:avLst/>
          </a:prstGeom>
          <a:noFill/>
          <a:ln w="19050">
            <a:solidFill>
              <a:srgbClr val="00009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/>
              <a:t>efficiency to obtain</a:t>
            </a:r>
          </a:p>
          <a:p>
            <a:pPr algn="ctr"/>
            <a:r>
              <a:rPr lang="en-US" i="1"/>
              <a:t>a single hit in a layer</a:t>
            </a:r>
          </a:p>
        </p:txBody>
      </p:sp>
      <p:sp>
        <p:nvSpPr>
          <p:cNvPr id="24588" name="TextBox 13"/>
          <p:cNvSpPr txBox="1">
            <a:spLocks noChangeArrowheads="1"/>
          </p:cNvSpPr>
          <p:nvPr/>
        </p:nvSpPr>
        <p:spPr bwMode="auto">
          <a:xfrm>
            <a:off x="5486400" y="3200400"/>
            <a:ext cx="2908300" cy="646113"/>
          </a:xfrm>
          <a:prstGeom prst="rect">
            <a:avLst/>
          </a:prstGeom>
          <a:noFill/>
          <a:ln w="19050">
            <a:solidFill>
              <a:srgbClr val="00009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/>
              <a:t>efficiency to obtain a track</a:t>
            </a:r>
          </a:p>
          <a:p>
            <a:pPr algn="ctr"/>
            <a:r>
              <a:rPr lang="en-US" i="1"/>
              <a:t>segment in a chamber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152400"/>
            <a:ext cx="44410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Endcap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Muon</a:t>
            </a:r>
            <a:r>
              <a:rPr lang="en-US" sz="3200" b="1" dirty="0" smtClean="0">
                <a:solidFill>
                  <a:srgbClr val="0000FF"/>
                </a:solidFill>
              </a:rPr>
              <a:t> Chambers: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4744" y="838200"/>
            <a:ext cx="5288139" cy="461665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660066"/>
                </a:solidFill>
              </a:rPr>
              <a:t>performance :  reconstruction efficiency</a:t>
            </a:r>
            <a:endParaRPr lang="en-US" sz="2400" b="1" i="1" dirty="0">
              <a:solidFill>
                <a:srgbClr val="6600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74269" y="228600"/>
            <a:ext cx="3519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J. Instrumentation </a:t>
            </a:r>
            <a:r>
              <a:rPr lang="en-US" b="1" dirty="0"/>
              <a:t>5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smtClean="0"/>
              <a:t>2010) T03018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44410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Endcap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Muon</a:t>
            </a:r>
            <a:r>
              <a:rPr lang="en-US" sz="3200" b="1" dirty="0" smtClean="0">
                <a:solidFill>
                  <a:srgbClr val="0000FF"/>
                </a:solidFill>
              </a:rPr>
              <a:t> Chambers: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7" name="Picture 6" descr="CSC_THREETRACKS cropp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2934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4744" y="838200"/>
            <a:ext cx="5041527" cy="461665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660066"/>
                </a:solidFill>
              </a:rPr>
              <a:t>earliest accelerator-generated </a:t>
            </a:r>
            <a:r>
              <a:rPr lang="en-US" sz="2400" b="1" i="1" dirty="0" err="1" smtClean="0">
                <a:solidFill>
                  <a:srgbClr val="660066"/>
                </a:solidFill>
              </a:rPr>
              <a:t>muons</a:t>
            </a:r>
            <a:endParaRPr lang="en-US" sz="2400" b="1" i="1" dirty="0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876800"/>
            <a:ext cx="79175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LHC start-up: protons hit trace gas in beam pipe far to the left, </a:t>
            </a:r>
            <a:b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       </a:t>
            </a:r>
            <a:r>
              <a:rPr lang="en-US" sz="20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p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-atom collision causes showers, </a:t>
            </a:r>
            <a:r>
              <a:rPr lang="en-US" sz="20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pions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decay to </a:t>
            </a:r>
            <a:r>
              <a:rPr lang="en-US" sz="20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muons</a:t>
            </a:r>
            <a:endParaRPr lang="en-US" sz="20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muons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fly parallel to the beam pipe – perfect for the </a:t>
            </a:r>
            <a:r>
              <a:rPr lang="en-US" sz="20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CSCs</a:t>
            </a:r>
            <a:endParaRPr lang="en-US" sz="20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trajectories are well reconstructed: slight bend due to CMS magnetic field</a:t>
            </a: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zz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78106"/>
            <a:ext cx="8998904" cy="5968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9456" y="1447800"/>
            <a:ext cx="6772943" cy="4031873"/>
          </a:xfrm>
          <a:prstGeom prst="rect">
            <a:avLst/>
          </a:prstGeom>
          <a:solidFill>
            <a:schemeClr val="bg2">
              <a:lumMod val="90000"/>
              <a:alpha val="84000"/>
            </a:schemeClr>
          </a:solidFill>
          <a:ln w="12700" cmpd="sng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800" dirty="0">
              <a:latin typeface="Times New Roman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/>
                <a:cs typeface="Times New Roman"/>
              </a:rPr>
              <a:t>This is a candidate Higgs event:</a:t>
            </a:r>
          </a:p>
          <a:p>
            <a:pPr>
              <a:spcAft>
                <a:spcPts val="1200"/>
              </a:spcAft>
            </a:pPr>
            <a:endParaRPr lang="en-US" sz="2800" dirty="0" smtClean="0">
              <a:latin typeface="Times New Roman"/>
              <a:cs typeface="Times New Roman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Times New Roman"/>
              <a:cs typeface="Times New Roman"/>
            </a:endParaRPr>
          </a:p>
          <a:p>
            <a:pPr>
              <a:spcAft>
                <a:spcPts val="1200"/>
              </a:spcAft>
            </a:pPr>
            <a:endParaRPr lang="en-US" sz="2800" dirty="0" smtClean="0">
              <a:latin typeface="Times New Roman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/>
                <a:cs typeface="Times New Roman"/>
              </a:rPr>
              <a:t>more on this later...</a:t>
            </a:r>
          </a:p>
          <a:p>
            <a:pPr>
              <a:spcAft>
                <a:spcPts val="1200"/>
              </a:spcAft>
            </a:pPr>
            <a:endParaRPr lang="en-US" sz="2800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349375" y="3048000"/>
          <a:ext cx="6192838" cy="698500"/>
        </p:xfrm>
        <a:graphic>
          <a:graphicData uri="http://schemas.openxmlformats.org/presentationml/2006/ole">
            <p:oleObj spid="_x0000_s52226" name="Equation" r:id="rId4" imgW="1803400" imgH="20320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s D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81200" y="3352800"/>
            <a:ext cx="4572000" cy="22158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228600" y="63500"/>
          <a:ext cx="4706938" cy="954088"/>
        </p:xfrm>
        <a:graphic>
          <a:graphicData uri="http://schemas.openxmlformats.org/presentationml/2006/ole">
            <p:oleObj spid="_x0000_s61442" name="Equation" r:id="rId5" imgW="1003300" imgH="2032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1219200"/>
            <a:ext cx="51090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Drell</a:t>
            </a:r>
            <a:r>
              <a:rPr lang="en-US" sz="32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-Yan process: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quark + anti-quark annihilate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muon</a:t>
            </a:r>
            <a:r>
              <a:rPr lang="en-US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+ anti-</a:t>
            </a:r>
            <a:r>
              <a:rPr lang="en-US" sz="28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muon</a:t>
            </a:r>
            <a:r>
              <a:rPr lang="en-US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appear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intermediary is the  </a:t>
            </a:r>
            <a:r>
              <a:rPr lang="en-US" sz="28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Z</a:t>
            </a:r>
            <a:r>
              <a:rPr lang="en-US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boson, </a:t>
            </a:r>
            <a:br>
              <a:rPr lang="en-US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28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   and/or the virtual photon  </a:t>
            </a:r>
            <a:r>
              <a:rPr lang="en-US" sz="28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US" sz="2800" baseline="300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*</a:t>
            </a:r>
            <a:endParaRPr lang="en-US" sz="2800" baseline="300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CMS_D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t="5265" b="1316"/>
              <a:stretch>
                <a:fillRect/>
              </a:stretch>
            </p:blipFill>
          </mc:Choice>
          <mc:Fallback>
            <p:blipFill>
              <a:blip r:embed="rId7"/>
              <a:srcRect t="5265" b="1316"/>
              <a:stretch>
                <a:fillRect/>
              </a:stretch>
            </p:blipFill>
          </mc:Fallback>
        </mc:AlternateContent>
        <p:spPr>
          <a:xfrm>
            <a:off x="1600200" y="1143000"/>
            <a:ext cx="6096000" cy="54938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2177" y="6324600"/>
            <a:ext cx="3320783" cy="400110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  <a:ln w="1270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invariant mass of two </a:t>
            </a:r>
            <a:r>
              <a:rPr lang="en-US" sz="2000" b="1" i="1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muons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581400"/>
            <a:ext cx="8178616" cy="2739211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importance: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crucial benchmark for event analysis</a:t>
            </a:r>
            <a:endParaRPr lang="en-US" sz="28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lvl="1">
              <a:buFont typeface="Arial"/>
              <a:buChar char="•"/>
            </a:pPr>
            <a:r>
              <a:rPr lang="en-US" sz="280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quark &amp; anti-quark momentum fractions</a:t>
            </a:r>
            <a:b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</a:br>
            <a: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    (known as </a:t>
            </a:r>
            <a:r>
              <a:rPr lang="en-US" sz="2800" i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parton</a:t>
            </a:r>
            <a:r>
              <a:rPr lang="en-US" sz="2800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distribution function</a:t>
            </a:r>
            <a: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direct test of advanced (and difficult)</a:t>
            </a:r>
            <a:b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</a:br>
            <a: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       theoretical calculations    [</a:t>
            </a:r>
            <a:r>
              <a:rPr lang="en-US" sz="2800" dirty="0" err="1" smtClean="0">
                <a:solidFill>
                  <a:srgbClr val="8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  <a:sym typeface="Wingdings"/>
              </a:rPr>
              <a:t> F. </a:t>
            </a:r>
            <a:r>
              <a:rPr lang="en-US" sz="2800" dirty="0" err="1" smtClean="0">
                <a:solidFill>
                  <a:srgbClr val="800000"/>
                </a:solidFill>
                <a:latin typeface="Times New Roman"/>
                <a:cs typeface="Times New Roman"/>
                <a:sym typeface="Wingdings"/>
              </a:rPr>
              <a:t>Petriello</a:t>
            </a:r>
            <a:r>
              <a:rPr lang="en-US" sz="2800" dirty="0" smtClean="0">
                <a:solidFill>
                  <a:srgbClr val="800000"/>
                </a:solidFill>
                <a:latin typeface="Times New Roman"/>
                <a:cs typeface="Times New Roman"/>
                <a:sym typeface="Wingdings"/>
              </a:rPr>
              <a:t> &amp; co.]</a:t>
            </a:r>
            <a:endParaRPr lang="en-US" sz="28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74269" y="685800"/>
            <a:ext cx="34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J. High Energy Phys. 10 </a:t>
            </a:r>
            <a:r>
              <a:rPr lang="en-US" b="1" dirty="0"/>
              <a:t>(</a:t>
            </a:r>
            <a:r>
              <a:rPr lang="en-US" b="1" dirty="0" smtClean="0"/>
              <a:t>2011) 007 </a:t>
            </a:r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8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28600" y="63500"/>
          <a:ext cx="5778501" cy="954088"/>
        </p:xfrm>
        <a:graphic>
          <a:graphicData uri="http://schemas.openxmlformats.org/presentationml/2006/ole">
            <p:oleObj spid="_x0000_s62466" name="Equation" r:id="rId3" imgW="1231900" imgH="203200" progId="Equation.3">
              <p:embed/>
            </p:oleObj>
          </a:graphicData>
        </a:graphic>
      </p:graphicFrame>
      <p:pic>
        <p:nvPicPr>
          <p:cNvPr id="6" name="Picture 5" descr="CMS_FSR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878256"/>
            <a:ext cx="4288433" cy="4478094"/>
          </a:xfrm>
          <a:prstGeom prst="rect">
            <a:avLst/>
          </a:prstGeom>
        </p:spPr>
      </p:pic>
      <p:pic>
        <p:nvPicPr>
          <p:cNvPr id="7" name="Picture 6" descr="CMS_FSR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846506"/>
            <a:ext cx="4289322" cy="44780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1244024"/>
            <a:ext cx="68683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8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  <a:sym typeface="Wingdings"/>
              </a:rPr>
              <a:t>  test higher-order corrections in detail</a:t>
            </a:r>
            <a:endParaRPr lang="en-US" sz="3200" dirty="0">
              <a:solidFill>
                <a:srgbClr val="008000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8515" y="4572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QED higher orders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1000" y="1066800"/>
            <a:ext cx="106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(in prep.)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160337" y="63500"/>
          <a:ext cx="6850063" cy="954088"/>
        </p:xfrm>
        <a:graphic>
          <a:graphicData uri="http://schemas.openxmlformats.org/presentationml/2006/ole">
            <p:oleObj spid="_x0000_s63490" name="Equation" r:id="rId3" imgW="1460500" imgH="203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1244024"/>
            <a:ext cx="68683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8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  <a:sym typeface="Wingdings"/>
              </a:rPr>
              <a:t>  test higher-order corrections in detail</a:t>
            </a:r>
            <a:endParaRPr lang="en-US" sz="3200" dirty="0">
              <a:solidFill>
                <a:srgbClr val="008000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8515" y="45720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QCD higher orders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10" name="Picture 9" descr="nJets mu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057400"/>
            <a:ext cx="4343400" cy="4343400"/>
          </a:xfrm>
          <a:prstGeom prst="rect">
            <a:avLst/>
          </a:prstGeom>
        </p:spPr>
      </p:pic>
      <p:pic>
        <p:nvPicPr>
          <p:cNvPr id="11" name="Picture 10" descr="DR dijets mu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2057400"/>
            <a:ext cx="4343400" cy="4343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01000" y="1066800"/>
            <a:ext cx="106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(in prep.)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28-April-2011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LHC Electroweak Physics - Michael Schmitt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BAF2-306D-164E-BA1E-A38583E34BC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 descr="ATLAS_M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2941"/>
            <a:ext cx="1785033" cy="1697038"/>
          </a:xfrm>
          <a:prstGeom prst="rect">
            <a:avLst/>
          </a:prstGeom>
        </p:spPr>
      </p:pic>
      <p:pic>
        <p:nvPicPr>
          <p:cNvPr id="13" name="Picture 12" descr="ATLAS_WAsy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447800"/>
            <a:ext cx="3053987" cy="2930525"/>
          </a:xfrm>
          <a:prstGeom prst="rect">
            <a:avLst/>
          </a:prstGeom>
        </p:spPr>
      </p:pic>
      <p:pic>
        <p:nvPicPr>
          <p:cNvPr id="14" name="Picture 13" descr="CMS_cleadingJetPt_W_mu_log_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67849" y="4378325"/>
            <a:ext cx="1985351" cy="1978025"/>
          </a:xfrm>
          <a:prstGeom prst="rect">
            <a:avLst/>
          </a:prstGeom>
        </p:spPr>
      </p:pic>
      <p:pic>
        <p:nvPicPr>
          <p:cNvPr id="15" name="Picture 14" descr="CMS_cRawRates_W_mu_30_log_ne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089833" y="152400"/>
            <a:ext cx="1720167" cy="1713820"/>
          </a:xfrm>
          <a:prstGeom prst="rect">
            <a:avLst/>
          </a:prstGeom>
        </p:spPr>
      </p:pic>
      <p:pic>
        <p:nvPicPr>
          <p:cNvPr id="16" name="Picture 15" descr="CMS_dsday_combin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862553"/>
            <a:ext cx="2181225" cy="2116553"/>
          </a:xfrm>
          <a:prstGeom prst="rect">
            <a:avLst/>
          </a:prstGeom>
        </p:spPr>
      </p:pic>
      <p:pic>
        <p:nvPicPr>
          <p:cNvPr id="17" name="Picture 16" descr="CMS_dsigmad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2590800" y="1862553"/>
            <a:ext cx="2967038" cy="2438518"/>
          </a:xfrm>
          <a:prstGeom prst="rect">
            <a:avLst/>
          </a:prstGeom>
        </p:spPr>
      </p:pic>
      <p:pic>
        <p:nvPicPr>
          <p:cNvPr id="19" name="Picture 18" descr="CMS_WAsy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30821" y="4017962"/>
            <a:ext cx="2559979" cy="2840038"/>
          </a:xfrm>
          <a:prstGeom prst="rect">
            <a:avLst/>
          </a:prstGeom>
        </p:spPr>
      </p:pic>
      <p:pic>
        <p:nvPicPr>
          <p:cNvPr id="20" name="Picture 19" descr="CMS_WPol_combined_contour_plus.png"/>
          <p:cNvPicPr>
            <a:picLocks noChangeAspect="1"/>
          </p:cNvPicPr>
          <p:nvPr/>
        </p:nvPicPr>
        <p:blipFill>
          <a:blip r:embed="rId13"/>
          <a:srcRect t="6615"/>
          <a:stretch>
            <a:fillRect/>
          </a:stretch>
        </p:blipFill>
        <p:spPr>
          <a:xfrm>
            <a:off x="4149331" y="54123"/>
            <a:ext cx="2064538" cy="1850877"/>
          </a:xfrm>
          <a:prstGeom prst="rect">
            <a:avLst/>
          </a:prstGeom>
        </p:spPr>
      </p:pic>
      <p:pic>
        <p:nvPicPr>
          <p:cNvPr id="21" name="Picture 20" descr="combined_fewz_normToTheor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90800" y="4301071"/>
            <a:ext cx="2028825" cy="2286000"/>
          </a:xfrm>
          <a:prstGeom prst="rect">
            <a:avLst/>
          </a:prstGeom>
        </p:spPr>
      </p:pic>
      <p:pic>
        <p:nvPicPr>
          <p:cNvPr id="22" name="Picture 21" descr="diffXSecResAcc_LowPowheg_pas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4247" y="122941"/>
            <a:ext cx="2115790" cy="1676400"/>
          </a:xfrm>
          <a:prstGeom prst="rect">
            <a:avLst/>
          </a:prstGeom>
        </p:spPr>
      </p:pic>
      <p:pic>
        <p:nvPicPr>
          <p:cNvPr id="23" name="Picture 22" descr="Zmumu_li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6334247" y="3979106"/>
            <a:ext cx="2739540" cy="27781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76214" y="1447800"/>
            <a:ext cx="7041987" cy="347787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8000"/>
                </a:solidFill>
              </a:rPr>
              <a:t>There are dozens of other</a:t>
            </a:r>
          </a:p>
          <a:p>
            <a:pPr algn="ctr"/>
            <a:r>
              <a:rPr lang="en-US" sz="4400" b="1" dirty="0" smtClean="0">
                <a:solidFill>
                  <a:srgbClr val="008000"/>
                </a:solidFill>
              </a:rPr>
              <a:t>“electroweak” physics results</a:t>
            </a:r>
          </a:p>
          <a:p>
            <a:pPr algn="ctr"/>
            <a:r>
              <a:rPr lang="en-US" sz="4400" b="1" dirty="0" smtClean="0">
                <a:solidFill>
                  <a:srgbClr val="008000"/>
                </a:solidFill>
              </a:rPr>
              <a:t>from CMS –</a:t>
            </a:r>
            <a:endParaRPr lang="en-US" sz="4400" b="1" dirty="0" smtClean="0">
              <a:solidFill>
                <a:srgbClr val="008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800000"/>
                </a:solidFill>
              </a:rPr>
              <a:t>but </a:t>
            </a:r>
            <a:r>
              <a:rPr lang="en-US" sz="4400" b="1" dirty="0" smtClean="0">
                <a:solidFill>
                  <a:srgbClr val="800000"/>
                </a:solidFill>
              </a:rPr>
              <a:t>there is not enough time</a:t>
            </a:r>
          </a:p>
          <a:p>
            <a:pPr algn="ctr"/>
            <a:r>
              <a:rPr lang="en-US" sz="4400" b="1" dirty="0" smtClean="0">
                <a:solidFill>
                  <a:srgbClr val="800000"/>
                </a:solidFill>
              </a:rPr>
              <a:t>to </a:t>
            </a:r>
            <a:r>
              <a:rPr lang="en-US" sz="4400" b="1" dirty="0" smtClean="0">
                <a:solidFill>
                  <a:srgbClr val="800000"/>
                </a:solidFill>
              </a:rPr>
              <a:t>discuss</a:t>
            </a:r>
            <a:r>
              <a:rPr lang="en-US" sz="4400" b="1" dirty="0" smtClean="0">
                <a:solidFill>
                  <a:srgbClr val="800000"/>
                </a:solidFill>
              </a:rPr>
              <a:t> them…</a:t>
            </a:r>
            <a:endParaRPr lang="en-US" sz="3200" b="1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yDu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1" y="762000"/>
            <a:ext cx="8982517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41" y="228600"/>
            <a:ext cx="3431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Back to the Higgs boson!!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aligator du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371600"/>
            <a:ext cx="4787900" cy="502634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signal Hg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703" y="926596"/>
            <a:ext cx="5779697" cy="593140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3200" y="152400"/>
          <a:ext cx="2382142" cy="774196"/>
        </p:xfrm>
        <a:graphic>
          <a:graphicData uri="http://schemas.openxmlformats.org/presentationml/2006/ole">
            <p:oleObj spid="_x0000_s24578" name="Equation" r:id="rId4" imgW="508000" imgH="1651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42177" y="6324600"/>
            <a:ext cx="3449023" cy="400110"/>
          </a:xfrm>
          <a:prstGeom prst="rect">
            <a:avLst/>
          </a:prstGeom>
          <a:solidFill>
            <a:srgbClr val="3366FF">
              <a:alpha val="28000"/>
            </a:srgbClr>
          </a:solidFill>
          <a:ln w="127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invariant mass of two photons</a:t>
            </a:r>
            <a:endParaRPr lang="en-US" sz="2000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04800"/>
            <a:ext cx="6228388" cy="461665"/>
          </a:xfrm>
          <a:prstGeom prst="rect">
            <a:avLst/>
          </a:prstGeom>
          <a:noFill/>
          <a:ln w="12700" cmpd="sng">
            <a:solidFill>
              <a:srgbClr val="80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Could this be a fluctuation of the background?</a:t>
            </a:r>
            <a:endParaRPr lang="en-US" sz="24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3200" y="152400"/>
          <a:ext cx="2382142" cy="774196"/>
        </p:xfrm>
        <a:graphic>
          <a:graphicData uri="http://schemas.openxmlformats.org/presentationml/2006/ole">
            <p:oleObj spid="_x0000_s25602" name="Equation" r:id="rId3" imgW="508000" imgH="1651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42177" y="6324600"/>
            <a:ext cx="3541195" cy="400110"/>
          </a:xfrm>
          <a:prstGeom prst="rect">
            <a:avLst/>
          </a:prstGeom>
          <a:solidFill>
            <a:srgbClr val="3366FF">
              <a:alpha val="28000"/>
            </a:srgbClr>
          </a:solidFill>
          <a:ln w="127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hypothetical Higgs boson mass</a:t>
            </a:r>
            <a:endParaRPr lang="en-US" sz="2000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304800"/>
            <a:ext cx="6228388" cy="461665"/>
          </a:xfrm>
          <a:prstGeom prst="rect">
            <a:avLst/>
          </a:prstGeom>
          <a:noFill/>
          <a:ln w="12700" cmpd="sng">
            <a:solidFill>
              <a:srgbClr val="80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Could this be a fluctuation of the background?</a:t>
            </a:r>
            <a:endParaRPr lang="en-US" sz="24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8" descr="pvalue Hg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857" y="1219200"/>
            <a:ext cx="6962286" cy="5001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9457" y="2133600"/>
            <a:ext cx="6925343" cy="2862322"/>
          </a:xfrm>
          <a:prstGeom prst="rect">
            <a:avLst/>
          </a:prstGeom>
          <a:solidFill>
            <a:schemeClr val="bg2">
              <a:lumMod val="90000"/>
              <a:alpha val="84000"/>
            </a:schemeClr>
          </a:solidFill>
          <a:ln w="12700" cmpd="sng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/>
                <a:cs typeface="Times New Roman"/>
              </a:rPr>
              <a:t>The  </a:t>
            </a:r>
            <a:r>
              <a:rPr lang="en-US" sz="2800" i="1" dirty="0" err="1" smtClean="0">
                <a:latin typeface="Times New Roman"/>
                <a:cs typeface="Times New Roman"/>
              </a:rPr>
              <a:t>p</a:t>
            </a:r>
            <a:r>
              <a:rPr lang="en-US" sz="2800" i="1" dirty="0" smtClean="0">
                <a:latin typeface="Times New Roman"/>
                <a:cs typeface="Times New Roman"/>
              </a:rPr>
              <a:t>-value</a:t>
            </a:r>
            <a:r>
              <a:rPr lang="en-US" sz="2800" dirty="0" smtClean="0">
                <a:latin typeface="Times New Roman"/>
                <a:cs typeface="Times New Roman"/>
              </a:rPr>
              <a:t>  tells us the probability that the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/>
                <a:cs typeface="Times New Roman"/>
              </a:rPr>
              <a:t>background fluctuations to see what is actually 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/>
                <a:cs typeface="Times New Roman"/>
              </a:rPr>
              <a:t>observed – assuming no signal is present.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/>
                <a:cs typeface="Times New Roman"/>
              </a:rPr>
              <a:t>A small  </a:t>
            </a:r>
            <a:r>
              <a:rPr lang="en-US" sz="2800" i="1" dirty="0" err="1" smtClean="0">
                <a:latin typeface="Times New Roman"/>
                <a:cs typeface="Times New Roman"/>
              </a:rPr>
              <a:t>p</a:t>
            </a:r>
            <a:r>
              <a:rPr lang="en-US" sz="2800" i="1" dirty="0" smtClean="0">
                <a:latin typeface="Times New Roman"/>
                <a:cs typeface="Times New Roman"/>
              </a:rPr>
              <a:t>-value</a:t>
            </a:r>
            <a:r>
              <a:rPr lang="en-US" sz="2800" dirty="0" smtClean="0">
                <a:latin typeface="Times New Roman"/>
                <a:cs typeface="Times New Roman"/>
              </a:rPr>
              <a:t>  means the bump is probably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Times New Roman"/>
                <a:cs typeface="Times New Roman"/>
              </a:rPr>
              <a:t>not a fluctuation of the background.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400" y="4724400"/>
            <a:ext cx="1980021" cy="707886"/>
          </a:xfrm>
          <a:prstGeom prst="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 w="28575" cmpd="sng">
            <a:solidFill>
              <a:srgbClr val="FF66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Note: same peak</a:t>
            </a:r>
          </a:p>
          <a:p>
            <a:r>
              <a:rPr lang="en-US" sz="20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in two data sets.</a:t>
            </a:r>
            <a:endParaRPr lang="en-US" sz="2000" i="1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Excitement: A new particle!</a:t>
            </a:r>
            <a:endParaRPr lang="en-US" dirty="0"/>
          </a:p>
        </p:txBody>
      </p:sp>
      <p:pic>
        <p:nvPicPr>
          <p:cNvPr id="7" name="Picture 6" descr="signal Hg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17596"/>
            <a:ext cx="5398697" cy="5540404"/>
          </a:xfrm>
          <a:prstGeom prst="rect">
            <a:avLst/>
          </a:prstGeom>
        </p:spPr>
      </p:pic>
      <p:pic>
        <p:nvPicPr>
          <p:cNvPr id="8" name="Picture 7" descr="signal HZ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228" y="1317597"/>
            <a:ext cx="5219097" cy="4930804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232972"/>
            <a:ext cx="2955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Phys</a:t>
            </a:r>
            <a:r>
              <a:rPr lang="en-US" b="1" dirty="0" smtClean="0"/>
              <a:t>. </a:t>
            </a:r>
            <a:r>
              <a:rPr lang="en-US" b="1" dirty="0" err="1" smtClean="0"/>
              <a:t>Lett</a:t>
            </a:r>
            <a:r>
              <a:rPr lang="en-US" b="1" dirty="0"/>
              <a:t>. B716 (2012) 30-61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3200" y="152400"/>
          <a:ext cx="2382142" cy="774196"/>
        </p:xfrm>
        <a:graphic>
          <a:graphicData uri="http://schemas.openxmlformats.org/presentationml/2006/ole">
            <p:oleObj spid="_x0000_s71682" name="Equation" r:id="rId3" imgW="508000" imgH="1651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8013" y="4302680"/>
            <a:ext cx="8253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/>
              <a:buChar char="•"/>
            </a:pP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the effective coupling to gluons and photons</a:t>
            </a:r>
            <a:b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 is small</a:t>
            </a:r>
            <a:endParaRPr lang="en-US" sz="28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4840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This mode tells us a lot:</a:t>
            </a:r>
            <a:endParaRPr lang="en-US" sz="28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920" y="2209800"/>
            <a:ext cx="610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/>
              <a:buChar char="•"/>
            </a:pP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the new particle has charge zero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920" y="2733020"/>
            <a:ext cx="6641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/>
              <a:buChar char="•"/>
            </a:pP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the new particle has no color charge</a:t>
            </a:r>
            <a:endParaRPr lang="en-US" sz="28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920" y="3256240"/>
            <a:ext cx="610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/>
              <a:buChar char="•"/>
            </a:pP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the new particle is not 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fermion</a:t>
            </a:r>
            <a:endParaRPr lang="en-US" sz="2800" b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13" y="3779460"/>
            <a:ext cx="610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/>
              <a:buChar char="•"/>
            </a:pPr>
            <a:r>
              <a:rPr lang="en-US" sz="2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the new particle is not spin-1</a:t>
            </a:r>
          </a:p>
        </p:txBody>
      </p:sp>
      <p:pic>
        <p:nvPicPr>
          <p:cNvPr id="13" name="Picture 12" descr="ms ggHgag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10000" y="4800600"/>
            <a:ext cx="2832100" cy="158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ignal HZ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95400"/>
            <a:ext cx="5428800" cy="512892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1925" y="63500"/>
          <a:ext cx="6315075" cy="954088"/>
        </p:xfrm>
        <a:graphic>
          <a:graphicData uri="http://schemas.openxmlformats.org/presentationml/2006/ole">
            <p:oleObj spid="_x0000_s28674" name="Equation" r:id="rId4" imgW="1346200" imgH="2032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42177" y="6324600"/>
            <a:ext cx="3448772" cy="400110"/>
          </a:xfrm>
          <a:prstGeom prst="rect">
            <a:avLst/>
          </a:prstGeom>
          <a:solidFill>
            <a:srgbClr val="3366FF">
              <a:alpha val="28000"/>
            </a:srgbClr>
          </a:solidFill>
          <a:ln w="127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invariant mass of four leptons</a:t>
            </a:r>
            <a:endParaRPr lang="en-US" sz="2000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162799" y="457200"/>
          <a:ext cx="1508737" cy="560388"/>
        </p:xfrm>
        <a:graphic>
          <a:graphicData uri="http://schemas.openxmlformats.org/presentationml/2006/ole">
            <p:oleObj spid="_x0000_s28675" name="Equation" r:id="rId5" imgW="444500" imgH="1651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39463" y="3330714"/>
            <a:ext cx="1723537" cy="892552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This is the</a:t>
            </a:r>
          </a:p>
          <a:p>
            <a:r>
              <a:rPr lang="en-US" sz="26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new peak!</a:t>
            </a:r>
            <a:endParaRPr lang="en-US" sz="26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25" y="3733800"/>
            <a:ext cx="1649623" cy="892552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This is an</a:t>
            </a:r>
          </a:p>
          <a:p>
            <a:r>
              <a:rPr lang="en-US" sz="26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old peak</a:t>
            </a:r>
            <a:r>
              <a:rPr lang="en-US" sz="26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  <a:endParaRPr lang="en-US" sz="2600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1811548" y="4180076"/>
            <a:ext cx="1007852" cy="239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rot="10800000" flipV="1">
            <a:off x="4419601" y="3776990"/>
            <a:ext cx="2619863" cy="10236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1925" y="63500"/>
          <a:ext cx="6315075" cy="954088"/>
        </p:xfrm>
        <a:graphic>
          <a:graphicData uri="http://schemas.openxmlformats.org/presentationml/2006/ole">
            <p:oleObj spid="_x0000_s29698" name="Equation" r:id="rId3" imgW="1346200" imgH="2032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162799" y="457200"/>
          <a:ext cx="1508737" cy="560388"/>
        </p:xfrm>
        <a:graphic>
          <a:graphicData uri="http://schemas.openxmlformats.org/presentationml/2006/ole">
            <p:oleObj spid="_x0000_s29699" name="Equation" r:id="rId4" imgW="444500" imgH="165100" progId="Equation.3">
              <p:embed/>
            </p:oleObj>
          </a:graphicData>
        </a:graphic>
      </p:graphicFrame>
      <p:pic>
        <p:nvPicPr>
          <p:cNvPr id="13" name="Picture 12" descr="pvalue HZZ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14" y="1319140"/>
            <a:ext cx="6597686" cy="49372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62600" y="2514600"/>
            <a:ext cx="3468768" cy="1200328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 w="28575" cmpd="sng">
            <a:solidFill>
              <a:srgbClr val="FF66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1E1C11"/>
                </a:solidFill>
                <a:latin typeface="Times New Roman"/>
                <a:cs typeface="Times New Roman"/>
              </a:rPr>
              <a:t>Two similar dips in the</a:t>
            </a:r>
          </a:p>
          <a:p>
            <a:r>
              <a:rPr lang="en-US" sz="2400" i="1" dirty="0" err="1" smtClean="0">
                <a:solidFill>
                  <a:srgbClr val="1E1C11"/>
                </a:solidFill>
                <a:latin typeface="Times New Roman"/>
                <a:cs typeface="Times New Roman"/>
              </a:rPr>
              <a:t>p</a:t>
            </a:r>
            <a:r>
              <a:rPr lang="en-US" sz="2400" i="1" dirty="0" smtClean="0">
                <a:solidFill>
                  <a:srgbClr val="1E1C11"/>
                </a:solidFill>
                <a:latin typeface="Times New Roman"/>
                <a:cs typeface="Times New Roman"/>
              </a:rPr>
              <a:t>-values around 125 </a:t>
            </a:r>
            <a:r>
              <a:rPr lang="en-US" sz="2400" i="1" dirty="0" err="1" smtClean="0">
                <a:solidFill>
                  <a:srgbClr val="1E1C11"/>
                </a:solidFill>
                <a:latin typeface="Times New Roman"/>
                <a:cs typeface="Times New Roman"/>
              </a:rPr>
              <a:t>GeV</a:t>
            </a:r>
            <a:endParaRPr lang="en-US" sz="2400" i="1" dirty="0" smtClean="0">
              <a:solidFill>
                <a:srgbClr val="1E1C11"/>
              </a:solidFill>
              <a:latin typeface="Times New Roman"/>
              <a:cs typeface="Times New Roman"/>
            </a:endParaRPr>
          </a:p>
          <a:p>
            <a:r>
              <a:rPr lang="en-US" sz="2400" i="1" dirty="0" smtClean="0">
                <a:solidFill>
                  <a:srgbClr val="1E1C11"/>
                </a:solidFill>
                <a:latin typeface="Times New Roman"/>
                <a:cs typeface="Times New Roman"/>
              </a:rPr>
              <a:t>for two data samples.</a:t>
            </a:r>
            <a:endParaRPr lang="en-US" sz="2400" i="1" dirty="0">
              <a:solidFill>
                <a:srgbClr val="1E1C11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2177" y="6324600"/>
            <a:ext cx="3541195" cy="400110"/>
          </a:xfrm>
          <a:prstGeom prst="rect">
            <a:avLst/>
          </a:prstGeom>
          <a:solidFill>
            <a:srgbClr val="3366FF">
              <a:alpha val="28000"/>
            </a:srgbClr>
          </a:solidFill>
          <a:ln w="127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hypothetical Higgs boson mass</a:t>
            </a:r>
            <a:endParaRPr lang="en-US" sz="2000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1925" y="63500"/>
          <a:ext cx="6315075" cy="954088"/>
        </p:xfrm>
        <a:graphic>
          <a:graphicData uri="http://schemas.openxmlformats.org/presentationml/2006/ole">
            <p:oleObj spid="_x0000_s39938" name="Equation" r:id="rId3" imgW="1346200" imgH="2032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162799" y="457200"/>
          <a:ext cx="1508737" cy="560388"/>
        </p:xfrm>
        <a:graphic>
          <a:graphicData uri="http://schemas.openxmlformats.org/presentationml/2006/ole">
            <p:oleObj spid="_x0000_s39939" name="Equation" r:id="rId4" imgW="444500" imgH="165100" progId="Equation.3">
              <p:embed/>
            </p:oleObj>
          </a:graphicData>
        </a:graphic>
      </p:graphicFrame>
      <p:pic>
        <p:nvPicPr>
          <p:cNvPr id="11" name="Picture 10" descr="brazil HZZ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017588"/>
            <a:ext cx="7076016" cy="53070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42177" y="6324600"/>
            <a:ext cx="3541195" cy="400110"/>
          </a:xfrm>
          <a:prstGeom prst="rect">
            <a:avLst/>
          </a:prstGeom>
          <a:solidFill>
            <a:srgbClr val="3366FF">
              <a:alpha val="28000"/>
            </a:srgbClr>
          </a:solidFill>
          <a:ln w="127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hypothetical Higgs boson mass</a:t>
            </a:r>
            <a:endParaRPr lang="en-US" sz="2000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Picture 13" descr="brazil fla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" y="5327650"/>
            <a:ext cx="1356871" cy="9969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857690"/>
            <a:ext cx="2123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“The Brazil plot”</a:t>
            </a:r>
            <a:endParaRPr lang="en-US" sz="20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2514600"/>
            <a:ext cx="2948644" cy="830997"/>
          </a:xfrm>
          <a:prstGeom prst="rect">
            <a:avLst/>
          </a:prstGeom>
          <a:solidFill>
            <a:srgbClr val="FFFF00">
              <a:alpha val="29000"/>
            </a:srgbClr>
          </a:solidFill>
          <a:ln w="28575" cmpd="sng">
            <a:solidFill>
              <a:srgbClr val="008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1E1C11"/>
                </a:solidFill>
                <a:latin typeface="Times New Roman"/>
                <a:cs typeface="Times New Roman"/>
              </a:rPr>
              <a:t>The data curve lies</a:t>
            </a:r>
          </a:p>
          <a:p>
            <a:r>
              <a:rPr lang="en-US" sz="2400" i="1" dirty="0" smtClean="0">
                <a:solidFill>
                  <a:srgbClr val="1E1C11"/>
                </a:solidFill>
                <a:latin typeface="Times New Roman"/>
                <a:cs typeface="Times New Roman"/>
              </a:rPr>
              <a:t>outside the ±2σ band.</a:t>
            </a:r>
            <a:endParaRPr lang="en-US" sz="2400" i="1" dirty="0">
              <a:solidFill>
                <a:srgbClr val="1E1C11"/>
              </a:solidFill>
              <a:latin typeface="Times New Roman"/>
              <a:cs typeface="Times New Roman"/>
            </a:endParaRPr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rot="10800000" flipV="1">
            <a:off x="3505200" y="2930099"/>
            <a:ext cx="1066800" cy="41549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mass_scan gg Z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650" y="1026516"/>
            <a:ext cx="5680928" cy="54504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52400"/>
            <a:ext cx="36780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Mass Measurement: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3344" y="2503944"/>
            <a:ext cx="6611456" cy="2677656"/>
          </a:xfrm>
          <a:prstGeom prst="rect">
            <a:avLst/>
          </a:prstGeom>
          <a:solidFill>
            <a:schemeClr val="bg2">
              <a:lumMod val="90000"/>
              <a:alpha val="75000"/>
            </a:schemeClr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/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The two peaks (</a:t>
            </a:r>
            <a:r>
              <a:rPr lang="en-US" sz="24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gg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and ZZ) appear at the same mass.</a:t>
            </a:r>
            <a:b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Hypothesize that they correspond to the same </a:t>
            </a:r>
          </a:p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particle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and combine the mass information to </a:t>
            </a:r>
          </a:p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infer the mass of that particle…</a:t>
            </a:r>
            <a:b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endParaRPr lang="en-US" sz="2400" dirty="0">
              <a:solidFill>
                <a:srgbClr val="00009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994150" y="152400"/>
          <a:ext cx="4579938" cy="684212"/>
        </p:xfrm>
        <a:graphic>
          <a:graphicData uri="http://schemas.openxmlformats.org/presentationml/2006/ole">
            <p:oleObj spid="_x0000_s30722" name="Equation" r:id="rId4" imgW="2324100" imgH="1651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31578" y="1026516"/>
            <a:ext cx="81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(0.5%)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33816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Charge-Parity (CP):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85" y="914400"/>
            <a:ext cx="4689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Is it CP-even, CP-odd, or indefinite?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385" y="1671935"/>
            <a:ext cx="54753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Can be inferred from angular distributions: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lepton pairs in  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H </a:t>
            </a:r>
            <a:r>
              <a:rPr lang="en-US" sz="2400" i="1" dirty="0" err="1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ZZ</a:t>
            </a:r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charged leptons 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in  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H </a:t>
            </a:r>
            <a:r>
              <a:rPr lang="en-US" sz="2400" i="1" dirty="0" err="1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WW</a:t>
            </a:r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forward jets in, e.g.,   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H </a:t>
            </a:r>
            <a:r>
              <a:rPr lang="en-US" sz="2400" i="1" dirty="0" err="1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400" i="1" dirty="0" err="1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gg</a:t>
            </a:r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  <a:sym typeface="Wingdings"/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polarization of  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H </a:t>
            </a:r>
            <a:r>
              <a:rPr lang="en-US" sz="2400" i="1" dirty="0" err="1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400" i="1" dirty="0" err="1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tt</a:t>
            </a:r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004608"/>
            <a:ext cx="69069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A strong statistical separation demands more data –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      --  the analysis is underway.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      Expect &gt; 3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latin typeface="Times New Roman"/>
                <a:cs typeface="Times New Roman"/>
              </a:rPr>
              <a:t> separation by early 2013.</a:t>
            </a:r>
          </a:p>
          <a:p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See </a:t>
            </a:r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Ian Low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’s talk next week for more on this subject.</a:t>
            </a:r>
          </a:p>
        </p:txBody>
      </p:sp>
      <p:sp>
        <p:nvSpPr>
          <p:cNvPr id="9" name="Oval 8"/>
          <p:cNvSpPr/>
          <p:nvPr/>
        </p:nvSpPr>
        <p:spPr>
          <a:xfrm>
            <a:off x="2895601" y="1905000"/>
            <a:ext cx="5791200" cy="2971800"/>
          </a:xfrm>
          <a:prstGeom prst="ellipse">
            <a:avLst/>
          </a:prstGeom>
          <a:solidFill>
            <a:schemeClr val="accent4">
              <a:alpha val="81000"/>
            </a:schemeClr>
          </a:solidFill>
          <a:ln w="28575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Fascinating Possibility:</a:t>
            </a:r>
          </a:p>
          <a:p>
            <a:pPr algn="ctr"/>
            <a:endParaRPr lang="en-US" sz="2000" dirty="0" smtClean="0">
              <a:latin typeface="Times New Roman"/>
              <a:cs typeface="Times New Roman"/>
            </a:endParaRP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signal in </a:t>
            </a:r>
            <a:r>
              <a:rPr lang="en-US" sz="2000" dirty="0" err="1" smtClean="0">
                <a:latin typeface="Symbol" charset="2"/>
                <a:cs typeface="Symbol" charset="2"/>
              </a:rPr>
              <a:t>g</a:t>
            </a:r>
            <a:r>
              <a:rPr lang="en-US" sz="2000" dirty="0" err="1" smtClean="0">
                <a:latin typeface="Times New Roman"/>
                <a:cs typeface="Times New Roman"/>
              </a:rPr>
              <a:t>Z</a:t>
            </a:r>
            <a:r>
              <a:rPr lang="en-US" sz="2000" dirty="0" smtClean="0">
                <a:latin typeface="Times New Roman"/>
                <a:cs typeface="Times New Roman"/>
              </a:rPr>
              <a:t> compared to </a:t>
            </a:r>
            <a:r>
              <a:rPr lang="en-US" sz="2000" dirty="0" err="1" smtClean="0">
                <a:latin typeface="Symbol" charset="2"/>
                <a:cs typeface="Symbol" charset="2"/>
              </a:rPr>
              <a:t>gg</a:t>
            </a:r>
            <a:endParaRPr lang="en-US" sz="2000" dirty="0" smtClean="0">
              <a:latin typeface="Symbol" charset="2"/>
              <a:cs typeface="Symbol" charset="2"/>
            </a:endParaRPr>
          </a:p>
          <a:p>
            <a:pPr algn="ctr"/>
            <a:endParaRPr lang="en-US" sz="2000" dirty="0" smtClean="0">
              <a:latin typeface="Times New Roman"/>
              <a:cs typeface="Times New Roman"/>
            </a:endParaRP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pointed out by </a:t>
            </a:r>
            <a:r>
              <a:rPr lang="en-US" sz="2000" dirty="0" err="1" smtClean="0">
                <a:latin typeface="Times New Roman"/>
                <a:cs typeface="Times New Roman"/>
              </a:rPr>
              <a:t>Kunal</a:t>
            </a:r>
            <a:r>
              <a:rPr lang="en-US" sz="2000" dirty="0" smtClean="0">
                <a:latin typeface="Times New Roman"/>
                <a:cs typeface="Times New Roman"/>
              </a:rPr>
              <a:t> Kumar (NWU)</a:t>
            </a:r>
          </a:p>
          <a:p>
            <a:pPr algn="ctr"/>
            <a:r>
              <a:rPr lang="en-US" sz="2000" dirty="0" smtClean="0">
                <a:latin typeface="Times New Roman"/>
                <a:cs typeface="Times New Roman"/>
              </a:rPr>
              <a:t>the main priority in </a:t>
            </a:r>
            <a:r>
              <a:rPr lang="en-US" sz="2000" dirty="0" err="1" smtClean="0">
                <a:latin typeface="Times New Roman"/>
                <a:cs typeface="Times New Roman"/>
              </a:rPr>
              <a:t>Mayda’s</a:t>
            </a:r>
            <a:r>
              <a:rPr lang="en-US" sz="2000" dirty="0" smtClean="0">
                <a:latin typeface="Times New Roman"/>
                <a:cs typeface="Times New Roman"/>
              </a:rPr>
              <a:t> group</a:t>
            </a:r>
          </a:p>
          <a:p>
            <a:pPr algn="ctr"/>
            <a:endParaRPr lang="en-US" dirty="0" smtClean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ignal HWW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760024" y="1143000"/>
            <a:ext cx="5638940" cy="5410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0812" y="112713"/>
          <a:ext cx="7088188" cy="954087"/>
        </p:xfrm>
        <a:graphic>
          <a:graphicData uri="http://schemas.openxmlformats.org/presentationml/2006/ole">
            <p:oleObj spid="_x0000_s31746" name="Equation" r:id="rId5" imgW="1511300" imgH="2032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42177" y="6324600"/>
            <a:ext cx="3712141" cy="400110"/>
          </a:xfrm>
          <a:prstGeom prst="rect">
            <a:avLst/>
          </a:prstGeom>
          <a:solidFill>
            <a:srgbClr val="3366FF">
              <a:alpha val="28000"/>
            </a:srgbClr>
          </a:solidFill>
          <a:ln w="127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azimuthal</a:t>
            </a:r>
            <a:r>
              <a:rPr lang="en-US" sz="20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angle between leptons</a:t>
            </a:r>
            <a:endParaRPr lang="en-US" sz="2000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20000" y="627018"/>
          <a:ext cx="1051536" cy="390570"/>
        </p:xfrm>
        <a:graphic>
          <a:graphicData uri="http://schemas.openxmlformats.org/presentationml/2006/ole">
            <p:oleObj spid="_x0000_s31747" name="Equation" r:id="rId6" imgW="444500" imgH="165100" progId="Equation.3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5400000" flipH="1" flipV="1">
            <a:off x="76200" y="4267200"/>
            <a:ext cx="1676400" cy="12192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04800" y="5029200"/>
            <a:ext cx="1752600" cy="6858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800" y="4948535"/>
            <a:ext cx="53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 charset="2"/>
                <a:cs typeface="Symbol" charset="2"/>
              </a:rPr>
              <a:t>Df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447800" y="3810000"/>
          <a:ext cx="381000" cy="412750"/>
        </p:xfrm>
        <a:graphic>
          <a:graphicData uri="http://schemas.openxmlformats.org/presentationml/2006/ole">
            <p:oleObj spid="_x0000_s31748" name="Equation" r:id="rId7" imgW="152400" imgH="165100" progId="Equation.3">
              <p:embed/>
            </p:oleObj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705708" y="4724400"/>
          <a:ext cx="351692" cy="381000"/>
        </p:xfrm>
        <a:graphic>
          <a:graphicData uri="http://schemas.openxmlformats.org/presentationml/2006/ole">
            <p:oleObj spid="_x0000_s31749" name="Equation" r:id="rId8" imgW="152400" imgH="16510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6200" y="5715000"/>
            <a:ext cx="116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(beam line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into page)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0812" y="112713"/>
          <a:ext cx="7088188" cy="954087"/>
        </p:xfrm>
        <a:graphic>
          <a:graphicData uri="http://schemas.openxmlformats.org/presentationml/2006/ole">
            <p:oleObj spid="_x0000_s32770" name="Equation" r:id="rId3" imgW="1511300" imgH="2032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20000" y="627018"/>
          <a:ext cx="1051536" cy="390570"/>
        </p:xfrm>
        <a:graphic>
          <a:graphicData uri="http://schemas.openxmlformats.org/presentationml/2006/ole">
            <p:oleObj spid="_x0000_s32771" name="Equation" r:id="rId4" imgW="444500" imgH="165100" progId="Equation.3">
              <p:embed/>
            </p:oleObj>
          </a:graphicData>
        </a:graphic>
      </p:graphicFrame>
      <p:pic>
        <p:nvPicPr>
          <p:cNvPr id="9" name="Picture 8" descr="pvalue HWW gg ZZ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084" y="1162622"/>
            <a:ext cx="5413316" cy="51937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372" y="2895600"/>
            <a:ext cx="2059712" cy="584776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WW mode</a:t>
            </a:r>
            <a:endParaRPr lang="en-US" sz="32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14" name="Straight Arrow Connector 13"/>
          <p:cNvCxnSpPr>
            <a:stCxn id="11" idx="3"/>
          </p:cNvCxnSpPr>
          <p:nvPr/>
        </p:nvCxnSpPr>
        <p:spPr>
          <a:xfrm flipV="1">
            <a:off x="2359084" y="1981200"/>
            <a:ext cx="1828076" cy="1206788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162" y="4038600"/>
            <a:ext cx="28135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We cannot measure </a:t>
            </a:r>
            <a:r>
              <a:rPr lang="en-US" sz="20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M</a:t>
            </a:r>
            <a:r>
              <a:rPr lang="en-US" sz="2000" i="1" baseline="-25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WW</a:t>
            </a:r>
            <a:endParaRPr lang="en-US" sz="20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because the </a:t>
            </a:r>
            <a:r>
              <a:rPr lang="en-US" sz="20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energies 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are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not known, so the </a:t>
            </a:r>
          </a:p>
          <a:p>
            <a:r>
              <a:rPr lang="en-US" sz="2000" i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p</a:t>
            </a:r>
            <a:r>
              <a:rPr lang="en-US" sz="20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-value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does not have a 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narrow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dip.</a:t>
            </a: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2133600"/>
            <a:ext cx="54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ZZ</a:t>
            </a:r>
            <a:endParaRPr lang="en-US" b="1" i="1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7254" y="258633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gg</a:t>
            </a:r>
            <a:endParaRPr lang="en-US" sz="2400" b="1" dirty="0">
              <a:solidFill>
                <a:srgbClr val="008000"/>
              </a:solidFill>
              <a:latin typeface="Symbol" charset="2"/>
              <a:cs typeface="Symbol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16549" y="3280321"/>
            <a:ext cx="541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/>
                <a:cs typeface="Times New Roman"/>
              </a:rPr>
              <a:t>all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0812" y="112713"/>
          <a:ext cx="7088188" cy="954087"/>
        </p:xfrm>
        <a:graphic>
          <a:graphicData uri="http://schemas.openxmlformats.org/presentationml/2006/ole">
            <p:oleObj spid="_x0000_s46082" name="Equation" r:id="rId3" imgW="1511300" imgH="2032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20000" y="627018"/>
          <a:ext cx="1051536" cy="390570"/>
        </p:xfrm>
        <a:graphic>
          <a:graphicData uri="http://schemas.openxmlformats.org/presentationml/2006/ole">
            <p:oleObj spid="_x0000_s46083" name="Equation" r:id="rId4" imgW="444500" imgH="165100" progId="Equation.3">
              <p:embed/>
            </p:oleObj>
          </a:graphicData>
        </a:graphic>
      </p:graphicFrame>
      <p:pic>
        <p:nvPicPr>
          <p:cNvPr id="15" name="Picture 14" descr="brazil HW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134538"/>
            <a:ext cx="5715000" cy="56472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53000" y="3512403"/>
            <a:ext cx="3639338" cy="830997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  <a:ln w="28575" cmpd="sng">
            <a:solidFill>
              <a:srgbClr val="FF66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1E1C11"/>
                </a:solidFill>
                <a:latin typeface="Times New Roman"/>
                <a:cs typeface="Times New Roman"/>
              </a:rPr>
              <a:t>There is a broad excess but</a:t>
            </a:r>
          </a:p>
          <a:p>
            <a:r>
              <a:rPr lang="en-US" sz="2400" i="1" dirty="0" smtClean="0">
                <a:solidFill>
                  <a:srgbClr val="1E1C11"/>
                </a:solidFill>
                <a:latin typeface="Times New Roman"/>
                <a:cs typeface="Times New Roman"/>
              </a:rPr>
              <a:t>it is not very significant.</a:t>
            </a:r>
            <a:endParaRPr lang="en-US" sz="2400" i="1" dirty="0">
              <a:solidFill>
                <a:srgbClr val="1E1C1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74497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WW and ZZ modes:     </a:t>
            </a:r>
            <a:r>
              <a:rPr lang="en-US" sz="3200" b="1" i="1" dirty="0" smtClean="0">
                <a:solidFill>
                  <a:srgbClr val="008000"/>
                </a:solidFill>
                <a:latin typeface="Times New Roman Bold Italic"/>
                <a:cs typeface="Times New Roman Bold Italic"/>
              </a:rPr>
              <a:t>Custodial Symmetry</a:t>
            </a:r>
            <a:endParaRPr lang="en-US" sz="3200" b="1" i="1" dirty="0">
              <a:solidFill>
                <a:srgbClr val="008000"/>
              </a:solidFill>
            </a:endParaRPr>
          </a:p>
        </p:txBody>
      </p:sp>
      <p:pic>
        <p:nvPicPr>
          <p:cNvPr id="6" name="Picture 5" descr="custodial symmet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458" y="1066801"/>
            <a:ext cx="5559519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3344" y="1371600"/>
            <a:ext cx="6823102" cy="4154983"/>
          </a:xfrm>
          <a:prstGeom prst="rect">
            <a:avLst/>
          </a:prstGeom>
          <a:solidFill>
            <a:schemeClr val="bg2">
              <a:lumMod val="90000"/>
              <a:alpha val="75000"/>
            </a:schemeClr>
          </a:solidFill>
          <a:ln w="19050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/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H </a:t>
            </a:r>
            <a:r>
              <a:rPr lang="en-US" sz="2400" i="1" dirty="0" err="1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WW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 and 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H </a:t>
            </a:r>
            <a:r>
              <a:rPr lang="en-US" sz="2400" i="1" dirty="0" err="1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ZZ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are related because</a:t>
            </a:r>
            <a:b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</a:b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W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and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Z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bosons are both electroweak bosons</a:t>
            </a:r>
          </a:p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and the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Higgs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boson determines their properties.</a:t>
            </a:r>
          </a:p>
          <a:p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The Standard Model fixes the ratio of</a:t>
            </a:r>
            <a:b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              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B(H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WW)  /  B(HZZ)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/>
            </a:r>
            <a:b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and this cannot be violated by any other Higgs boson.</a:t>
            </a:r>
          </a:p>
          <a:p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Is this upheld by the data?</a:t>
            </a:r>
            <a:b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yDuc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1" y="762000"/>
            <a:ext cx="8982517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741" y="228600"/>
            <a:ext cx="9128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If it looks like a duck, and swims like a duck, and quacks like a duck, ….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aligator du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371600"/>
            <a:ext cx="4787900" cy="5026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1688812"/>
            <a:ext cx="33329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800000"/>
                </a:solidFill>
              </a:rPr>
              <a:t>Is it really a duck?</a:t>
            </a:r>
            <a:endParaRPr lang="en-US" sz="3200" b="1" i="1" dirty="0">
              <a:solidFill>
                <a:srgbClr val="8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 particle 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48"/>
            <a:ext cx="9144000" cy="654710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30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177930" y="1853062"/>
            <a:ext cx="5103065" cy="4918700"/>
          </a:xfrm>
          <a:custGeom>
            <a:avLst/>
            <a:gdLst>
              <a:gd name="connsiteX0" fmla="*/ 5175022 w 5636465"/>
              <a:gd name="connsiteY0" fmla="*/ 711305 h 4487138"/>
              <a:gd name="connsiteX1" fmla="*/ 1948737 w 5636465"/>
              <a:gd name="connsiteY1" fmla="*/ 493909 h 4487138"/>
              <a:gd name="connsiteX2" fmla="*/ 461443 w 5636465"/>
              <a:gd name="connsiteY2" fmla="*/ 3674762 h 4487138"/>
              <a:gd name="connsiteX3" fmla="*/ 4717393 w 5636465"/>
              <a:gd name="connsiteY3" fmla="*/ 3995136 h 4487138"/>
              <a:gd name="connsiteX4" fmla="*/ 5175022 w 5636465"/>
              <a:gd name="connsiteY4" fmla="*/ 711305 h 4487138"/>
              <a:gd name="connsiteX0" fmla="*/ 4717822 w 5179265"/>
              <a:gd name="connsiteY0" fmla="*/ 812905 h 4969500"/>
              <a:gd name="connsiteX1" fmla="*/ 1491537 w 5179265"/>
              <a:gd name="connsiteY1" fmla="*/ 595509 h 4969500"/>
              <a:gd name="connsiteX2" fmla="*/ 461443 w 5179265"/>
              <a:gd name="connsiteY2" fmla="*/ 4385962 h 4969500"/>
              <a:gd name="connsiteX3" fmla="*/ 4260193 w 5179265"/>
              <a:gd name="connsiteY3" fmla="*/ 4096736 h 4969500"/>
              <a:gd name="connsiteX4" fmla="*/ 4717822 w 5179265"/>
              <a:gd name="connsiteY4" fmla="*/ 812905 h 4969500"/>
              <a:gd name="connsiteX0" fmla="*/ 4679722 w 5103065"/>
              <a:gd name="connsiteY0" fmla="*/ 812905 h 4918700"/>
              <a:gd name="connsiteX1" fmla="*/ 1453437 w 5103065"/>
              <a:gd name="connsiteY1" fmla="*/ 595509 h 4918700"/>
              <a:gd name="connsiteX2" fmla="*/ 423343 w 5103065"/>
              <a:gd name="connsiteY2" fmla="*/ 4385962 h 4918700"/>
              <a:gd name="connsiteX3" fmla="*/ 3993493 w 5103065"/>
              <a:gd name="connsiteY3" fmla="*/ 3791936 h 4918700"/>
              <a:gd name="connsiteX4" fmla="*/ 4679722 w 5103065"/>
              <a:gd name="connsiteY4" fmla="*/ 812905 h 49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3065" h="4918700">
                <a:moveTo>
                  <a:pt x="4679722" y="812905"/>
                </a:moveTo>
                <a:cubicBezTo>
                  <a:pt x="4256379" y="280167"/>
                  <a:pt x="2162833" y="0"/>
                  <a:pt x="1453437" y="595509"/>
                </a:cubicBezTo>
                <a:cubicBezTo>
                  <a:pt x="744041" y="1191018"/>
                  <a:pt x="0" y="3853224"/>
                  <a:pt x="423343" y="4385962"/>
                </a:cubicBezTo>
                <a:cubicBezTo>
                  <a:pt x="846686" y="4918700"/>
                  <a:pt x="3284097" y="4387445"/>
                  <a:pt x="3993493" y="3791936"/>
                </a:cubicBezTo>
                <a:cubicBezTo>
                  <a:pt x="4702889" y="3196427"/>
                  <a:pt x="5103065" y="1345643"/>
                  <a:pt x="4679722" y="81290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18000"/>
            </a:schemeClr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 particle 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48"/>
            <a:ext cx="9144000" cy="654710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31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87829" y="1853062"/>
            <a:ext cx="6937124" cy="4918700"/>
          </a:xfrm>
          <a:custGeom>
            <a:avLst/>
            <a:gdLst>
              <a:gd name="connsiteX0" fmla="*/ 5175022 w 5636465"/>
              <a:gd name="connsiteY0" fmla="*/ 711305 h 4487138"/>
              <a:gd name="connsiteX1" fmla="*/ 1948737 w 5636465"/>
              <a:gd name="connsiteY1" fmla="*/ 493909 h 4487138"/>
              <a:gd name="connsiteX2" fmla="*/ 461443 w 5636465"/>
              <a:gd name="connsiteY2" fmla="*/ 3674762 h 4487138"/>
              <a:gd name="connsiteX3" fmla="*/ 4717393 w 5636465"/>
              <a:gd name="connsiteY3" fmla="*/ 3995136 h 4487138"/>
              <a:gd name="connsiteX4" fmla="*/ 5175022 w 5636465"/>
              <a:gd name="connsiteY4" fmla="*/ 711305 h 4487138"/>
              <a:gd name="connsiteX0" fmla="*/ 4717822 w 5179265"/>
              <a:gd name="connsiteY0" fmla="*/ 812905 h 4969500"/>
              <a:gd name="connsiteX1" fmla="*/ 1491537 w 5179265"/>
              <a:gd name="connsiteY1" fmla="*/ 595509 h 4969500"/>
              <a:gd name="connsiteX2" fmla="*/ 461443 w 5179265"/>
              <a:gd name="connsiteY2" fmla="*/ 4385962 h 4969500"/>
              <a:gd name="connsiteX3" fmla="*/ 4260193 w 5179265"/>
              <a:gd name="connsiteY3" fmla="*/ 4096736 h 4969500"/>
              <a:gd name="connsiteX4" fmla="*/ 4717822 w 5179265"/>
              <a:gd name="connsiteY4" fmla="*/ 812905 h 4969500"/>
              <a:gd name="connsiteX0" fmla="*/ 4679722 w 5103065"/>
              <a:gd name="connsiteY0" fmla="*/ 812905 h 4918700"/>
              <a:gd name="connsiteX1" fmla="*/ 1453437 w 5103065"/>
              <a:gd name="connsiteY1" fmla="*/ 595509 h 4918700"/>
              <a:gd name="connsiteX2" fmla="*/ 423343 w 5103065"/>
              <a:gd name="connsiteY2" fmla="*/ 4385962 h 4918700"/>
              <a:gd name="connsiteX3" fmla="*/ 3993493 w 5103065"/>
              <a:gd name="connsiteY3" fmla="*/ 3791936 h 4918700"/>
              <a:gd name="connsiteX4" fmla="*/ 4679722 w 5103065"/>
              <a:gd name="connsiteY4" fmla="*/ 812905 h 4918700"/>
              <a:gd name="connsiteX0" fmla="*/ 6145481 w 6937124"/>
              <a:gd name="connsiteY0" fmla="*/ 812905 h 4918700"/>
              <a:gd name="connsiteX1" fmla="*/ 709396 w 6937124"/>
              <a:gd name="connsiteY1" fmla="*/ 595509 h 4918700"/>
              <a:gd name="connsiteX2" fmla="*/ 1889102 w 6937124"/>
              <a:gd name="connsiteY2" fmla="*/ 4385962 h 4918700"/>
              <a:gd name="connsiteX3" fmla="*/ 5459252 w 6937124"/>
              <a:gd name="connsiteY3" fmla="*/ 3791936 h 4918700"/>
              <a:gd name="connsiteX4" fmla="*/ 6145481 w 6937124"/>
              <a:gd name="connsiteY4" fmla="*/ 812905 h 49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7124" h="4918700">
                <a:moveTo>
                  <a:pt x="6145481" y="812905"/>
                </a:moveTo>
                <a:cubicBezTo>
                  <a:pt x="5353838" y="280167"/>
                  <a:pt x="1418792" y="0"/>
                  <a:pt x="709396" y="595509"/>
                </a:cubicBezTo>
                <a:cubicBezTo>
                  <a:pt x="0" y="1191018"/>
                  <a:pt x="1097459" y="3853224"/>
                  <a:pt x="1889102" y="4385962"/>
                </a:cubicBezTo>
                <a:cubicBezTo>
                  <a:pt x="2680745" y="4918700"/>
                  <a:pt x="4749856" y="4387445"/>
                  <a:pt x="5459252" y="3791936"/>
                </a:cubicBezTo>
                <a:cubicBezTo>
                  <a:pt x="6168648" y="3196427"/>
                  <a:pt x="6937124" y="1345643"/>
                  <a:pt x="6145481" y="81290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18000"/>
            </a:schemeClr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 particle 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48"/>
            <a:ext cx="9144000" cy="654710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32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95130" y="68652"/>
            <a:ext cx="7551026" cy="1992130"/>
          </a:xfrm>
          <a:custGeom>
            <a:avLst/>
            <a:gdLst>
              <a:gd name="connsiteX0" fmla="*/ 9534 w 6734774"/>
              <a:gd name="connsiteY0" fmla="*/ 827632 h 1865033"/>
              <a:gd name="connsiteX1" fmla="*/ 3155734 w 6734774"/>
              <a:gd name="connsiteY1" fmla="*/ 15256 h 1865033"/>
              <a:gd name="connsiteX2" fmla="*/ 6725240 w 6734774"/>
              <a:gd name="connsiteY2" fmla="*/ 736096 h 1865033"/>
              <a:gd name="connsiteX3" fmla="*/ 3212937 w 6734774"/>
              <a:gd name="connsiteY3" fmla="*/ 1845963 h 1865033"/>
              <a:gd name="connsiteX4" fmla="*/ 9534 w 6734774"/>
              <a:gd name="connsiteY4" fmla="*/ 827632 h 1865033"/>
              <a:gd name="connsiteX0" fmla="*/ 9534 w 7234499"/>
              <a:gd name="connsiteY0" fmla="*/ 949679 h 1987080"/>
              <a:gd name="connsiteX1" fmla="*/ 3155734 w 7234499"/>
              <a:gd name="connsiteY1" fmla="*/ 137303 h 1987080"/>
              <a:gd name="connsiteX2" fmla="*/ 6268493 w 7234499"/>
              <a:gd name="connsiteY2" fmla="*/ 316560 h 1987080"/>
              <a:gd name="connsiteX3" fmla="*/ 6725240 w 7234499"/>
              <a:gd name="connsiteY3" fmla="*/ 858143 h 1987080"/>
              <a:gd name="connsiteX4" fmla="*/ 3212937 w 7234499"/>
              <a:gd name="connsiteY4" fmla="*/ 1968010 h 1987080"/>
              <a:gd name="connsiteX5" fmla="*/ 9534 w 7234499"/>
              <a:gd name="connsiteY5" fmla="*/ 949679 h 1987080"/>
              <a:gd name="connsiteX0" fmla="*/ 9534 w 7234499"/>
              <a:gd name="connsiteY0" fmla="*/ 949679 h 2067054"/>
              <a:gd name="connsiteX1" fmla="*/ 3155734 w 7234499"/>
              <a:gd name="connsiteY1" fmla="*/ 137303 h 2067054"/>
              <a:gd name="connsiteX2" fmla="*/ 6268493 w 7234499"/>
              <a:gd name="connsiteY2" fmla="*/ 316560 h 2067054"/>
              <a:gd name="connsiteX3" fmla="*/ 6725240 w 7234499"/>
              <a:gd name="connsiteY3" fmla="*/ 1543943 h 2067054"/>
              <a:gd name="connsiteX4" fmla="*/ 3212937 w 7234499"/>
              <a:gd name="connsiteY4" fmla="*/ 1968010 h 2067054"/>
              <a:gd name="connsiteX5" fmla="*/ 9534 w 7234499"/>
              <a:gd name="connsiteY5" fmla="*/ 949679 h 2067054"/>
              <a:gd name="connsiteX0" fmla="*/ 326061 w 7551026"/>
              <a:gd name="connsiteY0" fmla="*/ 949679 h 1992130"/>
              <a:gd name="connsiteX1" fmla="*/ 3472261 w 7551026"/>
              <a:gd name="connsiteY1" fmla="*/ 137303 h 1992130"/>
              <a:gd name="connsiteX2" fmla="*/ 6585020 w 7551026"/>
              <a:gd name="connsiteY2" fmla="*/ 316560 h 1992130"/>
              <a:gd name="connsiteX3" fmla="*/ 7041767 w 7551026"/>
              <a:gd name="connsiteY3" fmla="*/ 1543943 h 1992130"/>
              <a:gd name="connsiteX4" fmla="*/ 3529464 w 7551026"/>
              <a:gd name="connsiteY4" fmla="*/ 1968010 h 1992130"/>
              <a:gd name="connsiteX5" fmla="*/ 1211097 w 7551026"/>
              <a:gd name="connsiteY5" fmla="*/ 1688665 h 1992130"/>
              <a:gd name="connsiteX6" fmla="*/ 326061 w 7551026"/>
              <a:gd name="connsiteY6" fmla="*/ 949679 h 199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1026" h="1992130">
                <a:moveTo>
                  <a:pt x="326061" y="949679"/>
                </a:moveTo>
                <a:cubicBezTo>
                  <a:pt x="316527" y="644561"/>
                  <a:pt x="2352977" y="152559"/>
                  <a:pt x="3472261" y="137303"/>
                </a:cubicBezTo>
                <a:cubicBezTo>
                  <a:pt x="3994721" y="0"/>
                  <a:pt x="5990102" y="82120"/>
                  <a:pt x="6585020" y="316560"/>
                </a:cubicBezTo>
                <a:cubicBezTo>
                  <a:pt x="7179938" y="551000"/>
                  <a:pt x="7551026" y="1268701"/>
                  <a:pt x="7041767" y="1543943"/>
                </a:cubicBezTo>
                <a:cubicBezTo>
                  <a:pt x="6532508" y="1819185"/>
                  <a:pt x="4501242" y="1943890"/>
                  <a:pt x="3529464" y="1968010"/>
                </a:cubicBezTo>
                <a:cubicBezTo>
                  <a:pt x="2557686" y="1992130"/>
                  <a:pt x="1744998" y="1858387"/>
                  <a:pt x="1211097" y="1688665"/>
                </a:cubicBezTo>
                <a:cubicBezTo>
                  <a:pt x="677197" y="1518943"/>
                  <a:pt x="0" y="1182331"/>
                  <a:pt x="326061" y="94967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15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razil HVb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990600"/>
            <a:ext cx="6010275" cy="57698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" y="201613"/>
          <a:ext cx="2441575" cy="774700"/>
        </p:xfrm>
        <a:graphic>
          <a:graphicData uri="http://schemas.openxmlformats.org/presentationml/2006/ole">
            <p:oleObj spid="_x0000_s34818" name="Equation" r:id="rId4" imgW="520700" imgH="1651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14400" y="1548348"/>
            <a:ext cx="7130261" cy="378565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The background is huge.</a:t>
            </a:r>
          </a:p>
          <a:p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Use a subdominant signal process:  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pp </a:t>
            </a:r>
            <a:r>
              <a:rPr lang="en-US" sz="2400" i="1" dirty="0" err="1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 VH</a:t>
            </a:r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  <a:sym typeface="Wingdings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where 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V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  =   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W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or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Z.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</a:t>
            </a:r>
          </a:p>
          <a:p>
            <a:endParaRPr lang="en-US" sz="2400" i="1" dirty="0" smtClean="0">
              <a:solidFill>
                <a:srgbClr val="000090"/>
              </a:solidFill>
              <a:latin typeface="Times New Roman"/>
              <a:cs typeface="Times New Roman"/>
              <a:sym typeface="Wingdings"/>
            </a:endParaRPr>
          </a:p>
          <a:p>
            <a:r>
              <a:rPr lang="en-US" sz="2400" dirty="0" err="1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Leptonic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decays of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W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or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Z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provide a cleaner signature.</a:t>
            </a:r>
          </a:p>
          <a:p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  <a:sym typeface="Wingdings"/>
            </a:endParaRPr>
          </a:p>
          <a:p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H </a:t>
            </a:r>
            <a:r>
              <a:rPr lang="en-US" sz="2400" i="1" dirty="0" err="1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bb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  would appear as a peak in the  </a:t>
            </a:r>
            <a:r>
              <a:rPr lang="en-US" sz="2400" i="1" dirty="0" err="1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M</a:t>
            </a:r>
            <a:r>
              <a:rPr lang="en-US" sz="2400" i="1" baseline="-25000" dirty="0" err="1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bb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  spectrum.</a:t>
            </a:r>
          </a:p>
          <a:p>
            <a:endParaRPr lang="en-US" sz="2400" i="1" dirty="0" smtClean="0">
              <a:solidFill>
                <a:srgbClr val="000090"/>
              </a:solidFill>
              <a:latin typeface="Times New Roman"/>
              <a:cs typeface="Times New Roman"/>
              <a:sym typeface="Wingding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302567"/>
            <a:ext cx="40690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sz="3200" b="1" i="1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/>
                <a:cs typeface="Times New Roman"/>
                <a:sym typeface="Wingdings"/>
              </a:rPr>
              <a:t>a hint of a signal…</a:t>
            </a:r>
            <a:endParaRPr lang="en-US" sz="32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razil Htauta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121664"/>
            <a:ext cx="5553075" cy="53309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0037" y="201613"/>
          <a:ext cx="2976563" cy="774700"/>
        </p:xfrm>
        <a:graphic>
          <a:graphicData uri="http://schemas.openxmlformats.org/presentationml/2006/ole">
            <p:oleObj spid="_x0000_s35842" name="Equation" r:id="rId4" imgW="635000" imgH="1651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2873276"/>
            <a:ext cx="7114598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en-US" sz="24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Tau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decays are distinctive – background is not too large.</a:t>
            </a:r>
          </a:p>
          <a:p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The  </a:t>
            </a:r>
            <a:r>
              <a:rPr lang="en-US" sz="24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t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leptons decay to  </a:t>
            </a:r>
            <a:r>
              <a:rPr lang="en-US" sz="2400" i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e,</a:t>
            </a:r>
            <a:r>
              <a:rPr lang="en-US" sz="2400" i="1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m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and  invisible  </a:t>
            </a:r>
            <a:r>
              <a:rPr lang="en-US" sz="24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s,</a:t>
            </a:r>
          </a:p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so no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H </a:t>
            </a:r>
            <a:r>
              <a:rPr lang="en-US" sz="2400" i="1" dirty="0" err="1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2400" i="1" dirty="0" err="1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2400" i="1" baseline="30000" dirty="0" err="1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sz="2400" i="1" dirty="0" err="1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2400" i="1" baseline="30000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-</a:t>
            </a:r>
            <a:r>
              <a:rPr lang="en-US" sz="2400" i="1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  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mass peak can be observed.</a:t>
            </a:r>
          </a:p>
          <a:p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02567"/>
            <a:ext cx="46382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3200" b="1" i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definitely no signal???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 particle 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48"/>
            <a:ext cx="9144000" cy="654710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1981200"/>
            <a:ext cx="5365163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 w="28575" cmpd="sng">
            <a:solidFill>
              <a:srgbClr val="FF66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What is the overall picture</a:t>
            </a:r>
            <a:endParaRPr lang="en-US" sz="3600" b="1" i="1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7071" y="4382869"/>
            <a:ext cx="4813329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 w="28575" cmpd="sng">
            <a:solidFill>
              <a:srgbClr val="FF66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of Higgs boson decays?</a:t>
            </a:r>
            <a:endParaRPr lang="en-US" sz="3600" b="1" i="1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76200"/>
            <a:ext cx="5365163" cy="1200329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 w="28575" cmpd="sng">
            <a:solidFill>
              <a:srgbClr val="FF66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What is the overall picture</a:t>
            </a:r>
          </a:p>
          <a:p>
            <a:pPr algn="ctr"/>
            <a:r>
              <a:rPr lang="en-US" sz="36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of Higgs boson decays?</a:t>
            </a:r>
            <a:endParaRPr lang="en-US" sz="3600" b="1" i="1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 descr="strength summ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7048"/>
            <a:ext cx="5553075" cy="5330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2590800"/>
            <a:ext cx="200427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seems high…</a:t>
            </a:r>
            <a:endParaRPr lang="en-US" sz="2400" b="1" i="1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rot="10800000">
            <a:off x="4876800" y="2819401"/>
            <a:ext cx="1143000" cy="223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0" y="3729335"/>
            <a:ext cx="2739152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seems a little low…</a:t>
            </a:r>
            <a:endParaRPr lang="en-US" sz="24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4267200" y="3581400"/>
            <a:ext cx="1752600" cy="3832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4267202" y="3964635"/>
            <a:ext cx="1752599" cy="37653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0" y="5486400"/>
            <a:ext cx="1978577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hard to tell…</a:t>
            </a:r>
            <a:endParaRPr lang="en-US" sz="2400" b="1" i="1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4267201" y="5793434"/>
            <a:ext cx="1752600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4267199" y="5105402"/>
            <a:ext cx="1752602" cy="2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0" y="4876800"/>
            <a:ext cx="2362997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could it be zero?</a:t>
            </a:r>
            <a:endParaRPr lang="en-US" sz="2400" b="1" i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600" y="2057400"/>
            <a:ext cx="78176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There is more information, in fact: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H-</a:t>
            </a:r>
            <a:r>
              <a:rPr lang="en-US" sz="2400" i="1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gg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 &amp; H-</a:t>
            </a:r>
            <a:r>
              <a:rPr lang="en-US" sz="2400" i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gg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couplings are loop-induced,</a:t>
            </a:r>
            <a:b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    and involve  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H-</a:t>
            </a:r>
            <a:r>
              <a:rPr lang="en-US" sz="2400" i="1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tt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  and   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H-WW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 couplings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Some subdominant processes involve exchange</a:t>
            </a:r>
            <a:b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 of 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 bosons in the </a:t>
            </a:r>
            <a:r>
              <a:rPr lang="en-US" sz="24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-channel (VBF) or </a:t>
            </a:r>
            <a:r>
              <a:rPr lang="en-US" sz="24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s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-channel (VH)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35656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Coupling Constants: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85" y="914400"/>
            <a:ext cx="50064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We have seen signals in channels with: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gauge bosons     (</a:t>
            </a:r>
            <a:r>
              <a:rPr lang="en-US" sz="2400" i="1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gg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, ZZ, WW)</a:t>
            </a:r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3</a:t>
            </a:r>
            <a:r>
              <a:rPr lang="en-US" sz="2400" baseline="300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rd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generation fermions     (</a:t>
            </a:r>
            <a:r>
              <a:rPr lang="en-US" sz="24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tt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en-US" sz="2400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bb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)</a:t>
            </a:r>
          </a:p>
          <a:p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514672"/>
            <a:ext cx="632757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Try to explain signal-strength pattern by rescaling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H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couplings to gauge bosons     </a:t>
            </a:r>
            <a:r>
              <a:rPr lang="en-US" sz="2400" i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c</a:t>
            </a:r>
            <a:r>
              <a:rPr lang="en-US" sz="2400" i="1" baseline="-250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V</a:t>
            </a:r>
            <a:endParaRPr lang="en-US" sz="2400" dirty="0" smtClean="0">
              <a:solidFill>
                <a:srgbClr val="800000"/>
              </a:solidFill>
              <a:latin typeface="Times New Roman"/>
              <a:cs typeface="Times New Roman"/>
            </a:endParaRPr>
          </a:p>
          <a:p>
            <a:pPr lvl="1">
              <a:buFont typeface="Arial"/>
              <a:buChar char="•"/>
            </a:pPr>
            <a:r>
              <a:rPr lang="en-US" sz="2400" i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 H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 couplings to fermions         </a:t>
            </a:r>
            <a:r>
              <a:rPr lang="en-US" sz="2400" i="1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c</a:t>
            </a:r>
            <a:r>
              <a:rPr lang="en-US" sz="2400" i="1" baseline="-250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F</a:t>
            </a:r>
            <a:endParaRPr lang="en-US" sz="2400" i="1" dirty="0" smtClean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 descr="couplin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0"/>
            <a:ext cx="6317176" cy="6060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12_mt_mw_contour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56226" y="410028"/>
            <a:ext cx="5858974" cy="644797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5432898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P</a:t>
            </a:r>
            <a:r>
              <a:rPr lang="en-US" sz="3200" b="1" dirty="0" smtClean="0">
                <a:solidFill>
                  <a:srgbClr val="008000"/>
                </a:solidFill>
              </a:rPr>
              <a:t>robing the SM : virtual effects</a:t>
            </a:r>
            <a:endParaRPr lang="en-US" sz="3200" b="1" dirty="0">
              <a:solidFill>
                <a:srgbClr val="008000"/>
              </a:solidFill>
            </a:endParaRPr>
          </a:p>
        </p:txBody>
      </p:sp>
      <p:pic>
        <p:nvPicPr>
          <p:cNvPr id="9" name="Picture 8" descr="mwmt_2005.jpg"/>
          <p:cNvPicPr>
            <a:picLocks noChangeAspect="1"/>
          </p:cNvPicPr>
          <p:nvPr/>
        </p:nvPicPr>
        <p:blipFill>
          <a:blip r:embed="rId4"/>
          <a:srcRect l="909" t="14118" r="9091" b="4706"/>
          <a:stretch>
            <a:fillRect/>
          </a:stretch>
        </p:blipFill>
        <p:spPr>
          <a:xfrm>
            <a:off x="215152" y="968246"/>
            <a:ext cx="7987553" cy="55669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39</a:t>
            </a:fld>
            <a:endParaRPr lang="en-US"/>
          </a:p>
        </p:txBody>
      </p:sp>
      <p:pic>
        <p:nvPicPr>
          <p:cNvPr id="8" name="Picture 7" descr="couplin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194" y="2514601"/>
            <a:ext cx="4194206" cy="4024070"/>
          </a:xfrm>
          <a:prstGeom prst="rect">
            <a:avLst/>
          </a:prstGeom>
        </p:spPr>
      </p:pic>
      <p:pic>
        <p:nvPicPr>
          <p:cNvPr id="9" name="Picture 8" descr="w12_mt_mw_contour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2165350"/>
            <a:ext cx="4263994" cy="4692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1961" y="933272"/>
            <a:ext cx="6682839" cy="1200328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the past we were probing </a:t>
            </a:r>
            <a:r>
              <a:rPr lang="en-US" sz="2400" u="sng" dirty="0" smtClean="0">
                <a:solidFill>
                  <a:srgbClr val="0000FF"/>
                </a:solidFill>
                <a:latin typeface="Times New Roman"/>
                <a:cs typeface="Times New Roman"/>
              </a:rPr>
              <a:t>virtual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effects.</a:t>
            </a:r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                    Now we are probing </a:t>
            </a:r>
            <a:r>
              <a:rPr lang="en-US" sz="2400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tree-level</a:t>
            </a:r>
            <a:r>
              <a:rPr lang="en-US" sz="24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effects.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1752600" y="1828799"/>
            <a:ext cx="1295401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6248400" y="2362200"/>
            <a:ext cx="381000" cy="2286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" y="152400"/>
            <a:ext cx="8628284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Now we are probing the SM in a wholly new way!</a:t>
            </a:r>
            <a:endParaRPr lang="en-US" sz="3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M cha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87450"/>
            <a:ext cx="4246405" cy="5168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6638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800000"/>
                </a:solidFill>
              </a:rPr>
              <a:t>Is the new particle really the </a:t>
            </a:r>
            <a:r>
              <a:rPr lang="en-US" sz="2800" b="1" i="1" u="sng" dirty="0" smtClean="0">
                <a:solidFill>
                  <a:srgbClr val="800000"/>
                </a:solidFill>
              </a:rPr>
              <a:t>Higgs boson</a:t>
            </a:r>
            <a:r>
              <a:rPr lang="en-US" sz="2800" b="1" i="1" dirty="0" smtClean="0">
                <a:solidFill>
                  <a:srgbClr val="800000"/>
                </a:solidFill>
              </a:rPr>
              <a:t> ?</a:t>
            </a:r>
            <a:endParaRPr lang="en-US" sz="2800" b="1" i="1" dirty="0">
              <a:solidFill>
                <a:srgbClr val="800000"/>
              </a:solidFill>
            </a:endParaRPr>
          </a:p>
        </p:txBody>
      </p:sp>
      <p:pic>
        <p:nvPicPr>
          <p:cNvPr id="7" name="Picture 6" descr="aligator du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145" y="4883150"/>
            <a:ext cx="1445655" cy="1517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2590800"/>
            <a:ext cx="5108765" cy="2246769"/>
          </a:xfrm>
          <a:prstGeom prst="rect">
            <a:avLst/>
          </a:prstGeom>
          <a:solidFill>
            <a:schemeClr val="bg1">
              <a:lumMod val="95000"/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We must ascertain its properties: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90"/>
                </a:solidFill>
              </a:rPr>
              <a:t>mass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90"/>
                </a:solidFill>
              </a:rPr>
              <a:t>spin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90"/>
                </a:solidFill>
              </a:rPr>
              <a:t>CP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90"/>
                </a:solidFill>
              </a:rPr>
              <a:t>couplings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95400" y="5410200"/>
            <a:ext cx="2209800" cy="76200"/>
          </a:xfrm>
          <a:prstGeom prst="straightConnector1">
            <a:avLst/>
          </a:prstGeom>
          <a:ln w="762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40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" y="152400"/>
            <a:ext cx="5341927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Beyond the Standard Model??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838200"/>
            <a:ext cx="7971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The Standard Model specifies </a:t>
            </a:r>
            <a:r>
              <a:rPr lang="en-US" sz="2400" u="sng" dirty="0" smtClean="0">
                <a:solidFill>
                  <a:srgbClr val="000090"/>
                </a:solidFill>
                <a:latin typeface="Times New Roman"/>
                <a:cs typeface="Times New Roman"/>
              </a:rPr>
              <a:t>all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properties of the Higgs boson</a:t>
            </a:r>
            <a:b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   once its mass is known:</a:t>
            </a:r>
            <a:endParaRPr lang="en-US" sz="2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13" name="Picture 12" descr="Higgs_B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900" y="2071356"/>
            <a:ext cx="4980900" cy="463424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rot="5400000">
            <a:off x="2221287" y="4050881"/>
            <a:ext cx="3937837" cy="1588"/>
          </a:xfrm>
          <a:prstGeom prst="straightConnector1">
            <a:avLst/>
          </a:prstGeom>
          <a:ln w="38100" cmpd="sng">
            <a:solidFill>
              <a:srgbClr val="66006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04899" y="1676400"/>
            <a:ext cx="154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We are here.</a:t>
            </a:r>
            <a:endParaRPr lang="en-US" sz="2000" b="1" dirty="0">
              <a:solidFill>
                <a:srgbClr val="660066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2177" y="6324600"/>
            <a:ext cx="3541195" cy="400110"/>
          </a:xfrm>
          <a:prstGeom prst="rect">
            <a:avLst/>
          </a:prstGeom>
          <a:solidFill>
            <a:srgbClr val="3366FF">
              <a:alpha val="28000"/>
            </a:srgbClr>
          </a:solidFill>
          <a:ln w="127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hypothetical Higgs boson mass</a:t>
            </a:r>
            <a:endParaRPr lang="en-US" sz="2000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41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" y="152400"/>
            <a:ext cx="5341927" cy="58477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Beyond the Standard Model??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838200"/>
            <a:ext cx="8121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In speculative theories (</a:t>
            </a:r>
            <a:r>
              <a:rPr lang="en-US" sz="24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Supersymmetry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, Extra Dimensions, etc.)</a:t>
            </a:r>
          </a:p>
          <a:p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the properties of the Higgs boson will be modified.</a:t>
            </a:r>
            <a:endParaRPr lang="en-US" sz="2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11" descr="br_ms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26" y="1676400"/>
            <a:ext cx="5262574" cy="48882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2177" y="6324600"/>
            <a:ext cx="3071315" cy="400110"/>
          </a:xfrm>
          <a:prstGeom prst="rect">
            <a:avLst/>
          </a:prstGeom>
          <a:solidFill>
            <a:srgbClr val="3366FF">
              <a:alpha val="28000"/>
            </a:srgbClr>
          </a:solidFill>
          <a:ln w="127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another Higgs boson mass</a:t>
            </a:r>
            <a:endParaRPr lang="en-US" sz="2000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4419600"/>
            <a:ext cx="43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660066"/>
                </a:solidFill>
                <a:latin typeface="Symbol" charset="2"/>
                <a:cs typeface="Symbol" charset="2"/>
              </a:rPr>
              <a:t>gg</a:t>
            </a:r>
            <a:endParaRPr lang="en-US" sz="2400" dirty="0">
              <a:solidFill>
                <a:srgbClr val="660066"/>
              </a:solidFill>
              <a:latin typeface="Symbol" charset="2"/>
              <a:cs typeface="Symbol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2362200"/>
            <a:ext cx="64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WW</a:t>
            </a:r>
            <a:endParaRPr lang="en-US" i="1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3288268"/>
            <a:ext cx="519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ZZ</a:t>
            </a:r>
            <a:endParaRPr lang="en-US" i="1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2500699"/>
            <a:ext cx="46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tt</a:t>
            </a:r>
            <a:endParaRPr lang="en-US" sz="24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2362200"/>
            <a:ext cx="11960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MSSM</a:t>
            </a:r>
            <a:endParaRPr lang="en-US" sz="3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42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152400"/>
            <a:ext cx="920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800000"/>
                </a:solidFill>
              </a:rPr>
              <a:t>Is the new particle really the </a:t>
            </a:r>
            <a:r>
              <a:rPr lang="en-US" sz="2800" b="1" i="1" u="sng" dirty="0" smtClean="0">
                <a:solidFill>
                  <a:srgbClr val="800000"/>
                </a:solidFill>
              </a:rPr>
              <a:t>Standard Model</a:t>
            </a:r>
            <a:r>
              <a:rPr lang="en-US" sz="2800" b="1" i="1" dirty="0" smtClean="0">
                <a:solidFill>
                  <a:srgbClr val="800000"/>
                </a:solidFill>
              </a:rPr>
              <a:t> Higgs boson?</a:t>
            </a:r>
            <a:endParaRPr lang="en-US" sz="2800" b="1" i="1" dirty="0">
              <a:solidFill>
                <a:srgbClr val="800000"/>
              </a:solidFill>
            </a:endParaRPr>
          </a:p>
        </p:txBody>
      </p:sp>
      <p:pic>
        <p:nvPicPr>
          <p:cNvPr id="11" name="Picture 10" descr="sw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672" y="2807857"/>
            <a:ext cx="4834028" cy="321194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53188" y="990600"/>
            <a:ext cx="5814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Time will tell.    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Soon.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Hopefully the insights we gain through more analysis</a:t>
            </a:r>
          </a:p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will reveal a beautiful side of particle physics…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 descr="aligator du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188" y="731642"/>
            <a:ext cx="5814412" cy="610397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82757" y="57834"/>
            <a:ext cx="2403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Thanks to:</a:t>
            </a:r>
            <a:endParaRPr lang="en-US" sz="3600" b="1" i="1" dirty="0">
              <a:solidFill>
                <a:srgbClr val="660066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stoyn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04165"/>
            <a:ext cx="1587500" cy="1587500"/>
          </a:xfrm>
          <a:prstGeom prst="rect">
            <a:avLst/>
          </a:prstGeom>
        </p:spPr>
      </p:pic>
      <p:pic>
        <p:nvPicPr>
          <p:cNvPr id="7" name="Picture 6" descr="kub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704165"/>
            <a:ext cx="1587500" cy="1587500"/>
          </a:xfrm>
          <a:prstGeom prst="rect">
            <a:avLst/>
          </a:prstGeom>
        </p:spPr>
      </p:pic>
      <p:pic>
        <p:nvPicPr>
          <p:cNvPr id="8" name="Picture 7" descr="Muci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704165"/>
            <a:ext cx="1371600" cy="1587500"/>
          </a:xfrm>
          <a:prstGeom prst="rect">
            <a:avLst/>
          </a:prstGeom>
        </p:spPr>
      </p:pic>
      <p:pic>
        <p:nvPicPr>
          <p:cNvPr id="9" name="Picture 8" descr="da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41" y="704165"/>
            <a:ext cx="1314759" cy="1587500"/>
          </a:xfrm>
          <a:prstGeom prst="rect">
            <a:avLst/>
          </a:prstGeom>
        </p:spPr>
      </p:pic>
      <p:pic>
        <p:nvPicPr>
          <p:cNvPr id="10" name="Picture 9" descr="bgobbi.jpg"/>
          <p:cNvPicPr>
            <a:picLocks noChangeAspect="1"/>
          </p:cNvPicPr>
          <p:nvPr/>
        </p:nvPicPr>
        <p:blipFill>
          <a:blip r:embed="rId6"/>
          <a:srcRect l="24000" r="21333" b="44852"/>
          <a:stretch>
            <a:fillRect/>
          </a:stretch>
        </p:blipFill>
        <p:spPr>
          <a:xfrm>
            <a:off x="457201" y="2560351"/>
            <a:ext cx="1163449" cy="1325849"/>
          </a:xfrm>
          <a:prstGeom prst="rect">
            <a:avLst/>
          </a:prstGeom>
        </p:spPr>
      </p:pic>
      <p:pic>
        <p:nvPicPr>
          <p:cNvPr id="12" name="Picture 11" descr="mvelasco.jpg"/>
          <p:cNvPicPr>
            <a:picLocks noChangeAspect="1"/>
          </p:cNvPicPr>
          <p:nvPr/>
        </p:nvPicPr>
        <p:blipFill>
          <a:blip r:embed="rId7"/>
          <a:srcRect l="16000" r="20000" b="39208"/>
          <a:stretch>
            <a:fillRect/>
          </a:stretch>
        </p:blipFill>
        <p:spPr>
          <a:xfrm>
            <a:off x="1752600" y="2560351"/>
            <a:ext cx="1243780" cy="1325849"/>
          </a:xfrm>
          <a:prstGeom prst="rect">
            <a:avLst/>
          </a:prstGeom>
        </p:spPr>
      </p:pic>
      <p:pic>
        <p:nvPicPr>
          <p:cNvPr id="13" name="Picture 12" descr="Odel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3751" y="2560351"/>
            <a:ext cx="1325849" cy="1325849"/>
          </a:xfrm>
          <a:prstGeom prst="rect">
            <a:avLst/>
          </a:prstGeom>
        </p:spPr>
      </p:pic>
      <p:pic>
        <p:nvPicPr>
          <p:cNvPr id="14" name="Picture 13" descr="Pozdnyakov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2560351"/>
            <a:ext cx="1325849" cy="1325849"/>
          </a:xfrm>
          <a:prstGeom prst="rect">
            <a:avLst/>
          </a:prstGeom>
        </p:spPr>
      </p:pic>
      <p:pic>
        <p:nvPicPr>
          <p:cNvPr id="15" name="Picture 14" descr="Pollack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9800" y="2560351"/>
            <a:ext cx="1325849" cy="1325849"/>
          </a:xfrm>
          <a:prstGeom prst="rect">
            <a:avLst/>
          </a:prstGeom>
        </p:spPr>
      </p:pic>
      <p:pic>
        <p:nvPicPr>
          <p:cNvPr id="16" name="Picture 15" descr="anastassov.jpg"/>
          <p:cNvPicPr>
            <a:picLocks noChangeAspect="1"/>
          </p:cNvPicPr>
          <p:nvPr/>
        </p:nvPicPr>
        <p:blipFill>
          <a:blip r:embed="rId11"/>
          <a:srcRect l="15721" t="9600" r="18865" b="26400"/>
          <a:stretch>
            <a:fillRect/>
          </a:stretch>
        </p:blipFill>
        <p:spPr>
          <a:xfrm>
            <a:off x="7499981" y="2560350"/>
            <a:ext cx="1034419" cy="1325849"/>
          </a:xfrm>
          <a:prstGeom prst="rect">
            <a:avLst/>
          </a:prstGeom>
        </p:spPr>
      </p:pic>
      <p:pic>
        <p:nvPicPr>
          <p:cNvPr id="17" name="Picture 16" descr="PhMM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3363" y="4093076"/>
            <a:ext cx="3172637" cy="276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38332" y="2182505"/>
            <a:ext cx="323866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2">
                    <a:lumMod val="25000"/>
                  </a:schemeClr>
                </a:solidFill>
              </a:rPr>
              <a:t>EXTRAS</a:t>
            </a:r>
            <a:endParaRPr lang="en-US" sz="7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 descr="aligator du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791" y="1676400"/>
            <a:ext cx="2218411" cy="2328891"/>
          </a:xfrm>
          <a:prstGeom prst="rect">
            <a:avLst/>
          </a:prstGeom>
        </p:spPr>
      </p:pic>
      <p:pic>
        <p:nvPicPr>
          <p:cNvPr id="7" name="Picture 6" descr="sw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3488"/>
            <a:ext cx="3238500" cy="2151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 descr="CSC M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620"/>
            <a:ext cx="9144000" cy="608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66533_00755832_nice_2_inv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5588"/>
            <a:ext cx="9144000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 Event Displays - for approval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2846A-0D5D-9948-BE4C-4DDF2470CEFB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5726113"/>
            <a:ext cx="2574925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Run 66533, Event 755832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200" dirty="0" smtClean="0"/>
              <a:t>where things stand today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12 - March - 2009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Torino Workshop: CSC-DPG Report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A770-DBF8-4E49-A355-05A6B09E8C92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 descr="new_rHglobal_station_+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59932"/>
            <a:ext cx="2438400" cy="2438400"/>
          </a:xfrm>
          <a:prstGeom prst="rect">
            <a:avLst/>
          </a:prstGeom>
        </p:spPr>
      </p:pic>
      <p:pic>
        <p:nvPicPr>
          <p:cNvPr id="8" name="Picture 7" descr="new_rHglobal_station_+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359932"/>
            <a:ext cx="2438400" cy="2438400"/>
          </a:xfrm>
          <a:prstGeom prst="rect">
            <a:avLst/>
          </a:prstGeom>
        </p:spPr>
      </p:pic>
      <p:pic>
        <p:nvPicPr>
          <p:cNvPr id="9" name="Picture 8" descr="new_rHglobal_station_+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359932"/>
            <a:ext cx="2438400" cy="2438400"/>
          </a:xfrm>
          <a:prstGeom prst="rect">
            <a:avLst/>
          </a:prstGeom>
        </p:spPr>
      </p:pic>
      <p:pic>
        <p:nvPicPr>
          <p:cNvPr id="10" name="Picture 9" descr="new_rHglobal_station_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810000"/>
            <a:ext cx="2438400" cy="2438400"/>
          </a:xfrm>
          <a:prstGeom prst="rect">
            <a:avLst/>
          </a:prstGeom>
        </p:spPr>
      </p:pic>
      <p:pic>
        <p:nvPicPr>
          <p:cNvPr id="11" name="Picture 10" descr="new_rHglobal_station_-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3765550"/>
            <a:ext cx="2482850" cy="2482850"/>
          </a:xfrm>
          <a:prstGeom prst="rect">
            <a:avLst/>
          </a:prstGeom>
        </p:spPr>
      </p:pic>
      <p:pic>
        <p:nvPicPr>
          <p:cNvPr id="12" name="Picture 11" descr="new_rHglobal_station_-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3798332"/>
            <a:ext cx="2438400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838200"/>
            <a:ext cx="401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snapshot from March 3, 2009 (local run)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6292334"/>
            <a:ext cx="286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(CERN was re-painting ME4.)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 descr="Higgs_B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00" y="0"/>
            <a:ext cx="7371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2177" y="6324600"/>
            <a:ext cx="3541195" cy="400110"/>
          </a:xfrm>
          <a:prstGeom prst="rect">
            <a:avLst/>
          </a:prstGeom>
          <a:solidFill>
            <a:srgbClr val="3366FF">
              <a:alpha val="28000"/>
            </a:srgbClr>
          </a:solidFill>
          <a:ln w="127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hypothetical Higgs boson mass</a:t>
            </a:r>
            <a:endParaRPr lang="en-US" sz="2000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 descr="Untitled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066216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2177" y="6324600"/>
            <a:ext cx="3541195" cy="400110"/>
          </a:xfrm>
          <a:prstGeom prst="rect">
            <a:avLst/>
          </a:prstGeom>
          <a:solidFill>
            <a:srgbClr val="3366FF">
              <a:alpha val="28000"/>
            </a:srgbClr>
          </a:solidFill>
          <a:ln w="127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  <a:latin typeface="Times New Roman"/>
                <a:cs typeface="Times New Roman"/>
              </a:rPr>
              <a:t>hypothetical Higgs boson mass</a:t>
            </a:r>
            <a:endParaRPr lang="en-US" sz="2000" b="1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1"/>
            <a:ext cx="9119074" cy="6433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 descr="CM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457200"/>
            <a:ext cx="90519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hysRevLett.1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460149"/>
            <a:ext cx="3872345" cy="1498758"/>
          </a:xfrm>
          <a:prstGeom prst="rect">
            <a:avLst/>
          </a:prstGeom>
        </p:spPr>
      </p:pic>
      <p:pic>
        <p:nvPicPr>
          <p:cNvPr id="8" name="Picture 7" descr="120302132428-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58907"/>
            <a:ext cx="4813563" cy="4365693"/>
          </a:xfrm>
          <a:prstGeom prst="rect">
            <a:avLst/>
          </a:prstGeom>
        </p:spPr>
      </p:pic>
      <p:pic>
        <p:nvPicPr>
          <p:cNvPr id="11" name="Picture 10" descr="2012_05_03_BandInclErrors_logo_ful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577" y="2514600"/>
            <a:ext cx="3955883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 descr="virtual ggh_trian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504825"/>
            <a:ext cx="3984844" cy="2711450"/>
          </a:xfrm>
          <a:prstGeom prst="rect">
            <a:avLst/>
          </a:prstGeom>
        </p:spPr>
      </p:pic>
      <p:pic>
        <p:nvPicPr>
          <p:cNvPr id="7" name="Picture 6" descr="vitrual hToaa_diagram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332" y="3216275"/>
            <a:ext cx="5410312" cy="3067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519535"/>
            <a:ext cx="3116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effective </a:t>
            </a:r>
            <a:r>
              <a:rPr lang="en-US" sz="2400" b="1" i="1" dirty="0" smtClean="0">
                <a:solidFill>
                  <a:srgbClr val="00009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H-</a:t>
            </a:r>
            <a:r>
              <a:rPr lang="en-US" sz="2400" b="1" i="1" dirty="0" err="1" smtClean="0">
                <a:solidFill>
                  <a:srgbClr val="00009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gg</a:t>
            </a:r>
            <a:r>
              <a:rPr lang="en-US" sz="2400" b="1" i="1" dirty="0" smtClean="0">
                <a:solidFill>
                  <a:srgbClr val="00009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9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coupling</a:t>
            </a:r>
            <a:endParaRPr lang="en-US" sz="2400" b="1" dirty="0">
              <a:solidFill>
                <a:srgbClr val="000090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343400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effective </a:t>
            </a:r>
            <a:r>
              <a:rPr lang="en-US" sz="2400" b="1" i="1" dirty="0" smtClean="0">
                <a:solidFill>
                  <a:srgbClr val="00009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H-</a:t>
            </a:r>
            <a:r>
              <a:rPr lang="en-US" sz="2400" b="1" i="1" dirty="0" err="1" smtClean="0">
                <a:solidFill>
                  <a:srgbClr val="00009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gg</a:t>
            </a:r>
            <a:r>
              <a:rPr lang="en-US" sz="2400" b="1" i="1" dirty="0" smtClean="0">
                <a:solidFill>
                  <a:srgbClr val="00009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0090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</a:rPr>
              <a:t>coupling</a:t>
            </a:r>
            <a:endParaRPr lang="en-US" sz="2400" b="1" dirty="0">
              <a:solidFill>
                <a:srgbClr val="000090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 descr="st4ku_lepton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508000"/>
            <a:ext cx="7747000" cy="5842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47800" y="1676400"/>
            <a:ext cx="2590800" cy="381000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CSC projection adn 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62" y="2348714"/>
            <a:ext cx="8892338" cy="3823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56162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Endcap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Muon</a:t>
            </a:r>
            <a:r>
              <a:rPr lang="en-US" sz="3200" b="1" dirty="0" smtClean="0">
                <a:solidFill>
                  <a:srgbClr val="0000FF"/>
                </a:solidFill>
              </a:rPr>
              <a:t> Chambers (EMU):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1524000"/>
            <a:ext cx="4176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660066"/>
                </a:solidFill>
              </a:rPr>
              <a:t>Cathode Strip Chambers  (</a:t>
            </a:r>
            <a:r>
              <a:rPr lang="en-US" sz="2400" i="1" dirty="0" err="1" smtClean="0">
                <a:solidFill>
                  <a:srgbClr val="660066"/>
                </a:solidFill>
              </a:rPr>
              <a:t>CSCs</a:t>
            </a:r>
            <a:r>
              <a:rPr lang="en-US" sz="2400" i="1" dirty="0" smtClean="0">
                <a:solidFill>
                  <a:srgbClr val="660066"/>
                </a:solidFill>
              </a:rPr>
              <a:t>)</a:t>
            </a:r>
            <a:endParaRPr lang="en-US" sz="2400" i="1" dirty="0">
              <a:solidFill>
                <a:srgbClr val="660066"/>
              </a:solidFill>
            </a:endParaRPr>
          </a:p>
        </p:txBody>
      </p:sp>
      <p:pic>
        <p:nvPicPr>
          <p:cNvPr id="9" name="Picture 8" descr="Emu-wi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24" y="76200"/>
            <a:ext cx="2189976" cy="2133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28-Sep-2012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Schmitt - Northwestern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E9B4-AD6A-674D-92C4-8D9F4A173CFE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52400"/>
            <a:ext cx="44410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Endcap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Muon</a:t>
            </a:r>
            <a:r>
              <a:rPr lang="en-US" sz="3200" b="1" dirty="0" smtClean="0">
                <a:solidFill>
                  <a:srgbClr val="0000FF"/>
                </a:solidFill>
              </a:rPr>
              <a:t> Chambers: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4744" y="909935"/>
            <a:ext cx="4176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660066"/>
                </a:solidFill>
              </a:rPr>
              <a:t>Cathode Strip Chambers  (</a:t>
            </a:r>
            <a:r>
              <a:rPr lang="en-US" sz="2400" i="1" dirty="0" err="1" smtClean="0">
                <a:solidFill>
                  <a:srgbClr val="660066"/>
                </a:solidFill>
              </a:rPr>
              <a:t>CSCs</a:t>
            </a:r>
            <a:r>
              <a:rPr lang="en-US" sz="2400" i="1" dirty="0" smtClean="0">
                <a:solidFill>
                  <a:srgbClr val="660066"/>
                </a:solidFill>
              </a:rPr>
              <a:t>)</a:t>
            </a:r>
            <a:endParaRPr lang="en-US" sz="2400" i="1" dirty="0">
              <a:solidFill>
                <a:srgbClr val="660066"/>
              </a:solidFill>
            </a:endParaRPr>
          </a:p>
        </p:txBody>
      </p:sp>
      <p:pic>
        <p:nvPicPr>
          <p:cNvPr id="9" name="Picture 8" descr="CSC drawing with trajec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88893"/>
            <a:ext cx="6858000" cy="47674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0600" y="1600200"/>
            <a:ext cx="38651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6 layers of sensitive volume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cathode strips run </a:t>
            </a:r>
            <a:r>
              <a:rPr lang="en-US" sz="2400" dirty="0" err="1" smtClean="0">
                <a:solidFill>
                  <a:srgbClr val="000090"/>
                </a:solidFill>
                <a:latin typeface="Times New Roman"/>
                <a:cs typeface="Times New Roman"/>
              </a:rPr>
              <a:t>radially</a:t>
            </a:r>
            <a:endParaRPr lang="en-US" sz="2400" dirty="0" smtClean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anode wires run azimuthally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chambers arranged in disks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strong magnetic field</a:t>
            </a:r>
            <a:b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     </a:t>
            </a:r>
            <a:r>
              <a:rPr lang="en-US" sz="2400" u="sng" dirty="0" smtClean="0">
                <a:solidFill>
                  <a:srgbClr val="000090"/>
                </a:solidFill>
                <a:latin typeface="Times New Roman"/>
                <a:cs typeface="Times New Roman"/>
              </a:rPr>
              <a:t>normal</a:t>
            </a:r>
            <a:r>
              <a:rPr lang="en-US" sz="2400" dirty="0" smtClean="0">
                <a:solidFill>
                  <a:srgbClr val="000090"/>
                </a:solidFill>
                <a:latin typeface="Times New Roman"/>
                <a:cs typeface="Times New Roman"/>
              </a:rPr>
              <a:t> to the chamber</a:t>
            </a:r>
            <a:endParaRPr lang="en-US" sz="24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7" descr="Sl2Fit5midRes21_g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1524000"/>
            <a:ext cx="4500562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6" descr="Sl2Fit5lrRes21_g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524000"/>
            <a:ext cx="4500563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 Resolution - for approval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3448B-7471-D44E-B8B2-BEB8CEEFFAD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1981200" y="4413250"/>
            <a:ext cx="24225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position within the strip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6492875" y="4419600"/>
            <a:ext cx="24225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position within the strip</a:t>
            </a:r>
          </a:p>
        </p:txBody>
      </p:sp>
      <p:sp>
        <p:nvSpPr>
          <p:cNvPr id="17417" name="Text Box 14"/>
          <p:cNvSpPr txBox="1">
            <a:spLocks noChangeArrowheads="1"/>
          </p:cNvSpPr>
          <p:nvPr/>
        </p:nvSpPr>
        <p:spPr bwMode="auto">
          <a:xfrm>
            <a:off x="642938" y="2057400"/>
            <a:ext cx="1338262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s</a:t>
            </a:r>
            <a:r>
              <a:rPr lang="en-US" baseline="-25000">
                <a:latin typeface="Symbol" charset="2"/>
              </a:rPr>
              <a:t>1</a:t>
            </a:r>
            <a:r>
              <a:rPr lang="en-US">
                <a:latin typeface="Calibri" charset="0"/>
              </a:rPr>
              <a:t> = 322 </a:t>
            </a:r>
            <a:r>
              <a:rPr lang="en-US">
                <a:latin typeface="Symbol" charset="2"/>
              </a:rPr>
              <a:t>m</a:t>
            </a:r>
            <a:r>
              <a:rPr lang="en-US">
                <a:latin typeface="Times New Roman" charset="0"/>
              </a:rPr>
              <a:t>m</a:t>
            </a:r>
            <a:endParaRPr lang="en-US">
              <a:latin typeface="Calibri" charset="0"/>
            </a:endParaRP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5108575" y="2057400"/>
            <a:ext cx="136842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Symbol" charset="2"/>
              </a:rPr>
              <a:t>s</a:t>
            </a:r>
            <a:r>
              <a:rPr lang="en-US" baseline="-25000">
                <a:latin typeface="Calibri" charset="0"/>
              </a:rPr>
              <a:t>2</a:t>
            </a:r>
            <a:r>
              <a:rPr lang="en-US">
                <a:latin typeface="Calibri" charset="0"/>
              </a:rPr>
              <a:t>= 566 </a:t>
            </a:r>
            <a:r>
              <a:rPr lang="en-US">
                <a:latin typeface="Symbol" charset="2"/>
              </a:rPr>
              <a:t>m</a:t>
            </a:r>
            <a:r>
              <a:rPr lang="en-US">
                <a:latin typeface="Times New Roman" charset="0"/>
              </a:rPr>
              <a:t>m</a:t>
            </a:r>
            <a:endParaRPr lang="en-US">
              <a:latin typeface="Calibri" charset="0"/>
            </a:endParaRPr>
          </a:p>
        </p:txBody>
      </p:sp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388938" y="4737100"/>
            <a:ext cx="4014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near the edges: |strip coordinate| &gt; 0.25</a:t>
            </a:r>
          </a:p>
        </p:txBody>
      </p:sp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444500" y="5041900"/>
            <a:ext cx="3863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The resolution is better near the edges.</a:t>
            </a:r>
          </a:p>
        </p:txBody>
      </p:sp>
      <p:sp>
        <p:nvSpPr>
          <p:cNvPr id="17421" name="TextBox 12"/>
          <p:cNvSpPr txBox="1">
            <a:spLocks noChangeArrowheads="1"/>
          </p:cNvSpPr>
          <p:nvPr/>
        </p:nvSpPr>
        <p:spPr bwMode="auto">
          <a:xfrm>
            <a:off x="4748213" y="4737100"/>
            <a:ext cx="4068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near the center: |strip coordinate| &lt; 0.25</a:t>
            </a:r>
          </a:p>
        </p:txBody>
      </p:sp>
      <p:sp>
        <p:nvSpPr>
          <p:cNvPr id="17422" name="TextBox 13"/>
          <p:cNvSpPr txBox="1">
            <a:spLocks noChangeArrowheads="1"/>
          </p:cNvSpPr>
          <p:nvPr/>
        </p:nvSpPr>
        <p:spPr bwMode="auto">
          <a:xfrm>
            <a:off x="4803775" y="5041900"/>
            <a:ext cx="3883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The resolution is worse near the center.</a:t>
            </a:r>
          </a:p>
        </p:txBody>
      </p:sp>
      <p:sp>
        <p:nvSpPr>
          <p:cNvPr id="17423" name="Rectangle 17"/>
          <p:cNvSpPr>
            <a:spLocks noChangeArrowheads="1"/>
          </p:cNvSpPr>
          <p:nvPr/>
        </p:nvSpPr>
        <p:spPr bwMode="auto">
          <a:xfrm>
            <a:off x="1717675" y="5486400"/>
            <a:ext cx="5749925" cy="101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The resolution of a chamber can be estimated by</a:t>
            </a:r>
          </a:p>
          <a:p>
            <a:pPr>
              <a:defRPr/>
            </a:pPr>
            <a:r>
              <a:rPr lang="en-US" sz="20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            1/</a:t>
            </a:r>
            <a:r>
              <a:rPr lang="en-US" sz="2000">
                <a:latin typeface="Symbol" pitchFamily="-108" charset="2"/>
                <a:ea typeface="ＭＳ Ｐゴシック" pitchFamily="-108" charset="-128"/>
                <a:cs typeface="ＭＳ Ｐゴシック" pitchFamily="-108" charset="-128"/>
              </a:rPr>
              <a:t>s</a:t>
            </a:r>
            <a:r>
              <a:rPr lang="en-US" sz="2000" baseline="30000">
                <a:latin typeface="Symbol" pitchFamily="-108" charset="2"/>
                <a:ea typeface="ＭＳ Ｐゴシック" pitchFamily="-108" charset="-128"/>
                <a:cs typeface="ＭＳ Ｐゴシック" pitchFamily="-108" charset="-128"/>
              </a:rPr>
              <a:t>2 </a:t>
            </a:r>
            <a:r>
              <a:rPr lang="en-US" sz="2000"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(chamber) = </a:t>
            </a:r>
            <a:r>
              <a:rPr lang="en-US" sz="20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3/</a:t>
            </a:r>
            <a:r>
              <a:rPr lang="en-US" sz="2000">
                <a:latin typeface="Symbol" pitchFamily="-108" charset="2"/>
                <a:ea typeface="ＭＳ Ｐゴシック" pitchFamily="-108" charset="-128"/>
                <a:cs typeface="ＭＳ Ｐゴシック" pitchFamily="-108" charset="-128"/>
              </a:rPr>
              <a:t>s</a:t>
            </a:r>
            <a:r>
              <a:rPr lang="en-US" sz="2000" baseline="-25000">
                <a:latin typeface="Symbol" pitchFamily="-108" charset="2"/>
                <a:ea typeface="ＭＳ Ｐゴシック" pitchFamily="-108" charset="-128"/>
                <a:cs typeface="ＭＳ Ｐゴシック" pitchFamily="-108" charset="-128"/>
              </a:rPr>
              <a:t>1</a:t>
            </a:r>
            <a:r>
              <a:rPr lang="en-US" sz="2000" baseline="30000">
                <a:latin typeface="Symbol" pitchFamily="-108" charset="2"/>
                <a:ea typeface="ＭＳ Ｐゴシック" pitchFamily="-108" charset="-128"/>
                <a:cs typeface="ＭＳ Ｐゴシック" pitchFamily="-108" charset="-128"/>
              </a:rPr>
              <a:t>2 </a:t>
            </a:r>
            <a:r>
              <a:rPr lang="en-US" sz="2000">
                <a:latin typeface="Symbol" pitchFamily="-108" charset="2"/>
                <a:ea typeface="ＭＳ Ｐゴシック" pitchFamily="-108" charset="-128"/>
                <a:cs typeface="ＭＳ Ｐゴシック" pitchFamily="-108" charset="-128"/>
              </a:rPr>
              <a:t>+ 3/s</a:t>
            </a:r>
            <a:r>
              <a:rPr lang="en-US" sz="2000" baseline="-25000">
                <a:latin typeface="Symbol" pitchFamily="-108" charset="2"/>
                <a:ea typeface="ＭＳ Ｐゴシック" pitchFamily="-108" charset="-128"/>
                <a:cs typeface="ＭＳ Ｐゴシック" pitchFamily="-108" charset="-128"/>
              </a:rPr>
              <a:t>2</a:t>
            </a:r>
            <a:r>
              <a:rPr lang="en-US" sz="2000" baseline="30000">
                <a:latin typeface="Symbol" pitchFamily="-108" charset="2"/>
                <a:ea typeface="ＭＳ Ｐゴシック" pitchFamily="-108" charset="-128"/>
                <a:cs typeface="ＭＳ Ｐゴシック" pitchFamily="-108" charset="-128"/>
              </a:rPr>
              <a:t>2</a:t>
            </a:r>
          </a:p>
          <a:p>
            <a:pPr>
              <a:defRPr/>
            </a:pPr>
            <a:r>
              <a:rPr lang="en-US" sz="2000">
                <a:latin typeface="Verdana" pitchFamily="-108" charset="0"/>
                <a:ea typeface="ＭＳ Ｐゴシック" pitchFamily="-108" charset="-128"/>
                <a:cs typeface="ＭＳ Ｐゴシック" pitchFamily="-108" charset="-128"/>
              </a:rPr>
              <a:t>in which case we have   </a:t>
            </a:r>
            <a:r>
              <a:rPr lang="en-US" sz="2000">
                <a:latin typeface="Symbol" pitchFamily="-108" charset="2"/>
                <a:ea typeface="ＭＳ Ｐゴシック" pitchFamily="-108" charset="-128"/>
                <a:cs typeface="ＭＳ Ｐゴシック" pitchFamily="-108" charset="-128"/>
              </a:rPr>
              <a:t>s (ME2/1)</a:t>
            </a:r>
            <a:r>
              <a:rPr lang="en-US" sz="20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= 161 </a:t>
            </a:r>
            <a:r>
              <a:rPr lang="en-US" sz="2000">
                <a:latin typeface="Symbol" pitchFamily="-108" charset="2"/>
                <a:ea typeface="ＭＳ Ｐゴシック" pitchFamily="-108" charset="-128"/>
                <a:cs typeface="ＭＳ Ｐゴシック" pitchFamily="-108" charset="-128"/>
              </a:rPr>
              <a:t>m</a:t>
            </a:r>
            <a:r>
              <a:rPr lang="en-US" sz="2000"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rPr>
              <a:t>m</a:t>
            </a:r>
            <a:r>
              <a:rPr lang="en-US" sz="2000">
                <a:latin typeface="Verdana" pitchFamily="-108" charset="0"/>
                <a:ea typeface="ＭＳ Ｐゴシック" pitchFamily="-108" charset="-128"/>
                <a:cs typeface="ＭＳ Ｐゴシック" pitchFamily="-108" charset="-128"/>
              </a:rPr>
              <a:t>.</a:t>
            </a:r>
            <a:endParaRPr lang="en-US" sz="20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7424" name="TextBox 18"/>
          <p:cNvSpPr txBox="1">
            <a:spLocks noChangeArrowheads="1"/>
          </p:cNvSpPr>
          <p:nvPr/>
        </p:nvSpPr>
        <p:spPr bwMode="auto">
          <a:xfrm>
            <a:off x="765175" y="2438400"/>
            <a:ext cx="1139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per layer</a:t>
            </a:r>
          </a:p>
        </p:txBody>
      </p:sp>
      <p:sp>
        <p:nvSpPr>
          <p:cNvPr id="17425" name="TextBox 19"/>
          <p:cNvSpPr txBox="1">
            <a:spLocks noChangeArrowheads="1"/>
          </p:cNvSpPr>
          <p:nvPr/>
        </p:nvSpPr>
        <p:spPr bwMode="auto">
          <a:xfrm>
            <a:off x="5108575" y="2438400"/>
            <a:ext cx="1139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per layer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" y="152400"/>
            <a:ext cx="44410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Endcap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Muon</a:t>
            </a:r>
            <a:r>
              <a:rPr lang="en-US" sz="3200" b="1" dirty="0" smtClean="0">
                <a:solidFill>
                  <a:srgbClr val="0000FF"/>
                </a:solidFill>
              </a:rPr>
              <a:t> Chambers: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4744" y="838200"/>
            <a:ext cx="4408090" cy="461665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660066"/>
                </a:solidFill>
              </a:rPr>
              <a:t>performance :  spatial resolution</a:t>
            </a:r>
            <a:endParaRPr lang="en-US" sz="2400" b="1" i="1" dirty="0">
              <a:solidFill>
                <a:srgbClr val="6600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74269" y="228600"/>
            <a:ext cx="3519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J. Instrumentation </a:t>
            </a:r>
            <a:r>
              <a:rPr lang="en-US" b="1" dirty="0"/>
              <a:t>5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smtClean="0"/>
              <a:t>2010) T03018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5109A-AC65-AA43-B22F-ED69EDD2FF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 Efficiency - for approval</a:t>
            </a:r>
          </a:p>
        </p:txBody>
      </p:sp>
      <p:pic>
        <p:nvPicPr>
          <p:cNvPr id="23557" name="Picture 6" descr="eff_ALCT_official_A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47196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eff_CLCT_official_A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950" y="3473450"/>
            <a:ext cx="43878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5295900" y="1524000"/>
            <a:ext cx="2898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These plots are made from all </a:t>
            </a:r>
          </a:p>
          <a:p>
            <a:r>
              <a:rPr lang="en-US" sz="1600"/>
              <a:t>good chambers in ME+2/2.</a:t>
            </a:r>
          </a:p>
        </p:txBody>
      </p:sp>
      <p:sp>
        <p:nvSpPr>
          <p:cNvPr id="23560" name="TextBox 7"/>
          <p:cNvSpPr txBox="1">
            <a:spLocks noChangeArrowheads="1"/>
          </p:cNvSpPr>
          <p:nvPr/>
        </p:nvSpPr>
        <p:spPr bwMode="auto">
          <a:xfrm>
            <a:off x="4876800" y="2152650"/>
            <a:ext cx="3897313" cy="120015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“Local dY/dZ” determines the angle</a:t>
            </a:r>
          </a:p>
          <a:p>
            <a:r>
              <a:rPr lang="en-US"/>
              <a:t>in the r-Z view, and “local dX/dZ”</a:t>
            </a:r>
          </a:p>
          <a:p>
            <a:r>
              <a:rPr lang="en-US"/>
              <a:t>determines the angle with respect</a:t>
            </a:r>
          </a:p>
          <a:p>
            <a:r>
              <a:rPr lang="en-US"/>
              <a:t>to a plan in r-Z (i.e., a fixed-</a:t>
            </a:r>
            <a:r>
              <a:rPr lang="en-US">
                <a:latin typeface="Symbol" charset="2"/>
              </a:rPr>
              <a:t>f</a:t>
            </a:r>
            <a:r>
              <a:rPr lang="en-US"/>
              <a:t> plane).</a:t>
            </a:r>
          </a:p>
        </p:txBody>
      </p:sp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296863" y="5048250"/>
            <a:ext cx="3597275" cy="120015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 cut |dX/dZ| &lt; 0.2 is made</a:t>
            </a:r>
          </a:p>
          <a:p>
            <a:r>
              <a:rPr lang="en-US"/>
              <a:t>when measuring ALCT efficiency,</a:t>
            </a:r>
          </a:p>
          <a:p>
            <a:r>
              <a:rPr lang="en-US"/>
              <a:t>and a cut dY/dZ &lt; -0.1 is made</a:t>
            </a:r>
          </a:p>
          <a:p>
            <a:r>
              <a:rPr lang="en-US"/>
              <a:t>when measuring CLCT efficiency.</a:t>
            </a:r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3440113" y="4572000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dY / dZ</a:t>
            </a:r>
          </a:p>
        </p:txBody>
      </p:sp>
      <p:sp>
        <p:nvSpPr>
          <p:cNvPr id="23563" name="TextBox 12"/>
          <p:cNvSpPr txBox="1">
            <a:spLocks noChangeArrowheads="1"/>
          </p:cNvSpPr>
          <p:nvPr/>
        </p:nvSpPr>
        <p:spPr bwMode="auto">
          <a:xfrm>
            <a:off x="7402513" y="6335713"/>
            <a:ext cx="984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dX / dZ</a:t>
            </a:r>
          </a:p>
        </p:txBody>
      </p:sp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762000" y="3149600"/>
            <a:ext cx="29225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Anode Local Charged Trigger:</a:t>
            </a:r>
          </a:p>
          <a:p>
            <a:pPr algn="ctr"/>
            <a:r>
              <a:rPr lang="en-US" b="1"/>
              <a:t>efficiency &gt; 99.9%</a:t>
            </a:r>
          </a:p>
        </p:txBody>
      </p:sp>
      <p:sp>
        <p:nvSpPr>
          <p:cNvPr id="23565" name="TextBox 14"/>
          <p:cNvSpPr txBox="1">
            <a:spLocks noChangeArrowheads="1"/>
          </p:cNvSpPr>
          <p:nvPr/>
        </p:nvSpPr>
        <p:spPr bwMode="auto">
          <a:xfrm>
            <a:off x="5383213" y="5403850"/>
            <a:ext cx="3105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Cathode Local Charged Trigger:</a:t>
            </a:r>
          </a:p>
          <a:p>
            <a:pPr algn="ctr"/>
            <a:r>
              <a:rPr lang="en-US" b="1"/>
              <a:t>efficiency &gt; 99.5%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152400"/>
            <a:ext cx="44410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Endcap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Muon</a:t>
            </a:r>
            <a:r>
              <a:rPr lang="en-US" sz="3200" b="1" dirty="0" smtClean="0">
                <a:solidFill>
                  <a:srgbClr val="0000FF"/>
                </a:solidFill>
              </a:rPr>
              <a:t> Chambers: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4744" y="838200"/>
            <a:ext cx="4328741" cy="461665"/>
          </a:xfrm>
          <a:prstGeom prst="rect">
            <a:avLst/>
          </a:prstGeom>
          <a:noFill/>
          <a:ln>
            <a:solidFill>
              <a:srgbClr val="00009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660066"/>
                </a:solidFill>
              </a:rPr>
              <a:t>performance :  trigger efficiency</a:t>
            </a:r>
            <a:endParaRPr lang="en-US" sz="2400" b="1" i="1" dirty="0">
              <a:solidFill>
                <a:srgbClr val="66006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74269" y="240268"/>
            <a:ext cx="3519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J. Instrumentation </a:t>
            </a:r>
            <a:r>
              <a:rPr lang="en-US" b="1" dirty="0"/>
              <a:t>5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smtClean="0"/>
              <a:t>2010) T03018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2119</Words>
  <Application>Microsoft Macintosh PowerPoint</Application>
  <PresentationFormat>On-screen Show (4:3)</PresentationFormat>
  <Paragraphs>400</Paragraphs>
  <Slides>52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Microsoft Equation</vt:lpstr>
      <vt:lpstr>Slide 1</vt:lpstr>
      <vt:lpstr>The Excitement: A new particle!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where things stand today</vt:lpstr>
      <vt:lpstr>Slide 48</vt:lpstr>
      <vt:lpstr>Slide 49</vt:lpstr>
      <vt:lpstr>Slide 50</vt:lpstr>
      <vt:lpstr>Slide 51</vt:lpstr>
      <vt:lpstr>Slide 52</vt:lpstr>
    </vt:vector>
  </TitlesOfParts>
  <Company>Northwestern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Schmitt</dc:creator>
  <cp:lastModifiedBy>Michael Schmitt</cp:lastModifiedBy>
  <cp:revision>69</cp:revision>
  <cp:lastPrinted>2012-09-26T18:07:01Z</cp:lastPrinted>
  <dcterms:created xsi:type="dcterms:W3CDTF">2012-09-26T14:55:38Z</dcterms:created>
  <dcterms:modified xsi:type="dcterms:W3CDTF">2012-09-28T20:13:02Z</dcterms:modified>
</cp:coreProperties>
</file>