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embeddings/Microsoft_Equation5.bin" ContentType="application/vnd.openxmlformats-officedocument.oleObject"/>
  <Override PartName="/ppt/slides/slide4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59" r:id="rId4"/>
    <p:sldId id="268" r:id="rId5"/>
    <p:sldId id="277" r:id="rId6"/>
    <p:sldId id="278" r:id="rId7"/>
    <p:sldId id="279" r:id="rId8"/>
    <p:sldId id="276" r:id="rId9"/>
    <p:sldId id="260" r:id="rId10"/>
    <p:sldId id="261" r:id="rId11"/>
    <p:sldId id="262" r:id="rId12"/>
    <p:sldId id="281" r:id="rId13"/>
    <p:sldId id="297" r:id="rId14"/>
    <p:sldId id="301" r:id="rId15"/>
    <p:sldId id="299" r:id="rId16"/>
    <p:sldId id="300" r:id="rId17"/>
    <p:sldId id="298" r:id="rId18"/>
    <p:sldId id="265" r:id="rId19"/>
    <p:sldId id="264" r:id="rId20"/>
    <p:sldId id="282" r:id="rId21"/>
    <p:sldId id="283" r:id="rId22"/>
    <p:sldId id="284" r:id="rId23"/>
    <p:sldId id="285" r:id="rId24"/>
    <p:sldId id="286" r:id="rId25"/>
    <p:sldId id="269" r:id="rId26"/>
    <p:sldId id="287" r:id="rId27"/>
    <p:sldId id="288" r:id="rId28"/>
    <p:sldId id="294" r:id="rId29"/>
    <p:sldId id="289" r:id="rId30"/>
    <p:sldId id="290" r:id="rId31"/>
    <p:sldId id="291" r:id="rId32"/>
    <p:sldId id="292" r:id="rId33"/>
    <p:sldId id="305" r:id="rId34"/>
    <p:sldId id="293" r:id="rId35"/>
    <p:sldId id="272" r:id="rId36"/>
    <p:sldId id="271" r:id="rId37"/>
    <p:sldId id="270" r:id="rId38"/>
    <p:sldId id="303" r:id="rId39"/>
    <p:sldId id="275" r:id="rId40"/>
    <p:sldId id="304" r:id="rId41"/>
    <p:sldId id="308" r:id="rId42"/>
    <p:sldId id="306" r:id="rId43"/>
    <p:sldId id="273" r:id="rId44"/>
    <p:sldId id="312" r:id="rId45"/>
    <p:sldId id="311" r:id="rId46"/>
    <p:sldId id="302" r:id="rId47"/>
    <p:sldId id="314" r:id="rId48"/>
    <p:sldId id="315" r:id="rId49"/>
    <p:sldId id="318" r:id="rId50"/>
    <p:sldId id="319" r:id="rId51"/>
    <p:sldId id="313" r:id="rId52"/>
    <p:sldId id="296" r:id="rId53"/>
    <p:sldId id="307" r:id="rId54"/>
    <p:sldId id="316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presProps" Target="pres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handoutMaster" Target="handoutMasters/handout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viewProps" Target="viewProp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64BA-2BA5-6E4A-AB65-DE8CCF2CB82B}" type="datetimeFigureOut">
              <a:rPr lang="en-US" smtClean="0"/>
              <a:pPr/>
              <a:t>4/28/12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0E046-4083-2546-9B0B-EBE432DBE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D9FB-7260-7A4A-830D-A18094580A5F}" type="datetimeFigureOut">
              <a:rPr lang="en-US" smtClean="0"/>
              <a:pPr/>
              <a:t>4/28/12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86E57-D845-9C40-A4B0-C14F22EED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F71C8-B41B-4749-8183-68952E9B9D47}" type="slidenum">
              <a:rPr lang="en-US"/>
              <a:pPr/>
              <a:t>13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0" rIns="91421" bIns="45710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A7724D-AF6C-964E-9D29-547B3B37E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df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.bin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5.bin"/><Relationship Id="rId5" Type="http://schemas.openxmlformats.org/officeDocument/2006/relationships/image" Target="../media/image50.tiff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tif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3" Type="http://schemas.openxmlformats.org/officeDocument/2006/relationships/image" Target="../media/image56.tif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3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 and Z Bosons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at the High Energy Frontier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 Bold Italic"/>
                <a:cs typeface="Times New Roman Bold Italic"/>
              </a:rPr>
              <a:t>Michael Schmitt</a:t>
            </a:r>
          </a:p>
          <a:p>
            <a:r>
              <a:rPr lang="en-US" dirty="0" smtClean="0">
                <a:latin typeface="Times New Roman Bold Italic"/>
                <a:cs typeface="Times New Roman Bold Italic"/>
              </a:rPr>
              <a:t>Northwestern University</a:t>
            </a:r>
          </a:p>
          <a:p>
            <a:r>
              <a:rPr lang="en-US" dirty="0" smtClean="0">
                <a:latin typeface="Times New Roman Bold Italic"/>
                <a:cs typeface="Times New Roman Bold Italic"/>
              </a:rPr>
              <a:t>U. Kentucky Colloquium</a:t>
            </a:r>
          </a:p>
          <a:p>
            <a:r>
              <a:rPr lang="en-US" dirty="0" smtClean="0">
                <a:latin typeface="Times New Roman Bold Italic"/>
                <a:cs typeface="Times New Roman Bold Italic"/>
              </a:rPr>
              <a:t>April 27, 2012</a:t>
            </a:r>
            <a:endParaRPr lang="en-US" dirty="0">
              <a:latin typeface="Times New Roman Bold Italic"/>
              <a:cs typeface="Times New Roman Bold Ital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200px-NU_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53612"/>
            <a:ext cx="1329267" cy="122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CMS_label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300"/>
            <a:ext cx="9144000" cy="5645500"/>
          </a:xfrm>
          <a:prstGeom prst="rect">
            <a:avLst/>
          </a:prstGeom>
        </p:spPr>
      </p:pic>
      <p:pic>
        <p:nvPicPr>
          <p:cNvPr id="7" name="Picture 6" descr="cms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76200"/>
            <a:ext cx="1145901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5724" y="177224"/>
            <a:ext cx="3378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90"/>
                </a:solidFill>
              </a:rPr>
              <a:t>The CMS Detector</a:t>
            </a:r>
            <a:endParaRPr lang="en-US" sz="3200" b="1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cms-detector-625x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2" y="76200"/>
            <a:ext cx="9166412" cy="6233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57200"/>
            <a:ext cx="229236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real CMS Detector</a:t>
            </a:r>
            <a:endParaRPr lang="en-US" dirty="0"/>
          </a:p>
        </p:txBody>
      </p:sp>
      <p:pic>
        <p:nvPicPr>
          <p:cNvPr id="8" name="Picture 7" descr="CMS_newsweek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79" y="0"/>
            <a:ext cx="5124042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muon pd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5125"/>
            <a:ext cx="8110225" cy="6416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0949" y="2362200"/>
            <a:ext cx="2018251" cy="1200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2400" b="1" dirty="0" smtClean="0">
                <a:solidFill>
                  <a:srgbClr val="000090"/>
                </a:solidFill>
              </a:rPr>
              <a:t> is like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e</a:t>
            </a:r>
            <a:endParaRPr lang="en-US" sz="2400" b="1" dirty="0" smtClean="0">
              <a:solidFill>
                <a:srgbClr val="000090"/>
              </a:solidFill>
            </a:endParaRPr>
          </a:p>
          <a:p>
            <a:r>
              <a:rPr lang="en-US" sz="2400" b="1" dirty="0" smtClean="0">
                <a:solidFill>
                  <a:srgbClr val="000090"/>
                </a:solidFill>
              </a:rPr>
              <a:t>except it is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much heavier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9210" y="4495800"/>
            <a:ext cx="2172390" cy="1015663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 it radiates little</a:t>
            </a:r>
          </a:p>
          <a:p>
            <a:pPr>
              <a:buFont typeface="Arial"/>
              <a:buChar char="•"/>
            </a:pP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 it has no nuclear</a:t>
            </a:r>
            <a:b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   interactions</a:t>
            </a:r>
            <a:endParaRPr lang="en-US" sz="2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229564" y="4029164"/>
            <a:ext cx="933272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97" name="Rectangle 49"/>
          <p:cNvSpPr>
            <a:spLocks noChangeArrowheads="1"/>
          </p:cNvSpPr>
          <p:nvPr/>
        </p:nvSpPr>
        <p:spPr bwMode="auto">
          <a:xfrm>
            <a:off x="2971800" y="228600"/>
            <a:ext cx="182880" cy="46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A. Svyatkovskiy, Northwestern U HEP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64A-1CEE-7B47-99D4-0FAC6EA5810D}" type="datetime2">
              <a:rPr lang="en-US" smtClean="0"/>
              <a:pPr/>
              <a:t>Saturday, April 28, 2012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663"/>
            <a:ext cx="9144000" cy="651033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17492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r176548_event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125"/>
            <a:ext cx="8237401" cy="6164901"/>
          </a:xfrm>
          <a:prstGeom prst="rect">
            <a:avLst/>
          </a:prstGeom>
        </p:spPr>
      </p:pic>
      <p:pic>
        <p:nvPicPr>
          <p:cNvPr id="6" name="Picture 5" descr="Endcap_3D.gif"/>
          <p:cNvPicPr>
            <a:picLocks noChangeAspect="1"/>
          </p:cNvPicPr>
          <p:nvPr/>
        </p:nvPicPr>
        <p:blipFill>
          <a:blip r:embed="rId3"/>
          <a:srcRect t="10000" b="12727"/>
          <a:stretch>
            <a:fillRect/>
          </a:stretch>
        </p:blipFill>
        <p:spPr>
          <a:xfrm>
            <a:off x="6994529" y="365125"/>
            <a:ext cx="2149471" cy="21494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r176548_event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9946"/>
            <a:ext cx="8237401" cy="4090854"/>
          </a:xfrm>
          <a:prstGeom prst="rect">
            <a:avLst/>
          </a:prstGeom>
        </p:spPr>
      </p:pic>
      <p:pic>
        <p:nvPicPr>
          <p:cNvPr id="7" name="Picture 6" descr="CS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"/>
            <a:ext cx="2463800" cy="217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533400"/>
            <a:ext cx="4922141" cy="1569660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3B2C24"/>
                </a:solidFill>
              </a:rPr>
              <a:t>Muon</a:t>
            </a:r>
            <a:r>
              <a:rPr lang="en-US" sz="2400" dirty="0" smtClean="0">
                <a:solidFill>
                  <a:srgbClr val="3B2C24"/>
                </a:solidFill>
              </a:rPr>
              <a:t> trajectories are measured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in gas ionization chambers.</a:t>
            </a:r>
          </a:p>
          <a:p>
            <a:endParaRPr lang="en-US" sz="2400" dirty="0" smtClean="0">
              <a:solidFill>
                <a:srgbClr val="3B2C24"/>
              </a:solidFill>
            </a:endParaRPr>
          </a:p>
          <a:p>
            <a:r>
              <a:rPr lang="en-US" sz="2400" dirty="0" smtClean="0">
                <a:solidFill>
                  <a:srgbClr val="3B2C24"/>
                </a:solidFill>
              </a:rPr>
              <a:t>Many “XY” coordinates are obtained.</a:t>
            </a:r>
            <a:endParaRPr lang="en-US" sz="2400" dirty="0">
              <a:solidFill>
                <a:srgbClr val="3B2C24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r176548_event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9946"/>
            <a:ext cx="8237400" cy="4090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04800"/>
            <a:ext cx="5396329" cy="1938992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B2C24"/>
                </a:solidFill>
              </a:rPr>
              <a:t>Short segments of the track are formed 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from the “XY” coordinates and then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joined to form a </a:t>
            </a:r>
            <a:r>
              <a:rPr lang="en-US" sz="2400" dirty="0" err="1" smtClean="0">
                <a:solidFill>
                  <a:srgbClr val="3B2C24"/>
                </a:solidFill>
              </a:rPr>
              <a:t>muon</a:t>
            </a:r>
            <a:r>
              <a:rPr lang="en-US" sz="2400" dirty="0" smtClean="0">
                <a:solidFill>
                  <a:srgbClr val="3B2C24"/>
                </a:solidFill>
              </a:rPr>
              <a:t> “track.”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This track is joined to a “silicon” track to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form the </a:t>
            </a:r>
            <a:r>
              <a:rPr lang="en-US" sz="2400" dirty="0" err="1" smtClean="0">
                <a:solidFill>
                  <a:srgbClr val="3B2C24"/>
                </a:solidFill>
              </a:rPr>
              <a:t>muon</a:t>
            </a:r>
            <a:r>
              <a:rPr lang="en-US" sz="2400" dirty="0" smtClean="0">
                <a:solidFill>
                  <a:srgbClr val="3B2C24"/>
                </a:solidFill>
              </a:rPr>
              <a:t>.</a:t>
            </a:r>
            <a:endParaRPr lang="en-US" sz="2400" dirty="0">
              <a:solidFill>
                <a:srgbClr val="3B2C24"/>
              </a:solidFill>
            </a:endParaRPr>
          </a:p>
        </p:txBody>
      </p:sp>
      <p:pic>
        <p:nvPicPr>
          <p:cNvPr id="7" name="Picture 6" descr="CS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"/>
            <a:ext cx="2463800" cy="21717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59" descr="Pt_barrel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9444" y="457200"/>
            <a:ext cx="6468356" cy="584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2614418" cy="3416320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B2C24"/>
                </a:solidFill>
              </a:rPr>
              <a:t>The momentum 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resolution is great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for the tracker.</a:t>
            </a:r>
          </a:p>
          <a:p>
            <a:endParaRPr lang="en-US" sz="2400" dirty="0" smtClean="0">
              <a:solidFill>
                <a:srgbClr val="3B2C24"/>
              </a:solidFill>
            </a:endParaRPr>
          </a:p>
          <a:p>
            <a:r>
              <a:rPr lang="en-US" sz="2400" dirty="0" smtClean="0">
                <a:solidFill>
                  <a:srgbClr val="3B2C24"/>
                </a:solidFill>
              </a:rPr>
              <a:t>The </a:t>
            </a:r>
            <a:r>
              <a:rPr lang="en-US" sz="2400" dirty="0" err="1" smtClean="0">
                <a:solidFill>
                  <a:srgbClr val="3B2C24"/>
                </a:solidFill>
              </a:rPr>
              <a:t>muon</a:t>
            </a:r>
            <a:r>
              <a:rPr lang="en-US" sz="2400" dirty="0" smtClean="0">
                <a:solidFill>
                  <a:srgbClr val="3B2C24"/>
                </a:solidFill>
              </a:rPr>
              <a:t> systems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help improve the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resolution for very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high-momentum</a:t>
            </a:r>
          </a:p>
          <a:p>
            <a:r>
              <a:rPr lang="en-US" sz="2400" dirty="0" smtClean="0">
                <a:solidFill>
                  <a:srgbClr val="3B2C24"/>
                </a:solidFill>
              </a:rPr>
              <a:t>tracks</a:t>
            </a:r>
            <a:endParaRPr lang="en-US" sz="2400" dirty="0">
              <a:solidFill>
                <a:srgbClr val="3B2C24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95800" y="4646612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5800" y="3962400"/>
            <a:ext cx="988296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range of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interest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1-scale-of-collider-625x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7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135868"/>
            <a:ext cx="67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CMS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2791" y="3135868"/>
            <a:ext cx="82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ATLAS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7711" y="4876800"/>
            <a:ext cx="708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ALICE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4386" y="1600200"/>
            <a:ext cx="660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</a:rPr>
              <a:t>LHCb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pSp>
        <p:nvGrpSpPr>
          <p:cNvPr id="12" name="Group 16"/>
          <p:cNvGrpSpPr/>
          <p:nvPr/>
        </p:nvGrpSpPr>
        <p:grpSpPr>
          <a:xfrm>
            <a:off x="533400" y="2502932"/>
            <a:ext cx="457200" cy="1600200"/>
            <a:chOff x="533400" y="2502932"/>
            <a:chExt cx="457200" cy="1600200"/>
          </a:xfrm>
        </p:grpSpPr>
        <p:sp>
          <p:nvSpPr>
            <p:cNvPr id="10" name="TextBox 9"/>
            <p:cNvSpPr txBox="1"/>
            <p:nvPr/>
          </p:nvSpPr>
          <p:spPr>
            <a:xfrm>
              <a:off x="627613" y="2502932"/>
              <a:ext cx="362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90"/>
                  </a:solidFill>
                </a:rPr>
                <a:t>p</a:t>
              </a:r>
              <a:endParaRPr lang="en-US" b="1" i="1" dirty="0">
                <a:solidFill>
                  <a:srgbClr val="00009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3733800"/>
              <a:ext cx="362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90"/>
                  </a:solidFill>
                </a:rPr>
                <a:t>p</a:t>
              </a:r>
              <a:endParaRPr lang="en-US" b="1" i="1" dirty="0">
                <a:solidFill>
                  <a:srgbClr val="00009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603766" y="3663434"/>
              <a:ext cx="468868" cy="15240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H="1">
              <a:off x="762000" y="2687598"/>
              <a:ext cx="228600" cy="501134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lhc-schema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8916"/>
            <a:ext cx="6005327" cy="6267434"/>
          </a:xfrm>
          <a:prstGeom prst="rect">
            <a:avLst/>
          </a:prstGeom>
        </p:spPr>
      </p:pic>
      <p:pic>
        <p:nvPicPr>
          <p:cNvPr id="6" name="Picture 5" descr="CMS3d_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1690853" cy="1339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304800"/>
            <a:ext cx="353632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counter-rotating proton beams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877" y="2057400"/>
            <a:ext cx="157827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3.5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TeV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each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6927" y="3886200"/>
            <a:ext cx="113394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ymbol" charset="2"/>
              </a:rPr>
              <a:t> &gt; 3700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2743200"/>
            <a:ext cx="127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now 4 </a:t>
            </a:r>
            <a:r>
              <a:rPr lang="en-US" i="1" dirty="0" err="1" smtClean="0">
                <a:solidFill>
                  <a:srgbClr val="800000"/>
                </a:solidFill>
              </a:rPr>
              <a:t>TeV</a:t>
            </a:r>
            <a:r>
              <a:rPr lang="en-US" i="1" dirty="0" smtClean="0">
                <a:solidFill>
                  <a:srgbClr val="800000"/>
                </a:solidFill>
              </a:rPr>
              <a:t>!</a:t>
            </a:r>
            <a:endParaRPr lang="en-US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img.ash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8" y="215901"/>
            <a:ext cx="8246532" cy="618489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ZmmEvtDi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4900"/>
            <a:ext cx="7826197" cy="632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4413" y="381000"/>
            <a:ext cx="3884033" cy="523220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660066"/>
                </a:solidFill>
              </a:rPr>
              <a:t>How is this related to Z?</a:t>
            </a:r>
            <a:endParaRPr lang="en-US" sz="2800" b="1" i="1" dirty="0">
              <a:solidFill>
                <a:srgbClr val="66006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" y="5103812"/>
            <a:ext cx="121920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352801" y="5027612"/>
            <a:ext cx="1132015" cy="31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64214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p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3231" y="4572000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p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429000"/>
            <a:ext cx="421109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endParaRPr lang="en-US" sz="32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9891" y="5257800"/>
            <a:ext cx="421109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endParaRPr lang="en-US" sz="32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18169" y="3048000"/>
            <a:ext cx="1634831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2815579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p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rot="10800000" flipV="1">
            <a:off x="7021387" y="3045768"/>
            <a:ext cx="1547645" cy="382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69031" y="281493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p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02" y="1295400"/>
            <a:ext cx="6738867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77334"/>
            <a:ext cx="778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A2003"/>
                </a:solidFill>
              </a:rPr>
              <a:t>The </a:t>
            </a:r>
            <a:r>
              <a:rPr lang="en-US" sz="2400" b="1" i="1" dirty="0" smtClean="0">
                <a:solidFill>
                  <a:srgbClr val="2A2003"/>
                </a:solidFill>
              </a:rPr>
              <a:t>Z</a:t>
            </a:r>
            <a:r>
              <a:rPr lang="en-US" sz="2400" b="1" dirty="0" smtClean="0">
                <a:solidFill>
                  <a:srgbClr val="2A2003"/>
                </a:solidFill>
              </a:rPr>
              <a:t> bosons are produced through </a:t>
            </a:r>
            <a:r>
              <a:rPr lang="en-US" sz="2400" b="1" dirty="0" err="1" smtClean="0">
                <a:solidFill>
                  <a:srgbClr val="2A2003"/>
                </a:solidFill>
              </a:rPr>
              <a:t>q</a:t>
            </a:r>
            <a:r>
              <a:rPr lang="en-US" sz="2400" b="1" dirty="0" smtClean="0">
                <a:solidFill>
                  <a:srgbClr val="2A2003"/>
                </a:solidFill>
              </a:rPr>
              <a:t> – anti-</a:t>
            </a:r>
            <a:r>
              <a:rPr lang="en-US" sz="2400" b="1" dirty="0" err="1" smtClean="0">
                <a:solidFill>
                  <a:srgbClr val="2A2003"/>
                </a:solidFill>
              </a:rPr>
              <a:t>q</a:t>
            </a:r>
            <a:r>
              <a:rPr lang="en-US" sz="2400" b="1" dirty="0" smtClean="0">
                <a:solidFill>
                  <a:srgbClr val="2A2003"/>
                </a:solidFill>
              </a:rPr>
              <a:t> annihilation:</a:t>
            </a:r>
            <a:endParaRPr lang="en-US" sz="2400" b="1" dirty="0">
              <a:solidFill>
                <a:srgbClr val="2A2003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3400" y="365124"/>
            <a:ext cx="8534400" cy="6111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ZmmEvtDis2.png"/>
          <p:cNvPicPr>
            <a:picLocks noChangeAspect="1"/>
          </p:cNvPicPr>
          <p:nvPr/>
        </p:nvPicPr>
        <p:blipFill>
          <a:blip r:embed="rId3"/>
          <a:srcRect t="22982" r="24753"/>
          <a:stretch>
            <a:fillRect/>
          </a:stretch>
        </p:blipFill>
        <p:spPr>
          <a:xfrm>
            <a:off x="533400" y="1607834"/>
            <a:ext cx="5889090" cy="48691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57600" y="381000"/>
            <a:ext cx="54102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85800"/>
            <a:ext cx="7427596" cy="523220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660066"/>
                </a:solidFill>
              </a:rPr>
              <a:t>How do we find a Z signal with </a:t>
            </a:r>
            <a:r>
              <a:rPr lang="en-US" sz="2800" b="1" i="1" dirty="0" err="1" smtClean="0">
                <a:solidFill>
                  <a:srgbClr val="660066"/>
                </a:solidFill>
              </a:rPr>
              <a:t>di-muon</a:t>
            </a:r>
            <a:r>
              <a:rPr lang="en-US" sz="2800" b="1" i="1" dirty="0" smtClean="0">
                <a:solidFill>
                  <a:srgbClr val="660066"/>
                </a:solidFill>
              </a:rPr>
              <a:t> events?</a:t>
            </a:r>
            <a:endParaRPr lang="en-US" sz="2800" b="1" i="1" dirty="0">
              <a:solidFill>
                <a:srgbClr val="660066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381000" y="3124200"/>
            <a:ext cx="2590800" cy="121920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86001" y="5029200"/>
            <a:ext cx="3581399" cy="91440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90800" y="2468940"/>
            <a:ext cx="6265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2003"/>
                </a:solidFill>
              </a:rPr>
              <a:t>Calculate the invariant mass of the two </a:t>
            </a:r>
            <a:r>
              <a:rPr lang="en-US" sz="2400" dirty="0" err="1" smtClean="0">
                <a:solidFill>
                  <a:srgbClr val="2A2003"/>
                </a:solidFill>
              </a:rPr>
              <a:t>muons</a:t>
            </a:r>
            <a:r>
              <a:rPr lang="en-US" sz="2400" dirty="0" smtClean="0">
                <a:solidFill>
                  <a:srgbClr val="2A2003"/>
                </a:solidFill>
              </a:rPr>
              <a:t>.</a:t>
            </a:r>
          </a:p>
          <a:p>
            <a:endParaRPr lang="en-US" sz="2400" dirty="0" smtClean="0">
              <a:solidFill>
                <a:srgbClr val="2A2003"/>
              </a:solidFill>
            </a:endParaRPr>
          </a:p>
          <a:p>
            <a:r>
              <a:rPr lang="en-US" sz="2400" dirty="0" smtClean="0">
                <a:solidFill>
                  <a:srgbClr val="2A2003"/>
                </a:solidFill>
              </a:rPr>
              <a:t>If they come from a </a:t>
            </a:r>
            <a:r>
              <a:rPr lang="en-US" sz="2400" i="1" dirty="0" smtClean="0">
                <a:solidFill>
                  <a:srgbClr val="2A2003"/>
                </a:solidFill>
              </a:rPr>
              <a:t>Z</a:t>
            </a:r>
            <a:r>
              <a:rPr lang="en-US" sz="2400" dirty="0" smtClean="0">
                <a:solidFill>
                  <a:srgbClr val="2A2003"/>
                </a:solidFill>
              </a:rPr>
              <a:t> boson, then </a:t>
            </a:r>
          </a:p>
          <a:p>
            <a:r>
              <a:rPr lang="en-US" sz="2400" dirty="0" smtClean="0">
                <a:solidFill>
                  <a:srgbClr val="2A2003"/>
                </a:solidFill>
              </a:rPr>
              <a:t>that mass should be </a:t>
            </a:r>
            <a:r>
              <a:rPr lang="en-US" sz="2400" i="1" dirty="0" smtClean="0">
                <a:solidFill>
                  <a:srgbClr val="2A2003"/>
                </a:solidFill>
              </a:rPr>
              <a:t>M</a:t>
            </a:r>
            <a:r>
              <a:rPr lang="en-US" sz="2400" i="1" baseline="-25000" dirty="0" smtClean="0">
                <a:solidFill>
                  <a:srgbClr val="2A2003"/>
                </a:solidFill>
              </a:rPr>
              <a:t>Z</a:t>
            </a:r>
            <a:r>
              <a:rPr lang="en-US" sz="2400" i="1" dirty="0" smtClean="0">
                <a:solidFill>
                  <a:srgbClr val="2A2003"/>
                </a:solidFill>
              </a:rPr>
              <a:t>.</a:t>
            </a:r>
            <a:r>
              <a:rPr lang="en-US" sz="2400" dirty="0" smtClean="0">
                <a:solidFill>
                  <a:srgbClr val="2A2003"/>
                </a:solidFill>
              </a:rPr>
              <a:t> </a:t>
            </a:r>
            <a:endParaRPr lang="en-US" sz="2400" dirty="0">
              <a:solidFill>
                <a:srgbClr val="2A2003"/>
              </a:solidFill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53001" y="1524000"/>
          <a:ext cx="1828800" cy="597159"/>
        </p:xfrm>
        <a:graphic>
          <a:graphicData uri="http://schemas.openxmlformats.org/presentationml/2006/ole">
            <p:oleObj spid="_x0000_s50178" name="Equation" r:id="rId4" imgW="622300" imgH="203200" progId="Equation.3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3400" y="365124"/>
            <a:ext cx="8534400" cy="6111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ZmmEvtDis2.png"/>
          <p:cNvPicPr>
            <a:picLocks noChangeAspect="1"/>
          </p:cNvPicPr>
          <p:nvPr/>
        </p:nvPicPr>
        <p:blipFill>
          <a:blip r:embed="rId2"/>
          <a:srcRect t="22982" r="24753"/>
          <a:stretch>
            <a:fillRect/>
          </a:stretch>
        </p:blipFill>
        <p:spPr>
          <a:xfrm>
            <a:off x="533400" y="1607834"/>
            <a:ext cx="5889090" cy="48691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57600" y="381000"/>
            <a:ext cx="54102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381000" y="3124200"/>
            <a:ext cx="2590800" cy="121920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86001" y="5029200"/>
            <a:ext cx="3581399" cy="91440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m_mum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845" y="441324"/>
            <a:ext cx="4808238" cy="46640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8400" y="4724400"/>
            <a:ext cx="73241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M</a:t>
            </a:r>
            <a:r>
              <a:rPr lang="en-US" sz="3200" b="1" i="1" baseline="-25000" dirty="0" smtClean="0">
                <a:solidFill>
                  <a:srgbClr val="0000FF"/>
                </a:solidFill>
              </a:rPr>
              <a:t>Z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210299" y="4457699"/>
            <a:ext cx="685799" cy="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" y="685800"/>
            <a:ext cx="3343671" cy="523220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660066"/>
                </a:solidFill>
              </a:rPr>
              <a:t>A beautiful Z signal !</a:t>
            </a:r>
            <a:endParaRPr lang="en-US" sz="2800" b="1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57600" y="381000"/>
            <a:ext cx="54102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m_mum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845" y="441324"/>
            <a:ext cx="4808238" cy="4664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22235"/>
            <a:ext cx="4029445" cy="30071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1066800"/>
            <a:ext cx="2695347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2A2003"/>
                </a:solidFill>
              </a:rPr>
              <a:t>What happened to</a:t>
            </a:r>
          </a:p>
          <a:p>
            <a:r>
              <a:rPr lang="en-US" sz="2400" b="1" i="1" dirty="0" smtClean="0">
                <a:solidFill>
                  <a:srgbClr val="2A2003"/>
                </a:solidFill>
              </a:rPr>
              <a:t>the virtual photon?</a:t>
            </a:r>
            <a:endParaRPr lang="en-US" sz="2400" b="1" i="1" dirty="0">
              <a:solidFill>
                <a:srgbClr val="2A200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876300" y="3086100"/>
            <a:ext cx="2667000" cy="60960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05000" y="2057399"/>
            <a:ext cx="3429000" cy="213360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48400" y="4724400"/>
            <a:ext cx="73241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M</a:t>
            </a:r>
            <a:r>
              <a:rPr lang="en-US" sz="3200" b="1" i="1" baseline="-25000" dirty="0" smtClean="0">
                <a:solidFill>
                  <a:srgbClr val="0000FF"/>
                </a:solidFill>
              </a:rPr>
              <a:t>Z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6210299" y="4457699"/>
            <a:ext cx="685799" cy="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accDimuonA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3550" y="2133600"/>
            <a:ext cx="6038850" cy="4526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81000"/>
            <a:ext cx="827226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2400" b="1" baseline="30000" dirty="0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</a:rPr>
              <a:t>*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events (mainly at low  </a:t>
            </a:r>
            <a:r>
              <a:rPr lang="en-US" sz="2400" b="1" i="1" dirty="0" err="1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M</a:t>
            </a:r>
            <a:r>
              <a:rPr lang="en-US" sz="2400" b="1" baseline="-25000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</a:rPr>
              <a:t>mm</a:t>
            </a:r>
            <a:r>
              <a:rPr lang="en-US" sz="2400" b="1" baseline="-25000" dirty="0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</a:rPr>
              <a:t>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) are lost: limited acceptance.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they are light, so they are boosted along the beam directions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they fall through the hole around the beam pipe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the “acceptance” falls rapidly as  </a:t>
            </a:r>
            <a:r>
              <a:rPr lang="en-US" sz="2000" i="1" dirty="0" err="1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M</a:t>
            </a:r>
            <a:r>
              <a:rPr lang="en-US" sz="2000" baseline="-25000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</a:rPr>
              <a:t>mm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decreases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we have to correct for this loss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haperDimuon1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365125"/>
            <a:ext cx="6400800" cy="6175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04800"/>
            <a:ext cx="2361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A2003"/>
                </a:solidFill>
              </a:rPr>
              <a:t>After all corrections:</a:t>
            </a:r>
            <a:endParaRPr lang="en-US" sz="2000" b="1" dirty="0">
              <a:solidFill>
                <a:srgbClr val="2A200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905000"/>
            <a:ext cx="1650010" cy="5078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600" b="1" i="1" dirty="0" smtClean="0">
                <a:solidFill>
                  <a:srgbClr val="2A2003"/>
                </a:solidFill>
              </a:rPr>
              <a:t>mainly  </a:t>
            </a:r>
            <a:r>
              <a:rPr lang="en-US" sz="2600" b="1" i="1" dirty="0" err="1" smtClean="0">
                <a:solidFill>
                  <a:srgbClr val="2A2003"/>
                </a:solidFill>
                <a:latin typeface="Symbol" charset="2"/>
                <a:cs typeface="Symbol" charset="2"/>
              </a:rPr>
              <a:t>g</a:t>
            </a:r>
            <a:r>
              <a:rPr lang="en-US" sz="2600" b="1" i="1" baseline="30000" dirty="0" smtClean="0">
                <a:solidFill>
                  <a:srgbClr val="2A2003"/>
                </a:solidFill>
                <a:latin typeface="Symbol" charset="2"/>
                <a:cs typeface="Symbol" charset="2"/>
              </a:rPr>
              <a:t>*</a:t>
            </a:r>
            <a:r>
              <a:rPr lang="en-US" sz="2600" b="1" i="1" dirty="0" smtClean="0">
                <a:solidFill>
                  <a:srgbClr val="2A2003"/>
                </a:solidFill>
                <a:latin typeface="Symbol" charset="2"/>
                <a:cs typeface="Symbol" charset="2"/>
              </a:rPr>
              <a:t> </a:t>
            </a:r>
            <a:endParaRPr lang="en-US" sz="2600" b="1" i="1" dirty="0">
              <a:solidFill>
                <a:srgbClr val="2A200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2600" y="1676400"/>
            <a:ext cx="2133600" cy="49530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2844969"/>
            <a:ext cx="1577309" cy="49244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600" b="1" i="1" dirty="0" smtClean="0">
                <a:solidFill>
                  <a:srgbClr val="2A2003"/>
                </a:solidFill>
              </a:rPr>
              <a:t>mainly  </a:t>
            </a:r>
            <a:r>
              <a:rPr lang="en-US" sz="2600" b="1" i="1" dirty="0" smtClean="0">
                <a:solidFill>
                  <a:srgbClr val="2A2003"/>
                </a:solidFill>
                <a:latin typeface="Symbol" charset="2"/>
                <a:cs typeface="Symbol" charset="2"/>
              </a:rPr>
              <a:t>Z </a:t>
            </a:r>
            <a:endParaRPr lang="en-US" sz="2600" b="1" i="1" dirty="0">
              <a:solidFill>
                <a:srgbClr val="2A200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52600" y="2412831"/>
            <a:ext cx="3657600" cy="698839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3835569"/>
            <a:ext cx="2151084" cy="49244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600" b="1" i="1" dirty="0" smtClean="0">
                <a:solidFill>
                  <a:srgbClr val="2A2003"/>
                </a:solidFill>
              </a:rPr>
              <a:t>both </a:t>
            </a:r>
            <a:r>
              <a:rPr lang="en-US" sz="2600" b="1" i="1" dirty="0" err="1" smtClean="0">
                <a:solidFill>
                  <a:srgbClr val="2A2003"/>
                </a:solidFill>
                <a:latin typeface="Symbol" charset="2"/>
                <a:cs typeface="Symbol" charset="2"/>
              </a:rPr>
              <a:t>g</a:t>
            </a:r>
            <a:r>
              <a:rPr lang="en-US" sz="2600" b="1" i="1" baseline="30000" dirty="0" smtClean="0">
                <a:solidFill>
                  <a:srgbClr val="2A2003"/>
                </a:solidFill>
                <a:latin typeface="Symbol" charset="2"/>
                <a:cs typeface="Symbol" charset="2"/>
              </a:rPr>
              <a:t>*</a:t>
            </a:r>
            <a:r>
              <a:rPr lang="en-US" sz="2600" b="1" i="1" dirty="0" smtClean="0">
                <a:solidFill>
                  <a:srgbClr val="2A2003"/>
                </a:solidFill>
                <a:latin typeface="Symbol" charset="2"/>
                <a:cs typeface="Symbol" charset="2"/>
              </a:rPr>
              <a:t> </a:t>
            </a:r>
            <a:r>
              <a:rPr lang="en-US" sz="2600" b="1" i="1" dirty="0" smtClean="0">
                <a:solidFill>
                  <a:srgbClr val="2A2003"/>
                </a:solidFill>
                <a:cs typeface="Symbol" charset="2"/>
              </a:rPr>
              <a:t>and Z</a:t>
            </a:r>
            <a:endParaRPr lang="en-US" sz="2600" b="1" i="1" dirty="0">
              <a:solidFill>
                <a:srgbClr val="2A200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09800" y="3606969"/>
            <a:ext cx="4267200" cy="49530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haperDimuon1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365125"/>
            <a:ext cx="6400800" cy="61750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457200"/>
            <a:ext cx="2303235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CMS update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 4.5 fb</a:t>
            </a:r>
            <a:r>
              <a:rPr lang="en-US" sz="3200" b="1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-1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29" y="2257961"/>
            <a:ext cx="2642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compare to best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theoretical calculation: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          </a:t>
            </a:r>
            <a:r>
              <a:rPr lang="en-US" sz="2000" b="1" dirty="0" smtClean="0">
                <a:solidFill>
                  <a:srgbClr val="000090"/>
                </a:solidFill>
              </a:rPr>
              <a:t>“FEWZ”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accurate at NNLO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4267200"/>
            <a:ext cx="2787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agreement at 5% level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              over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9 orders of magnitude !!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haperDimuon1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5956"/>
            <a:ext cx="6400800" cy="617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457200"/>
            <a:ext cx="2303235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CMS update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 4.5 fb</a:t>
            </a:r>
            <a:r>
              <a:rPr lang="en-US" sz="3200" b="1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-1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29" y="2257961"/>
            <a:ext cx="24462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We have the results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for the </a:t>
            </a:r>
            <a:r>
              <a:rPr lang="en-US" sz="2000" i="1" dirty="0" err="1" smtClean="0">
                <a:solidFill>
                  <a:srgbClr val="000090"/>
                </a:solidFill>
              </a:rPr>
              <a:t>e</a:t>
            </a:r>
            <a:r>
              <a:rPr lang="en-US" sz="2000" i="1" baseline="30000" dirty="0" err="1" smtClean="0">
                <a:solidFill>
                  <a:srgbClr val="000090"/>
                </a:solidFill>
              </a:rPr>
              <a:t>+</a:t>
            </a:r>
            <a:r>
              <a:rPr lang="en-US" sz="2000" i="1" dirty="0" err="1" smtClean="0">
                <a:solidFill>
                  <a:srgbClr val="000090"/>
                </a:solidFill>
              </a:rPr>
              <a:t>e</a:t>
            </a:r>
            <a:r>
              <a:rPr lang="en-US" sz="2000" i="1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sz="2000" i="1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Symbol" charset="2"/>
              </a:rPr>
              <a:t>channel.</a:t>
            </a:r>
          </a:p>
          <a:p>
            <a:endParaRPr lang="en-US" sz="2000" dirty="0" smtClean="0">
              <a:solidFill>
                <a:srgbClr val="000090"/>
              </a:solidFill>
              <a:cs typeface="Symbol" charset="2"/>
            </a:endParaRPr>
          </a:p>
          <a:p>
            <a:r>
              <a:rPr lang="en-US" sz="2000" dirty="0" smtClean="0">
                <a:solidFill>
                  <a:srgbClr val="000090"/>
                </a:solidFill>
                <a:cs typeface="Symbol" charset="2"/>
              </a:rPr>
              <a:t>They agree very well</a:t>
            </a:r>
          </a:p>
          <a:p>
            <a:r>
              <a:rPr lang="en-US" sz="2000" dirty="0" smtClean="0">
                <a:solidFill>
                  <a:srgbClr val="000090"/>
                </a:solidFill>
                <a:cs typeface="Symbol" charset="2"/>
              </a:rPr>
              <a:t>with the </a:t>
            </a:r>
            <a:r>
              <a:rPr lang="en-US" sz="2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2000" baseline="30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+</a:t>
            </a:r>
            <a:r>
              <a:rPr lang="en-US" sz="2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2000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 smtClean="0">
                <a:solidFill>
                  <a:srgbClr val="000090"/>
                </a:solidFill>
                <a:cs typeface="Symbol" charset="2"/>
              </a:rPr>
              <a:t> results.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69557"/>
            <a:ext cx="81959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The next important piece of the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Standard Model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is the </a:t>
            </a: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Standard_Mode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89000"/>
            <a:ext cx="5283200" cy="5080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45175" y="1909763"/>
          <a:ext cx="2428875" cy="701675"/>
        </p:xfrm>
        <a:graphic>
          <a:graphicData uri="http://schemas.openxmlformats.org/presentationml/2006/ole">
            <p:oleObj spid="_x0000_s55298" name="Equation" r:id="rId4" imgW="571500" imgH="16510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962400" y="2971800"/>
            <a:ext cx="990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45352" y="3547408"/>
            <a:ext cx="37266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W</a:t>
            </a:r>
            <a:r>
              <a:rPr lang="en-US" sz="2400" dirty="0" smtClean="0"/>
              <a:t> boson sometimes </a:t>
            </a:r>
          </a:p>
          <a:p>
            <a:r>
              <a:rPr lang="en-US" sz="2400" dirty="0" smtClean="0"/>
              <a:t>decays to </a:t>
            </a:r>
            <a:r>
              <a:rPr lang="en-US" sz="2400" dirty="0" err="1" smtClean="0"/>
              <a:t>muon</a:t>
            </a:r>
            <a:r>
              <a:rPr lang="en-US" sz="2400" dirty="0" smtClean="0"/>
              <a:t> + neutrino.</a:t>
            </a:r>
          </a:p>
          <a:p>
            <a:endParaRPr lang="en-US" sz="2400" dirty="0" smtClean="0"/>
          </a:p>
          <a:p>
            <a:r>
              <a:rPr lang="en-US" sz="2400" dirty="0" smtClean="0"/>
              <a:t>We must find events</a:t>
            </a:r>
          </a:p>
          <a:p>
            <a:r>
              <a:rPr lang="en-US" sz="2400" dirty="0" smtClean="0"/>
              <a:t>with a </a:t>
            </a:r>
            <a:r>
              <a:rPr lang="en-US" sz="2400" dirty="0" err="1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cs typeface="Symbol" charset="2"/>
              </a:rPr>
              <a:t> and a 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cs typeface="Symbol" charset="2"/>
              </a:rPr>
              <a:t>.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2057400" y="3200400"/>
            <a:ext cx="990600" cy="1752600"/>
          </a:xfrm>
          <a:prstGeom prst="ellipse">
            <a:avLst/>
          </a:prstGeom>
          <a:noFill/>
          <a:ln w="38100" cmpd="sng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048000" y="4724400"/>
            <a:ext cx="2197352" cy="457200"/>
          </a:xfrm>
          <a:prstGeom prst="straightConnector1">
            <a:avLst/>
          </a:prstGeom>
          <a:ln>
            <a:solidFill>
              <a:srgbClr val="00009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img.ash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8" y="215901"/>
            <a:ext cx="8246532" cy="6184899"/>
          </a:xfrm>
          <a:prstGeom prst="rect">
            <a:avLst/>
          </a:prstGeom>
        </p:spPr>
      </p:pic>
      <p:pic>
        <p:nvPicPr>
          <p:cNvPr id="7" name="Picture 6" descr="A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57200"/>
            <a:ext cx="3435350" cy="3435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2514600" y="2895600"/>
            <a:ext cx="1981200" cy="990600"/>
          </a:xfrm>
          <a:prstGeom prst="straightConnector1">
            <a:avLst/>
          </a:prstGeom>
          <a:ln w="57150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0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Problem:  neutrinos (</a:t>
            </a:r>
            <a:r>
              <a:rPr lang="en-US" sz="2800" b="1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800" b="1" i="1" dirty="0" smtClean="0">
                <a:solidFill>
                  <a:srgbClr val="FF0000"/>
                </a:solidFill>
                <a:cs typeface="Symbol" charset="2"/>
              </a:rPr>
              <a:t>) cannot be observed directly!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295400"/>
            <a:ext cx="58949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q</a:t>
            </a:r>
            <a:r>
              <a:rPr lang="en-US" sz="2400" dirty="0" smtClean="0"/>
              <a:t> = 0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no nuclear interactions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weak interactions are so weak that</a:t>
            </a:r>
            <a:br>
              <a:rPr lang="en-US" sz="2400" dirty="0" smtClean="0"/>
            </a:br>
            <a:r>
              <a:rPr lang="en-US" sz="2400" dirty="0" smtClean="0"/>
              <a:t>    the neutrinos do not interact at all in CMS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200400"/>
            <a:ext cx="829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Neutrinos are inferred from the absence of a signal…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916740"/>
            <a:ext cx="7802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they certainly carry energy and momentum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there will appear to be a “hole” where particles should be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there will be an apparent energy imbalance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 </a:t>
            </a:r>
            <a:r>
              <a:rPr lang="en-US" sz="2400" i="1" dirty="0" smtClean="0">
                <a:solidFill>
                  <a:srgbClr val="0000FF"/>
                </a:solidFill>
                <a:sym typeface="Wingdings"/>
              </a:rPr>
              <a:t>missing transverse energy</a:t>
            </a:r>
            <a:endParaRPr lang="en-US" sz="2400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wmunu-133875-1228182-fu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5" y="457199"/>
            <a:ext cx="7754615" cy="6264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1691" y="4825424"/>
            <a:ext cx="421109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endParaRPr lang="en-US" sz="32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2743200"/>
            <a:ext cx="421109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endParaRPr lang="en-US" sz="32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09600"/>
            <a:ext cx="398466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endParaRPr lang="en-US" sz="3200" dirty="0">
              <a:solidFill>
                <a:srgbClr val="FF6600"/>
              </a:solidFill>
              <a:latin typeface="Symbol" charset="2"/>
              <a:cs typeface="Symbol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9134" y="3505200"/>
            <a:ext cx="398466" cy="5847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endParaRPr lang="en-US" sz="3200" dirty="0">
              <a:solidFill>
                <a:srgbClr val="FF6600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2209800"/>
            <a:ext cx="2438400" cy="2514600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9134" y="1752600"/>
            <a:ext cx="1038193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6600"/>
                </a:solidFill>
              </a:rPr>
              <a:t>empty</a:t>
            </a:r>
            <a:endParaRPr lang="en-US" sz="24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Wmn_M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97" y="652337"/>
            <a:ext cx="5743303" cy="5824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2836434" cy="4524315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momentum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can be inferred from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the momentum 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imbalance.</a:t>
            </a: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  <a:cs typeface="Symbol" charset="2"/>
            </a:endParaRP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These neutrinos are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just as energetic as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the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muons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.</a:t>
            </a: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  <a:cs typeface="Symbol" charset="2"/>
            </a:endParaRP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This sample of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</a:rPr>
              <a:t>mn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cs typeface="Symbol" charset="2"/>
            </a:endParaRP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events is dominated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by  W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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  <a:sym typeface="Wingdings"/>
              </a:rPr>
              <a:t>mn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CMS vs Theor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13915"/>
            <a:ext cx="7543800" cy="4861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845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Measurements have achieved unprecedented precision for a </a:t>
            </a:r>
            <a:r>
              <a:rPr lang="en-US" sz="2000" dirty="0" err="1" smtClean="0">
                <a:solidFill>
                  <a:srgbClr val="0000FF"/>
                </a:solidFill>
              </a:rPr>
              <a:t>hadron</a:t>
            </a:r>
            <a:r>
              <a:rPr lang="en-US" sz="2000" dirty="0" smtClean="0">
                <a:solidFill>
                  <a:srgbClr val="0000FF"/>
                </a:solidFill>
              </a:rPr>
              <a:t> collider.</a:t>
            </a:r>
          </a:p>
          <a:p>
            <a:r>
              <a:rPr lang="en-US" sz="2000" dirty="0" smtClean="0">
                <a:solidFill>
                  <a:srgbClr val="695008"/>
                </a:solidFill>
              </a:rPr>
              <a:t>              Agreement with theoretical predictions is very good.</a:t>
            </a:r>
            <a:endParaRPr lang="en-US" sz="2000" dirty="0">
              <a:solidFill>
                <a:srgbClr val="6950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WPlus Wminu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64559"/>
            <a:ext cx="8763000" cy="4512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85800"/>
            <a:ext cx="8405403" cy="523220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660066"/>
                </a:solidFill>
              </a:rPr>
              <a:t>Notice the numbers of W</a:t>
            </a:r>
            <a:r>
              <a:rPr lang="en-US" sz="2800" b="1" i="1" baseline="300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+</a:t>
            </a:r>
            <a:r>
              <a:rPr lang="en-US" sz="2800" b="1" i="1" dirty="0" smtClean="0">
                <a:solidFill>
                  <a:srgbClr val="660066"/>
                </a:solidFill>
                <a:cs typeface="Symbol" charset="2"/>
              </a:rPr>
              <a:t> and W</a:t>
            </a:r>
            <a:r>
              <a:rPr lang="en-US" sz="2800" b="1" i="1" baseline="300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-</a:t>
            </a:r>
            <a:r>
              <a:rPr lang="en-US" sz="2800" b="1" i="1" dirty="0" smtClean="0">
                <a:solidFill>
                  <a:srgbClr val="660066"/>
                </a:solidFill>
                <a:cs typeface="Symbol" charset="2"/>
              </a:rPr>
              <a:t> events are unequal.</a:t>
            </a:r>
            <a:endParaRPr lang="en-US" sz="2800" b="1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447800"/>
            <a:ext cx="69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This charge asymmetry comes from the initial state:   2 protons.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962400"/>
            <a:ext cx="914400" cy="707886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660066"/>
                </a:solidFill>
                <a:cs typeface="Symbol" charset="2"/>
              </a:rPr>
              <a:t>W</a:t>
            </a:r>
            <a:r>
              <a:rPr lang="en-US" sz="4000" b="1" i="1" baseline="30000" dirty="0" smtClean="0">
                <a:solidFill>
                  <a:srgbClr val="660066"/>
                </a:solidFill>
                <a:cs typeface="Symbol" charset="2"/>
              </a:rPr>
              <a:t>+</a:t>
            </a:r>
            <a:endParaRPr lang="en-US" sz="4000" b="1" i="1" dirty="0">
              <a:solidFill>
                <a:srgbClr val="660066"/>
              </a:solidFill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962400"/>
            <a:ext cx="914400" cy="707886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660066"/>
                </a:solidFill>
                <a:cs typeface="Symbol" charset="2"/>
              </a:rPr>
              <a:t>W</a:t>
            </a:r>
            <a:r>
              <a:rPr lang="en-US" sz="4000" b="1" i="1" baseline="300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-</a:t>
            </a:r>
            <a:endParaRPr lang="en-US" sz="4000" b="1" i="1" dirty="0">
              <a:solidFill>
                <a:srgbClr val="660066"/>
              </a:solidFill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W_asymmetry_mu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28950" y="1867706"/>
            <a:ext cx="5886450" cy="4837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08" y="609600"/>
            <a:ext cx="804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We can measure this asymmetry as a function of the </a:t>
            </a:r>
            <a:r>
              <a:rPr lang="en-US" sz="2400" b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2400" b="1" dirty="0" smtClean="0">
                <a:solidFill>
                  <a:srgbClr val="000090"/>
                </a:solidFill>
                <a:cs typeface="Symbol" charset="2"/>
              </a:rPr>
              <a:t> angle.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8122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asymmetry varies with the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cs typeface="Symbol" charset="2"/>
              </a:rPr>
              <a:t> angle due to </a:t>
            </a:r>
            <a:r>
              <a:rPr lang="en-US" sz="2000" u="sng" dirty="0" smtClean="0">
                <a:cs typeface="Symbol" charset="2"/>
              </a:rPr>
              <a:t>parity violations</a:t>
            </a:r>
            <a:r>
              <a:rPr lang="en-US" sz="2000" dirty="0" smtClean="0">
                <a:cs typeface="Symbol" charset="2"/>
              </a:rPr>
              <a:t> in </a:t>
            </a:r>
            <a:r>
              <a:rPr lang="en-US" sz="2000" i="1" dirty="0" smtClean="0">
                <a:cs typeface="Symbol" charset="2"/>
              </a:rPr>
              <a:t>W</a:t>
            </a:r>
            <a:r>
              <a:rPr lang="en-US" sz="2000" dirty="0" smtClean="0">
                <a:cs typeface="Symbol" charset="2"/>
              </a:rPr>
              <a:t> decay.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090" y="2362200"/>
            <a:ext cx="3024110" cy="3170099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theory is clear.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result depends on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quark populations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inside the proton.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This plot compares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four high-quality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predictions to the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CMS measurement.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W_asymmetry_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95600" y="1249774"/>
            <a:ext cx="6174734" cy="5074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08" y="609600"/>
            <a:ext cx="826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This is a new measurement in the electron channel:   W </a:t>
            </a:r>
            <a:r>
              <a:rPr lang="en-US" sz="2400" b="1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2400" b="1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  <a:sym typeface="Wingdings"/>
              </a:rPr>
              <a:t>e</a:t>
            </a:r>
            <a:r>
              <a:rPr lang="en-US" sz="2400" b="1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400" b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.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286000"/>
            <a:ext cx="2778024" cy="2246769"/>
          </a:xfrm>
          <a:prstGeom prst="rect">
            <a:avLst/>
          </a:prstGeom>
          <a:noFill/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This measurement uses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more data and is more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precise than the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cs typeface="Symbol" charset="2"/>
              </a:rPr>
              <a:t> one.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cs typeface="Symbol" charset="2"/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cs typeface="Symbol" charset="2"/>
              </a:rPr>
              <a:t>The disagreement with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cs typeface="Symbol" charset="2"/>
              </a:rPr>
              <a:t>      “MSTW2008”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cs typeface="Symbol" charset="2"/>
              </a:rPr>
              <a:t>is even starker.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Born_Level_Comb_AF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38400" y="858777"/>
            <a:ext cx="6248400" cy="5862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65125"/>
            <a:ext cx="731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90"/>
                </a:solidFill>
              </a:rPr>
              <a:t>A</a:t>
            </a:r>
            <a:r>
              <a:rPr lang="en-US" sz="2800" b="1" i="1" baseline="-25000" dirty="0" smtClean="0">
                <a:solidFill>
                  <a:srgbClr val="000090"/>
                </a:solidFill>
              </a:rPr>
              <a:t>FB</a:t>
            </a:r>
            <a:r>
              <a:rPr lang="en-US" sz="2800" b="1" dirty="0" smtClean="0">
                <a:solidFill>
                  <a:srgbClr val="000090"/>
                </a:solidFill>
              </a:rPr>
              <a:t> corrected for detector effects and radiation</a:t>
            </a:r>
            <a:endParaRPr lang="en-US" sz="2800" b="1" i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267200"/>
            <a:ext cx="2277234" cy="2308324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not corrected for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q-qbar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” dilution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not corrected for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acceptance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(Would require</a:t>
            </a:r>
          </a:p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theory assumptions.)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219200"/>
            <a:ext cx="2152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show for slices of</a:t>
            </a:r>
          </a:p>
          <a:p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-lepton rapidity: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low-Y, small A</a:t>
            </a:r>
            <a:r>
              <a:rPr lang="en-US" sz="2000" i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FB</a:t>
            </a:r>
            <a:endParaRPr lang="en-US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high-Y, larger A</a:t>
            </a:r>
            <a:r>
              <a:rPr lang="en-US" sz="2000" i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FB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276600"/>
            <a:ext cx="198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90"/>
                </a:solidFill>
              </a:rPr>
              <a:t>e</a:t>
            </a:r>
            <a:r>
              <a:rPr lang="en-US" dirty="0" smtClean="0">
                <a:solidFill>
                  <a:srgbClr val="000090"/>
                </a:solidFill>
              </a:rPr>
              <a:t> and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combined</a:t>
            </a:r>
            <a:endParaRPr lang="en-US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Sigma_v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963991"/>
            <a:ext cx="8077200" cy="5513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33400"/>
            <a:ext cx="7377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There have been many other cross section measurements by CMS: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mmmm-run172822-evt2554393033-rz-n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9948"/>
            <a:ext cx="8112883" cy="6137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894546"/>
            <a:ext cx="2315650" cy="477054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500" b="1" i="1" dirty="0" smtClean="0">
                <a:solidFill>
                  <a:srgbClr val="FF0000"/>
                </a:solidFill>
              </a:rPr>
              <a:t>Z Z </a:t>
            </a:r>
            <a:r>
              <a:rPr lang="en-US" sz="2500" b="1" i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500" b="1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500" b="1" i="1" baseline="300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500" b="1" i="1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500" b="1" i="1" baseline="300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sz="2500" b="1" i="1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500" b="1" i="1" baseline="300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500" b="1" i="1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-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81000"/>
            <a:ext cx="48006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85800"/>
            <a:ext cx="431788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We understand the atomic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structure of matter.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This would be – and is – a 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perfectly adequate picture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for most of physics.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Why do particle physicists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consider this view to be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inadequate?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the proton has a finite size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(it is not point-like like the electron)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so there must be something side –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   what?</a:t>
            </a:r>
            <a:br>
              <a:rPr lang="en-US" sz="2000" dirty="0" smtClean="0">
                <a:solidFill>
                  <a:srgbClr val="0000FF"/>
                </a:solidFill>
              </a:rPr>
            </a:br>
            <a:endParaRPr lang="en-US" sz="2000" dirty="0" smtClean="0">
              <a:solidFill>
                <a:srgbClr val="0000FF"/>
              </a:solidFill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electrons are not unique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ndard_Mod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889000"/>
            <a:ext cx="5283200" cy="508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703493"/>
            <a:ext cx="2584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matter particles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(spin-1/2)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703493"/>
            <a:ext cx="2177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5540A"/>
                </a:solidFill>
              </a:rPr>
              <a:t>force carriers</a:t>
            </a:r>
          </a:p>
          <a:p>
            <a:r>
              <a:rPr lang="en-US" sz="2800" dirty="0" smtClean="0">
                <a:solidFill>
                  <a:srgbClr val="85540A"/>
                </a:solidFill>
              </a:rPr>
              <a:t>     (spin-1)</a:t>
            </a:r>
            <a:endParaRPr lang="en-US" sz="2800" dirty="0">
              <a:solidFill>
                <a:srgbClr val="85540A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4743492" y="5886492"/>
            <a:ext cx="647616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5903893"/>
            <a:ext cx="2058226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Higgs Boson</a:t>
            </a:r>
          </a:p>
          <a:p>
            <a:r>
              <a:rPr lang="en-US" sz="2700" b="1" dirty="0" smtClean="0">
                <a:solidFill>
                  <a:srgbClr val="FF0000"/>
                </a:solidFill>
              </a:rPr>
              <a:t>     (spin-0)</a:t>
            </a:r>
          </a:p>
        </p:txBody>
      </p:sp>
      <p:sp>
        <p:nvSpPr>
          <p:cNvPr id="15" name="Oval 14"/>
          <p:cNvSpPr/>
          <p:nvPr/>
        </p:nvSpPr>
        <p:spPr>
          <a:xfrm>
            <a:off x="3886200" y="4648200"/>
            <a:ext cx="1447800" cy="152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2792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The Higgs Boson: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26" y="1295400"/>
            <a:ext cx="89434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the key to electroweak symmetry breaking: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an internal symmetry is broken spontaneously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massless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gauge bosons acquire mass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the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,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Z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and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W</a:t>
            </a:r>
            <a:r>
              <a:rPr lang="en-US" sz="2000" i="1" baseline="30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±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are born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</a:rPr>
              <a:t> the electromagnetic and weak forces are de-unified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a scalar particle is left over : the Higgs boson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the coupling of the Higgs boson to all other particles is determined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depends on the Higgs boson mass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only the mass of the Higgs boson, </a:t>
            </a:r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en-US" sz="2400" b="1" i="1" baseline="-25000" dirty="0" smtClean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, cannot be predicted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theoretical upper limits around 600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GeV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experimental lower limit at 114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GeV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from LEP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searches at the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Tevatron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excluded a narrow range around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165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GeV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recent searches at the LHC exclude a much larger range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Content Placeholder 7" descr="Untitled 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-28062" b="-28062"/>
              <a:stretch>
                <a:fillRect/>
              </a:stretch>
            </p:blipFill>
          </mc:Choice>
          <mc:Fallback>
            <p:blipFill>
              <a:blip r:embed="rId3"/>
              <a:srcRect t="-28062" b="-28062"/>
              <a:stretch>
                <a:fillRect/>
              </a:stretch>
            </p:blipFill>
          </mc:Fallback>
        </mc:AlternateContent>
        <p:spPr>
          <a:xfrm>
            <a:off x="3556048" y="990600"/>
            <a:ext cx="5511752" cy="6658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85800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2A2003"/>
                </a:solidFill>
              </a:rPr>
              <a:t> There are several production processes for the Higgs boson.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2A2003"/>
                </a:solidFill>
              </a:rPr>
              <a:t> largest cross section is “gluon fusion”  </a:t>
            </a:r>
            <a:r>
              <a:rPr lang="en-US" sz="2000" i="1" dirty="0" err="1" smtClean="0">
                <a:solidFill>
                  <a:srgbClr val="2A2003"/>
                </a:solidFill>
              </a:rPr>
              <a:t>gg</a:t>
            </a:r>
            <a:r>
              <a:rPr lang="en-US" sz="2000" i="1" dirty="0" smtClean="0">
                <a:solidFill>
                  <a:srgbClr val="2A2003"/>
                </a:solidFill>
              </a:rPr>
              <a:t> </a:t>
            </a:r>
            <a:r>
              <a:rPr lang="en-US" sz="2000" i="1" dirty="0" err="1" smtClean="0">
                <a:solidFill>
                  <a:srgbClr val="2A2003"/>
                </a:solidFill>
                <a:sym typeface="Wingdings"/>
              </a:rPr>
              <a:t></a:t>
            </a:r>
            <a:r>
              <a:rPr lang="en-US" sz="2000" i="1" dirty="0" smtClean="0">
                <a:solidFill>
                  <a:srgbClr val="2A2003"/>
                </a:solidFill>
                <a:sym typeface="Wingdings"/>
              </a:rPr>
              <a:t> H</a:t>
            </a:r>
            <a:r>
              <a:rPr lang="en-US" sz="2000" dirty="0" smtClean="0">
                <a:solidFill>
                  <a:srgbClr val="2A2003"/>
                </a:solidFill>
                <a:sym typeface="Wingdings"/>
              </a:rPr>
              <a:t/>
            </a:r>
            <a:br>
              <a:rPr lang="en-US" sz="2000" dirty="0" smtClean="0">
                <a:solidFill>
                  <a:srgbClr val="2A2003"/>
                </a:solidFill>
                <a:sym typeface="Wingdings"/>
              </a:rPr>
            </a:br>
            <a:endParaRPr lang="en-US" sz="2000" dirty="0" smtClean="0">
              <a:solidFill>
                <a:srgbClr val="2A2003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2A2003"/>
                </a:solidFill>
                <a:sym typeface="Wingdings"/>
              </a:rPr>
              <a:t> </a:t>
            </a:r>
            <a:r>
              <a:rPr lang="en-US" sz="2000" b="1" dirty="0" smtClean="0">
                <a:solidFill>
                  <a:srgbClr val="2A2003"/>
                </a:solidFill>
                <a:sym typeface="Wingdings"/>
              </a:rPr>
              <a:t>The branching ratios for Higgs decays are the key to search strategies.</a:t>
            </a:r>
            <a:endParaRPr lang="en-US" sz="2000" b="1" dirty="0" smtClean="0">
              <a:solidFill>
                <a:srgbClr val="2A20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667000"/>
            <a:ext cx="290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</a:rPr>
              <a:t>WW</a:t>
            </a:r>
            <a:r>
              <a:rPr lang="en-US" sz="2400" b="1" dirty="0" smtClean="0">
                <a:solidFill>
                  <a:srgbClr val="008000"/>
                </a:solidFill>
              </a:rPr>
              <a:t> and </a:t>
            </a:r>
            <a:r>
              <a:rPr lang="en-US" sz="2400" b="1" i="1" dirty="0" smtClean="0">
                <a:solidFill>
                  <a:srgbClr val="008000"/>
                </a:solidFill>
              </a:rPr>
              <a:t>ZZ</a:t>
            </a:r>
            <a:r>
              <a:rPr lang="en-US" sz="2400" b="1" dirty="0" smtClean="0">
                <a:solidFill>
                  <a:srgbClr val="008000"/>
                </a:solidFill>
              </a:rPr>
              <a:t> are large 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for most masses.</a:t>
            </a:r>
          </a:p>
        </p:txBody>
      </p:sp>
      <p:sp>
        <p:nvSpPr>
          <p:cNvPr id="9" name="Oval 8"/>
          <p:cNvSpPr/>
          <p:nvPr/>
        </p:nvSpPr>
        <p:spPr>
          <a:xfrm>
            <a:off x="6477000" y="2009239"/>
            <a:ext cx="762000" cy="1267361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29864" y="2667000"/>
            <a:ext cx="3347136" cy="609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3969603"/>
            <a:ext cx="30768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</a:rPr>
              <a:t>Leptonic</a:t>
            </a:r>
            <a:r>
              <a:rPr lang="en-US" sz="2400" b="1" dirty="0" smtClean="0">
                <a:solidFill>
                  <a:srgbClr val="008000"/>
                </a:solidFill>
              </a:rPr>
              <a:t> decay modes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provide a very clean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signature – crucial for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separating signal and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background.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0" y="296863"/>
          <a:ext cx="3940175" cy="539750"/>
        </p:xfrm>
        <a:graphic>
          <a:graphicData uri="http://schemas.openxmlformats.org/presentationml/2006/ole">
            <p:oleObj spid="_x0000_s39938" name="Equation" r:id="rId3" imgW="927100" imgH="1270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838200"/>
            <a:ext cx="668644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very low backgrounds thanks to 4-leptons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only real background is continuum 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pp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ZZ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good momentum resolution leads to great mass resolution: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000" i="1" baseline="-25000" dirty="0" err="1" smtClean="0">
                <a:solidFill>
                  <a:schemeClr val="accent6">
                    <a:lumMod val="50000"/>
                  </a:schemeClr>
                </a:solidFill>
                <a:cs typeface="Symbol" charset="2"/>
                <a:sym typeface="Wingdings"/>
              </a:rPr>
              <a:t>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= 1 - 2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GeV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  for  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M</a:t>
            </a:r>
            <a:r>
              <a:rPr lang="en-US" sz="2000" i="1" baseline="-25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H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=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100 – 200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GeV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a Higgs signal would appear as a narrow peak 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 on top of a smooth background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disadvantage:  rather low rate…   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    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BR(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Zll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) = 3.3%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to compensate, pay particular 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attention to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and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  <a:sym typeface="Wingdings"/>
              </a:rPr>
              <a:t> identification.</a:t>
            </a:r>
          </a:p>
        </p:txBody>
      </p:sp>
      <p:pic>
        <p:nvPicPr>
          <p:cNvPr id="8" name="Picture 7" descr="ZZ_InvariantMa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39162"/>
            <a:ext cx="4495800" cy="3937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724400"/>
            <a:ext cx="39548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No obvious signal, but …</a:t>
            </a:r>
          </a:p>
          <a:p>
            <a:r>
              <a:rPr lang="en-US" sz="2400" b="1" i="1" dirty="0" smtClean="0">
                <a:solidFill>
                  <a:srgbClr val="000090"/>
                </a:solidFill>
              </a:rPr>
              <a:t>maybe a couple extra events</a:t>
            </a:r>
            <a:br>
              <a:rPr lang="en-US" sz="2400" b="1" i="1" dirty="0" smtClean="0">
                <a:solidFill>
                  <a:srgbClr val="000090"/>
                </a:solidFill>
              </a:rPr>
            </a:br>
            <a:r>
              <a:rPr lang="en-US" sz="2400" b="1" i="1" dirty="0" smtClean="0">
                <a:solidFill>
                  <a:srgbClr val="000090"/>
                </a:solidFill>
              </a:rPr>
              <a:t>in the low-mass region?</a:t>
            </a:r>
            <a:endParaRPr lang="en-US" sz="2400" b="1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0" y="296863"/>
          <a:ext cx="3940175" cy="539750"/>
        </p:xfrm>
        <a:graphic>
          <a:graphicData uri="http://schemas.openxmlformats.org/presentationml/2006/ole">
            <p:oleObj spid="_x0000_s79874" name="Equation" r:id="rId3" imgW="927100" imgH="127000" progId="Equation.3">
              <p:embed/>
            </p:oleObj>
          </a:graphicData>
        </a:graphic>
      </p:graphicFrame>
      <p:pic>
        <p:nvPicPr>
          <p:cNvPr id="8" name="Picture 7" descr="ZZ_InvariantMa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39162"/>
            <a:ext cx="4495800" cy="3937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724400"/>
            <a:ext cx="39548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No obvious signal, but …</a:t>
            </a:r>
          </a:p>
          <a:p>
            <a:r>
              <a:rPr lang="en-US" sz="2400" b="1" i="1" dirty="0" smtClean="0">
                <a:solidFill>
                  <a:srgbClr val="000090"/>
                </a:solidFill>
              </a:rPr>
              <a:t>maybe a couple extra events</a:t>
            </a:r>
            <a:br>
              <a:rPr lang="en-US" sz="2400" b="1" i="1" dirty="0" smtClean="0">
                <a:solidFill>
                  <a:srgbClr val="000090"/>
                </a:solidFill>
              </a:rPr>
            </a:br>
            <a:r>
              <a:rPr lang="en-US" sz="2400" b="1" i="1" dirty="0" smtClean="0">
                <a:solidFill>
                  <a:srgbClr val="000090"/>
                </a:solidFill>
              </a:rPr>
              <a:t>in the low-mass region?</a:t>
            </a:r>
            <a:endParaRPr lang="en-US" sz="2400" b="1" i="1" dirty="0">
              <a:solidFill>
                <a:srgbClr val="000090"/>
              </a:solidFill>
            </a:endParaRPr>
          </a:p>
        </p:txBody>
      </p:sp>
      <p:pic>
        <p:nvPicPr>
          <p:cNvPr id="10" name="Picture 9" descr="M4L HZZ zoom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36" y="912813"/>
            <a:ext cx="4307564" cy="388778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1601788" y="4646612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57200" y="296863"/>
          <a:ext cx="4965701" cy="539750"/>
        </p:xfrm>
        <a:graphic>
          <a:graphicData uri="http://schemas.openxmlformats.org/presentationml/2006/ole">
            <p:oleObj spid="_x0000_s78850" name="Equation" r:id="rId3" imgW="1168400" imgH="127000" progId="Equation.3">
              <p:embed/>
            </p:oleObj>
          </a:graphicData>
        </a:graphic>
      </p:graphicFrame>
      <p:pic>
        <p:nvPicPr>
          <p:cNvPr id="6" name="Picture 5" descr="MLL HWW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098674"/>
            <a:ext cx="7543800" cy="3606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838200"/>
            <a:ext cx="90845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rate is much higher than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H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ZZ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backgrounds are manageable – depends on the number of jets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main background is continuum 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pp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WW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but top is important, too, 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no real mass information  (nominally 20% resolution – see below)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a Higgs signal would appear as an excess in the number of events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exploit subtle differences in kinematic distributions with a multi-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variate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technique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  <a:sym typeface="Wingdings"/>
              </a:rPr>
              <a:t> there is a very modest excess of the number of events.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4343400"/>
            <a:ext cx="1029398" cy="523220"/>
          </a:xfrm>
          <a:prstGeom prst="rect">
            <a:avLst/>
          </a:prstGeom>
          <a:noFill/>
          <a:ln w="12700" cmpd="sng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0 jets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6802" y="4343400"/>
            <a:ext cx="864339" cy="523220"/>
          </a:xfrm>
          <a:prstGeom prst="rect">
            <a:avLst/>
          </a:prstGeom>
          <a:noFill/>
          <a:ln w="12700" cmpd="sng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1 jet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6348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Combined Searches for the Higgs Boson: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914400"/>
            <a:ext cx="75713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five channels: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H </a:t>
            </a:r>
            <a:r>
              <a:rPr lang="en-US" sz="2400" i="1" dirty="0" err="1" smtClean="0">
                <a:solidFill>
                  <a:schemeClr val="bg2">
                    <a:lumMod val="10000"/>
                  </a:schemeClr>
                </a:solidFill>
                <a:sym typeface="Wingdings"/>
              </a:rPr>
              <a:t>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sym typeface="Wingdings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  <a:sym typeface="Wingdings"/>
              </a:rPr>
              <a:t>,  </a:t>
            </a:r>
            <a:r>
              <a:rPr lang="en-US" sz="2400" i="1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i="1" baseline="30000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400" i="1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i="1" baseline="30000" dirty="0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  <a:sym typeface="Wingdings"/>
              </a:rPr>
              <a:t>,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 bb,  W</a:t>
            </a:r>
            <a:r>
              <a:rPr lang="en-US" sz="2400" i="1" baseline="300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+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W</a:t>
            </a:r>
            <a:r>
              <a:rPr lang="en-US" sz="2400" i="1" baseline="300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-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and 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ZZ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H </a:t>
            </a:r>
            <a:r>
              <a:rPr lang="en-US" sz="2000" i="1" dirty="0" err="1" smtClean="0">
                <a:solidFill>
                  <a:schemeClr val="bg2">
                    <a:lumMod val="10000"/>
                  </a:schemeClr>
                </a:solidFill>
                <a:sym typeface="Wingdings"/>
              </a:rPr>
              <a:t>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sym typeface="Wingdings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10000"/>
                  </a:schemeClr>
                </a:solidFill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is the best one for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en-US" sz="2000" i="1" baseline="-25000" dirty="0" smtClean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 &lt;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120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GeV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H </a:t>
            </a:r>
            <a:r>
              <a:rPr lang="en-US" sz="2000" i="1" dirty="0" err="1" smtClean="0">
                <a:solidFill>
                  <a:schemeClr val="bg2">
                    <a:lumMod val="10000"/>
                  </a:schemeClr>
                </a:solidFill>
                <a:sym typeface="Wingdings"/>
              </a:rPr>
              <a:t>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sym typeface="Wingdings"/>
              </a:rPr>
              <a:t>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W</a:t>
            </a:r>
            <a:r>
              <a:rPr lang="en-US" sz="2000" i="1" baseline="300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+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W</a:t>
            </a:r>
            <a:r>
              <a:rPr lang="en-US" sz="2000" i="1" baseline="300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-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is the best one for 120 &lt; 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en-US" sz="2000" i="1" baseline="-25000" dirty="0" smtClean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 &lt;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200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GeV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H </a:t>
            </a:r>
            <a:r>
              <a:rPr lang="en-US" sz="2000" i="1" dirty="0" err="1" smtClean="0">
                <a:solidFill>
                  <a:schemeClr val="bg2">
                    <a:lumMod val="10000"/>
                  </a:schemeClr>
                </a:solidFill>
                <a:sym typeface="Wingdings"/>
              </a:rPr>
              <a:t>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sym typeface="Wingdings"/>
              </a:rPr>
              <a:t>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ZZ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is the best one for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en-US" sz="2000" i="1" baseline="-25000" dirty="0" smtClean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 &gt;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200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GeV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cs typeface="Symbol" charset="2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statistical techniques developed and agreed in advance</a:t>
            </a:r>
            <a:b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</a:b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Symbol" charset="2"/>
                <a:sym typeface="Wingdings"/>
              </a:rPr>
              <a:t>     by the CMS and ATLAS experts 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7" descr="H Combi expected limit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3" y="3143199"/>
            <a:ext cx="7696200" cy="3578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1741" y="5715000"/>
            <a:ext cx="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WW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410200"/>
            <a:ext cx="47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ZZ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95300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3366FF"/>
                </a:solidFill>
                <a:latin typeface="Symbol" charset="2"/>
                <a:cs typeface="Symbol" charset="2"/>
                <a:sym typeface="Wingdings"/>
              </a:rPr>
              <a:t>gg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502920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3366FF"/>
                </a:solidFill>
                <a:latin typeface="Symbol" charset="2"/>
                <a:cs typeface="Symbol" charset="2"/>
                <a:sym typeface="Wingdings"/>
              </a:rPr>
              <a:t>gg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562600"/>
            <a:ext cx="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WW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1423" y="5345668"/>
            <a:ext cx="47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ZZ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6348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Combined Searches for the Higgs Boson: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838200"/>
            <a:ext cx="79432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actual limits given by solid line with dots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dashed line gives expected limit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yellow and green bands give expected fluctuations in limits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15" descr="H Combi mu limi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2734"/>
            <a:ext cx="9144000" cy="432046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5400000">
            <a:off x="6831770" y="3174170"/>
            <a:ext cx="457198" cy="357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05851" y="2615624"/>
            <a:ext cx="466298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6600"/>
                </a:solidFill>
              </a:rPr>
              <a:t>?</a:t>
            </a:r>
            <a:endParaRPr lang="en-US" sz="32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H combi individual limi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1"/>
            <a:ext cx="7261702" cy="3340697"/>
          </a:xfrm>
          <a:prstGeom prst="rect">
            <a:avLst/>
          </a:prstGeom>
        </p:spPr>
      </p:pic>
      <p:pic>
        <p:nvPicPr>
          <p:cNvPr id="6" name="Picture 5" descr="H combi two sets of limit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16898"/>
            <a:ext cx="7239000" cy="3441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410200"/>
            <a:ext cx="99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ZZ + </a:t>
            </a:r>
            <a:r>
              <a:rPr lang="en-US" sz="20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gg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410200"/>
            <a:ext cx="1710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WW + bb + </a:t>
            </a:r>
            <a:r>
              <a:rPr lang="en-US" sz="20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tt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4941" y="1676400"/>
            <a:ext cx="60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WW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8151" y="1676400"/>
            <a:ext cx="47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ZZ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160020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3366FF"/>
                </a:solidFill>
                <a:latin typeface="Symbol" charset="2"/>
                <a:cs typeface="Symbol" charset="2"/>
                <a:sym typeface="Wingdings"/>
              </a:rPr>
              <a:t>gg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867400"/>
            <a:ext cx="179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localized excess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1882" y="5867400"/>
            <a:ext cx="207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widespread excess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37894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000090"/>
                </a:solidFill>
              </a:rPr>
              <a:t> beautiful measurements of standard model processes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 huge samples of </a:t>
            </a:r>
            <a:r>
              <a:rPr lang="en-US" sz="2200" i="1" dirty="0" smtClean="0">
                <a:solidFill>
                  <a:srgbClr val="000090"/>
                </a:solidFill>
              </a:rPr>
              <a:t>W</a:t>
            </a:r>
            <a:r>
              <a:rPr lang="en-US" sz="2200" dirty="0" smtClean="0">
                <a:solidFill>
                  <a:srgbClr val="000090"/>
                </a:solidFill>
              </a:rPr>
              <a:t> and </a:t>
            </a:r>
            <a:r>
              <a:rPr lang="en-US" sz="2200" i="1" dirty="0" smtClean="0">
                <a:solidFill>
                  <a:srgbClr val="000090"/>
                </a:solidFill>
              </a:rPr>
              <a:t>Z</a:t>
            </a:r>
            <a:r>
              <a:rPr lang="en-US" sz="2200" dirty="0" smtClean="0">
                <a:solidFill>
                  <a:srgbClr val="000090"/>
                </a:solidFill>
              </a:rPr>
              <a:t> bosons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 excellent detector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048000"/>
            <a:ext cx="78149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 searches for the missing piece of the Standard Model</a:t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    (“Higgs boson”)    are underway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800000"/>
                </a:solidFill>
              </a:rPr>
              <a:t> final states with of </a:t>
            </a:r>
            <a:r>
              <a:rPr lang="en-US" sz="2200" i="1" dirty="0" smtClean="0">
                <a:solidFill>
                  <a:srgbClr val="800000"/>
                </a:solidFill>
              </a:rPr>
              <a:t>W</a:t>
            </a:r>
            <a:r>
              <a:rPr lang="en-US" sz="2200" dirty="0" smtClean="0">
                <a:solidFill>
                  <a:srgbClr val="800000"/>
                </a:solidFill>
              </a:rPr>
              <a:t> and </a:t>
            </a:r>
            <a:r>
              <a:rPr lang="en-US" sz="2200" i="1" dirty="0" smtClean="0">
                <a:solidFill>
                  <a:srgbClr val="800000"/>
                </a:solidFill>
              </a:rPr>
              <a:t>Z</a:t>
            </a:r>
            <a:r>
              <a:rPr lang="en-US" sz="2200" dirty="0" smtClean="0">
                <a:solidFill>
                  <a:srgbClr val="800000"/>
                </a:solidFill>
              </a:rPr>
              <a:t> bosons are crucial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i="1" dirty="0" smtClean="0">
                <a:solidFill>
                  <a:srgbClr val="800000"/>
                </a:solidFill>
              </a:rPr>
              <a:t>H </a:t>
            </a:r>
            <a:r>
              <a:rPr lang="en-US" sz="2200" i="1" dirty="0" err="1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sz="2200" i="1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2200" i="1" dirty="0" err="1" smtClean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sz="2200" i="1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plays a key role at low masses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 a hint of a signal at 124 </a:t>
            </a:r>
            <a:r>
              <a:rPr lang="en-US" sz="2200" dirty="0" err="1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GeV</a:t>
            </a:r>
            <a:r>
              <a:rPr lang="en-US" sz="22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 – is it just a fluctuation?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 more data needed  -- and it is coming in already…</a:t>
            </a:r>
          </a:p>
          <a:p>
            <a:pPr lvl="2">
              <a:buFont typeface="Arial"/>
              <a:buChar char="•"/>
            </a:pPr>
            <a:r>
              <a:rPr lang="en-US" sz="22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 CM energy is 8 </a:t>
            </a:r>
            <a:r>
              <a:rPr lang="en-US" sz="2200" dirty="0" err="1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TeV</a:t>
            </a:r>
            <a:r>
              <a:rPr lang="en-US" sz="22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 now</a:t>
            </a:r>
          </a:p>
          <a:p>
            <a:pPr lvl="2">
              <a:buFont typeface="Arial"/>
              <a:buChar char="•"/>
            </a:pPr>
            <a:r>
              <a:rPr lang="en-US" sz="22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 already we have &gt; 1 fb</a:t>
            </a:r>
            <a:r>
              <a:rPr lang="en-US" sz="2200" baseline="300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-1</a:t>
            </a:r>
            <a:r>
              <a:rPr lang="en-US" sz="22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 and we expect 15 fb</a:t>
            </a:r>
            <a:r>
              <a:rPr lang="en-US" sz="2200" baseline="300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-1</a:t>
            </a:r>
            <a:r>
              <a:rPr lang="en-US" sz="2200" dirty="0" smtClean="0">
                <a:solidFill>
                  <a:srgbClr val="800000"/>
                </a:solidFill>
                <a:latin typeface="Franklin Gothic Book"/>
                <a:cs typeface="Franklin Gothic Book"/>
                <a:sym typeface="Wingdings"/>
              </a:rPr>
              <a:t> in 2012!</a:t>
            </a:r>
            <a:endParaRPr lang="en-US" sz="2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ndard_Mod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889000"/>
            <a:ext cx="52832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85800"/>
            <a:ext cx="431788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proton has a finite size </a:t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(it is not point-like like the electron)</a:t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so there must be something side –</a:t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  what?</a:t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electrons are not unique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7470" y="2286000"/>
            <a:ext cx="2981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the fundamental particles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inside the proton are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      “quarks”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546937"/>
            <a:ext cx="346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the electron and its sisters are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       “leptons”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62400" y="1447800"/>
            <a:ext cx="3505200" cy="1524000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3276600"/>
            <a:ext cx="3505200" cy="1524000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24200" y="2514600"/>
            <a:ext cx="9906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76600" y="4648200"/>
            <a:ext cx="1371600" cy="55846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prot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" y="2971800"/>
            <a:ext cx="677228" cy="685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 descr="totallumivstime-pp-2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" y="822955"/>
            <a:ext cx="6858014" cy="521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2209800"/>
            <a:ext cx="40438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b="1" dirty="0" smtClean="0">
                <a:solidFill>
                  <a:schemeClr val="tx2">
                    <a:lumMod val="75000"/>
                  </a:schemeClr>
                </a:solidFill>
              </a:rPr>
              <a:t>EXTRAS</a:t>
            </a:r>
            <a:endParaRPr lang="en-US" sz="9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 descr="fws_r132440_e27381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442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Content Placeholder 7" descr="Untitled 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-28062" b="-28062"/>
              <a:stretch>
                <a:fillRect/>
              </a:stretch>
            </p:blipFill>
          </mc:Choice>
          <mc:Fallback>
            <p:blipFill>
              <a:blip r:embed="rId3"/>
              <a:srcRect t="-28062" b="-28062"/>
              <a:stretch>
                <a:fillRect/>
              </a:stretch>
            </p:blipFill>
          </mc:Fallback>
        </mc:AlternateContent>
        <p:spPr>
          <a:xfrm>
            <a:off x="5040499" y="3048000"/>
            <a:ext cx="3808564" cy="4600631"/>
          </a:xfrm>
          <a:prstGeom prst="rect">
            <a:avLst/>
          </a:prstGeom>
        </p:spPr>
      </p:pic>
      <p:pic>
        <p:nvPicPr>
          <p:cNvPr id="6" name="Picture 5" descr="Higgs BR official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838530"/>
            <a:ext cx="4724400" cy="445131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H Combi p-valu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125"/>
            <a:ext cx="9144000" cy="427974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24D-AF6C-964E-9D29-547B3B37E292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 descr="H Combi bar graph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173"/>
            <a:ext cx="9144000" cy="44056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ndard_Mod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889000"/>
            <a:ext cx="5283200" cy="508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703493"/>
            <a:ext cx="2584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matter particles</a:t>
            </a:r>
            <a:br>
              <a:rPr lang="en-US" sz="2800" b="1" dirty="0" smtClean="0">
                <a:solidFill>
                  <a:srgbClr val="000090"/>
                </a:solidFill>
              </a:rPr>
            </a:br>
            <a:r>
              <a:rPr lang="en-US" sz="2800" b="1" dirty="0" smtClean="0">
                <a:solidFill>
                  <a:srgbClr val="000090"/>
                </a:solidFill>
              </a:rPr>
              <a:t>    (spin-1/2)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703493"/>
            <a:ext cx="2177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force carriers</a:t>
            </a:r>
          </a:p>
          <a:p>
            <a:r>
              <a:rPr lang="en-US" sz="2800" b="1" dirty="0" smtClean="0">
                <a:solidFill>
                  <a:srgbClr val="000090"/>
                </a:solidFill>
              </a:rPr>
              <a:t>     (spin-1)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1179492"/>
            <a:ext cx="2743200" cy="4002107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81600" y="1179491"/>
            <a:ext cx="1295400" cy="4002107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47800" y="3657600"/>
            <a:ext cx="9906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477000" y="3657600"/>
            <a:ext cx="1295400" cy="2792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743492" y="5886492"/>
            <a:ext cx="647616" cy="533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88188" y="5842337"/>
            <a:ext cx="2894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Higgs Boson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(spin-0)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(We’ll come back to this.)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ndard_Mod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889000"/>
            <a:ext cx="5283200" cy="508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703493"/>
            <a:ext cx="2584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matter particles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 (spin-1/2)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703493"/>
            <a:ext cx="2177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force carriers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     (spin-1)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1179492"/>
            <a:ext cx="2743200" cy="4002107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81600" y="1179491"/>
            <a:ext cx="1295400" cy="4002107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47800" y="3657600"/>
            <a:ext cx="9906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477000" y="3657600"/>
            <a:ext cx="1295400" cy="2792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743492" y="5886492"/>
            <a:ext cx="647616" cy="533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88188" y="5842337"/>
            <a:ext cx="2894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Higgs Boson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(spin-0)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(We’ll come back to this.)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57800" y="2133600"/>
            <a:ext cx="1143000" cy="1828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6172200" y="1752599"/>
            <a:ext cx="1143000" cy="67166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56553" y="1053405"/>
            <a:ext cx="14826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We will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focus 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these.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69557"/>
            <a:ext cx="86858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This resonance is an important piece of the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Standard Model: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Standard_Mode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89000"/>
            <a:ext cx="5283200" cy="5080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37225" y="1828800"/>
          <a:ext cx="2644775" cy="863600"/>
        </p:xfrm>
        <a:graphic>
          <a:graphicData uri="http://schemas.openxmlformats.org/presentationml/2006/ole">
            <p:oleObj spid="_x0000_s41986" name="Equation" r:id="rId4" imgW="622300" imgH="20320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962400" y="2209800"/>
            <a:ext cx="990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45352" y="3547408"/>
            <a:ext cx="3592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Z</a:t>
            </a:r>
            <a:r>
              <a:rPr lang="en-US" sz="2400" dirty="0" smtClean="0"/>
              <a:t> boson sometimes </a:t>
            </a:r>
          </a:p>
          <a:p>
            <a:r>
              <a:rPr lang="en-US" sz="2400" dirty="0" smtClean="0"/>
              <a:t>decays to a pair of </a:t>
            </a:r>
            <a:r>
              <a:rPr lang="en-US" sz="2400" dirty="0" err="1" smtClean="0"/>
              <a:t>muons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So we can find </a:t>
            </a:r>
            <a:r>
              <a:rPr lang="en-US" sz="2400" i="1" dirty="0" smtClean="0"/>
              <a:t>Z</a:t>
            </a:r>
            <a:r>
              <a:rPr lang="en-US" sz="2400" dirty="0" smtClean="0"/>
              <a:t> boson in </a:t>
            </a:r>
          </a:p>
          <a:p>
            <a:r>
              <a:rPr lang="en-US" sz="2400" dirty="0" smtClean="0"/>
              <a:t>events with a  </a:t>
            </a:r>
            <a:r>
              <a:rPr lang="en-US" sz="2400" dirty="0" err="1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sz="2400" dirty="0" err="1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400" dirty="0" smtClean="0">
                <a:cs typeface="Symbol" charset="2"/>
              </a:rPr>
              <a:t>  pair.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2057400" y="3962400"/>
            <a:ext cx="990600" cy="990600"/>
          </a:xfrm>
          <a:prstGeom prst="ellipse">
            <a:avLst/>
          </a:prstGeom>
          <a:noFill/>
          <a:ln w="38100" cmpd="sng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048000" y="4724400"/>
            <a:ext cx="2197352" cy="457200"/>
          </a:xfrm>
          <a:prstGeom prst="straightConnector1">
            <a:avLst/>
          </a:prstGeom>
          <a:ln>
            <a:solidFill>
              <a:srgbClr val="00009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27-Apr-2012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 and Z Bosons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ZmmEvtDi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4900"/>
            <a:ext cx="7826197" cy="632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4413" y="381000"/>
            <a:ext cx="3791985" cy="523220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660066"/>
                </a:solidFill>
              </a:rPr>
              <a:t>Here is a nice example!</a:t>
            </a:r>
            <a:endParaRPr lang="en-US" sz="2800" b="1" i="1" dirty="0">
              <a:solidFill>
                <a:srgbClr val="66006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" y="5103812"/>
            <a:ext cx="121920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352801" y="5027612"/>
            <a:ext cx="1132015" cy="31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64214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p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3231" y="4572000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p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429000"/>
            <a:ext cx="421109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endParaRPr lang="en-US" sz="32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9891" y="5257800"/>
            <a:ext cx="421109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endParaRPr lang="en-US" sz="32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18169" y="3048000"/>
            <a:ext cx="1634831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2815579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p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rot="10800000" flipV="1">
            <a:off x="7021387" y="3045768"/>
            <a:ext cx="1547645" cy="382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69031" y="281493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p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3118</TotalTime>
  <Words>2415</Words>
  <Application>Microsoft Macintosh PowerPoint</Application>
  <PresentationFormat>On-screen Show (4:3)</PresentationFormat>
  <Paragraphs>459</Paragraphs>
  <Slides>55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Trek</vt:lpstr>
      <vt:lpstr>Equation</vt:lpstr>
      <vt:lpstr>W and Z Bosons at the High Energy Frontier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Conclusions</vt:lpstr>
      <vt:lpstr>Slide 50</vt:lpstr>
      <vt:lpstr>Slide 51</vt:lpstr>
      <vt:lpstr>Slide 52</vt:lpstr>
      <vt:lpstr>Slide 53</vt:lpstr>
      <vt:lpstr>Slide 54</vt:lpstr>
      <vt:lpstr>Slide 55</vt:lpstr>
    </vt:vector>
  </TitlesOfParts>
  <Company>Northwestern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and Z Bosons at the High Energy Frontier</dc:title>
  <dc:creator>Michael Schmitt</dc:creator>
  <cp:lastModifiedBy>Michael Schmitt</cp:lastModifiedBy>
  <cp:revision>62</cp:revision>
  <dcterms:created xsi:type="dcterms:W3CDTF">2012-04-28T20:53:11Z</dcterms:created>
  <dcterms:modified xsi:type="dcterms:W3CDTF">2012-04-28T20:54:03Z</dcterms:modified>
</cp:coreProperties>
</file>