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embeddings/Microsoft_Equation22.bin" ContentType="application/vnd.openxmlformats-officedocument.oleObject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embeddings/Microsoft_Equation8.bin" ContentType="application/vnd.openxmlformats-officedocument.oleObject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embeddings/Microsoft_Equation12.bin" ContentType="application/vnd.openxmlformats-officedocument.oleObject"/>
  <Override PartName="/ppt/embeddings/Microsoft_Equation20.bin" ContentType="application/vnd.openxmlformats-officedocument.oleObject"/>
  <Override PartName="/ppt/embeddings/Microsoft_Equation19.bin" ContentType="application/vnd.openxmlformats-officedocument.oleObject"/>
  <Override PartName="/ppt/embeddings/Microsoft_Equation11.bin" ContentType="application/vnd.openxmlformats-officedocument.oleObject"/>
  <Override PartName="/ppt/embeddings/Microsoft_Equation4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embeddings/Microsoft_Equation23.bin" ContentType="application/vnd.openxmlformats-officedocument.oleObject"/>
  <Override PartName="/ppt/embeddings/Microsoft_Equation5.bin" ContentType="application/vnd.openxmlformats-officedocument.oleObject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Microsoft_Equation18.bin" ContentType="application/vnd.openxmlformats-officedocument.oleObject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Default Extension="png" ContentType="image/png"/>
  <Override PartName="/ppt/embeddings/Microsoft_Equation1.bin" ContentType="application/vnd.openxmlformats-officedocument.oleObject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embeddings/Microsoft_Equation24.bin" ContentType="application/vnd.openxmlformats-officedocument.oleObject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slides/slide53.xml" ContentType="application/vnd.openxmlformats-officedocument.presentationml.slide+xml"/>
  <Override PartName="/ppt/embeddings/Microsoft_Equation3.bin" ContentType="application/vnd.openxmlformats-officedocument.oleObject"/>
  <Override PartName="/ppt/slides/slide55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theme/theme2.xml" ContentType="application/vnd.openxmlformats-officedocument.theme+xml"/>
  <Override PartName="/ppt/embeddings/Microsoft_Equation15.bin" ContentType="application/vnd.openxmlformats-officedocument.oleObject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embeddings/Microsoft_Equation16.bin" ContentType="application/vnd.openxmlformats-officedocument.oleObject"/>
  <Override PartName="/ppt/embeddings/Microsoft_Equation25.bin" ContentType="application/vnd.openxmlformats-officedocument.oleObject"/>
  <Override PartName="/ppt/slides/slide58.xml" ContentType="application/vnd.openxmlformats-officedocument.presentationml.slide+xml"/>
  <Default Extension="xml" ContentType="application/xml"/>
  <Override PartName="/ppt/embeddings/Microsoft_Equation14.bin" ContentType="application/vnd.openxmlformats-officedocument.oleObject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embeddings/Microsoft_Equation26.bin" ContentType="application/vnd.openxmlformats-officedocument.oleObject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embeddings/Microsoft_Equation10.bin" ContentType="application/vnd.openxmlformats-officedocument.oleObject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embeddings/Microsoft_Equation7.bin" ContentType="application/vnd.openxmlformats-officedocument.oleObject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Microsoft_Equation13.bin" ContentType="application/vnd.openxmlformats-officedocument.oleObject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ppt/slides/slide8.xml" ContentType="application/vnd.openxmlformats-officedocument.presentationml.slide+xml"/>
  <Override PartName="/ppt/embeddings/Microsoft_Equation9.bin" ContentType="application/vnd.openxmlformats-officedocument.oleObject"/>
  <Override PartName="/ppt/slides/slide15.xml" ContentType="application/vnd.openxmlformats-officedocument.presentationml.slide+xml"/>
  <Override PartName="/ppt/embeddings/Microsoft_Equation6.bin" ContentType="application/vnd.openxmlformats-officedocument.oleObject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embeddings/Microsoft_Equation17.bin" ContentType="application/vnd.openxmlformats-officedocument.oleObject"/>
  <Override PartName="/ppt/slides/slide32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38.xml" ContentType="application/vnd.openxmlformats-officedocument.presentationml.slide+xml"/>
  <Default Extension="gif" ContentType="image/gif"/>
  <Override PartName="/ppt/embeddings/Microsoft_Equation21.bin" ContentType="application/vnd.openxmlformats-officedocument.oleObject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257" r:id="rId3"/>
    <p:sldId id="258" r:id="rId4"/>
    <p:sldId id="260" r:id="rId5"/>
    <p:sldId id="259" r:id="rId6"/>
    <p:sldId id="303" r:id="rId7"/>
    <p:sldId id="272" r:id="rId8"/>
    <p:sldId id="273" r:id="rId9"/>
    <p:sldId id="274" r:id="rId10"/>
    <p:sldId id="275" r:id="rId11"/>
    <p:sldId id="311" r:id="rId12"/>
    <p:sldId id="267" r:id="rId13"/>
    <p:sldId id="268" r:id="rId14"/>
    <p:sldId id="312" r:id="rId15"/>
    <p:sldId id="304" r:id="rId16"/>
    <p:sldId id="276" r:id="rId17"/>
    <p:sldId id="277" r:id="rId18"/>
    <p:sldId id="278" r:id="rId19"/>
    <p:sldId id="313" r:id="rId20"/>
    <p:sldId id="279" r:id="rId21"/>
    <p:sldId id="320" r:id="rId22"/>
    <p:sldId id="264" r:id="rId23"/>
    <p:sldId id="265" r:id="rId24"/>
    <p:sldId id="266" r:id="rId25"/>
    <p:sldId id="269" r:id="rId26"/>
    <p:sldId id="270" r:id="rId27"/>
    <p:sldId id="271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315" r:id="rId36"/>
    <p:sldId id="306" r:id="rId37"/>
    <p:sldId id="307" r:id="rId38"/>
    <p:sldId id="308" r:id="rId39"/>
    <p:sldId id="309" r:id="rId40"/>
    <p:sldId id="310" r:id="rId41"/>
    <p:sldId id="301" r:id="rId42"/>
    <p:sldId id="289" r:id="rId43"/>
    <p:sldId id="290" r:id="rId44"/>
    <p:sldId id="291" r:id="rId45"/>
    <p:sldId id="292" r:id="rId46"/>
    <p:sldId id="294" r:id="rId47"/>
    <p:sldId id="317" r:id="rId48"/>
    <p:sldId id="296" r:id="rId49"/>
    <p:sldId id="319" r:id="rId50"/>
    <p:sldId id="297" r:id="rId51"/>
    <p:sldId id="314" r:id="rId52"/>
    <p:sldId id="318" r:id="rId53"/>
    <p:sldId id="299" r:id="rId54"/>
    <p:sldId id="300" r:id="rId55"/>
    <p:sldId id="298" r:id="rId56"/>
    <p:sldId id="302" r:id="rId57"/>
    <p:sldId id="295" r:id="rId58"/>
    <p:sldId id="316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353" autoAdjust="0"/>
    <p:restoredTop sz="94591" autoAdjust="0"/>
  </p:normalViewPr>
  <p:slideViewPr>
    <p:cSldViewPr snapToObjects="1">
      <p:cViewPr varScale="1">
        <p:scale>
          <a:sx n="115" d="100"/>
          <a:sy n="115" d="100"/>
        </p:scale>
        <p:origin x="-7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viewProps" Target="viewProps.xml"/><Relationship Id="rId60" Type="http://schemas.openxmlformats.org/officeDocument/2006/relationships/notesMaster" Target="notesMasters/notesMaster1.xml"/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63" Type="http://schemas.openxmlformats.org/officeDocument/2006/relationships/presProps" Target="presProps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printerSettings" Target="printerSettings/printerSettings1.bin"/><Relationship Id="rId66" Type="http://schemas.openxmlformats.org/officeDocument/2006/relationships/tableStyles" Target="tableStyles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theme" Target="theme/theme1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handoutMaster" Target="handoutMasters/handoutMaster1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ict"/><Relationship Id="rId1" Type="http://schemas.openxmlformats.org/officeDocument/2006/relationships/image" Target="../media/image4.pict"/></Relationships>
</file>

<file path=ppt/drawings/_rels/vmlDrawing10.vml.rels><?xml version="1.0" encoding="UTF-8" standalone="yes"?>
<Relationships xmlns="http://schemas.openxmlformats.org/package/2006/relationships"><Relationship Id="rId4" Type="http://schemas.openxmlformats.org/officeDocument/2006/relationships/image" Target="../media/image76.pict"/><Relationship Id="rId1" Type="http://schemas.openxmlformats.org/officeDocument/2006/relationships/image" Target="../media/image73.pict"/><Relationship Id="rId2" Type="http://schemas.openxmlformats.org/officeDocument/2006/relationships/image" Target="../media/image74.pict"/><Relationship Id="rId3" Type="http://schemas.openxmlformats.org/officeDocument/2006/relationships/image" Target="../media/image75.pict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ict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ict"/><Relationship Id="rId3" Type="http://schemas.openxmlformats.org/officeDocument/2006/relationships/image" Target="../media/image23.pict"/><Relationship Id="rId1" Type="http://schemas.openxmlformats.org/officeDocument/2006/relationships/image" Target="../media/image21.pict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25.pict"/><Relationship Id="rId1" Type="http://schemas.openxmlformats.org/officeDocument/2006/relationships/image" Target="../media/image22.pict"/><Relationship Id="rId2" Type="http://schemas.openxmlformats.org/officeDocument/2006/relationships/image" Target="../media/image24.pict"/><Relationship Id="rId3" Type="http://schemas.openxmlformats.org/officeDocument/2006/relationships/image" Target="../media/image21.pict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ict"/><Relationship Id="rId3" Type="http://schemas.openxmlformats.org/officeDocument/2006/relationships/image" Target="../media/image38.pict"/><Relationship Id="rId1" Type="http://schemas.openxmlformats.org/officeDocument/2006/relationships/image" Target="../media/image36.pict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ict"/><Relationship Id="rId3" Type="http://schemas.openxmlformats.org/officeDocument/2006/relationships/image" Target="../media/image38.pict"/><Relationship Id="rId1" Type="http://schemas.openxmlformats.org/officeDocument/2006/relationships/image" Target="../media/image36.pict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ict"/><Relationship Id="rId1" Type="http://schemas.openxmlformats.org/officeDocument/2006/relationships/image" Target="../media/image51.pict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ict"/><Relationship Id="rId1" Type="http://schemas.openxmlformats.org/officeDocument/2006/relationships/image" Target="../media/image52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81317-C3F4-AA4F-A7EE-A75CA99DA073}" type="datetimeFigureOut">
              <a:rPr lang="en-US" smtClean="0"/>
              <a:pPr/>
              <a:t>5/12/11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DBB4F-47AC-054E-9607-65F2A4A87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C5DAF-B98B-9E4E-B99E-663A57D756A9}" type="datetimeFigureOut">
              <a:rPr lang="en-US" smtClean="0"/>
              <a:pPr/>
              <a:t>5/12/11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F4378-7404-8647-8791-2622745B1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13-May-2011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LoopFest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4FEE-A834-BF4D-B9F0-697F099B11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13-May-2011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LoopFest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4FEE-A834-BF4D-B9F0-697F099B11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13-May-2011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LoopFest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4FEE-A834-BF4D-B9F0-697F099B11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13-May-2011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LoopFest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4FEE-A834-BF4D-B9F0-697F099B11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13-May-2011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LoopFest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4FEE-A834-BF4D-B9F0-697F099B11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13-May-2011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LoopFest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4FEE-A834-BF4D-B9F0-697F099B11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13-May-2011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LoopFest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4FEE-A834-BF4D-B9F0-697F099B11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13-May-2011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LoopFest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4FEE-A834-BF4D-B9F0-697F099B11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13-May-2011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LoopFest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4FEE-A834-BF4D-B9F0-697F099B11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13-May-2011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LoopFest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4FEE-A834-BF4D-B9F0-697F099B11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13-May-2011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LoopFest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4FEE-A834-BF4D-B9F0-697F099B11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9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13-May-2011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LoopFest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94FEE-A834-BF4D-B9F0-697F099B11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df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9.pdf"/><Relationship Id="rId5" Type="http://schemas.openxmlformats.org/officeDocument/2006/relationships/oleObject" Target="../embeddings/Microsoft_Equation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df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df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5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4.bin"/><Relationship Id="rId5" Type="http://schemas.openxmlformats.org/officeDocument/2006/relationships/oleObject" Target="../embeddings/Microsoft_Equation6.bin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10.bin"/><Relationship Id="rId4" Type="http://schemas.openxmlformats.org/officeDocument/2006/relationships/oleObject" Target="../embeddings/Microsoft_Equation8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7.bin"/><Relationship Id="rId5" Type="http://schemas.openxmlformats.org/officeDocument/2006/relationships/oleObject" Target="../embeddings/Microsoft_Equation9.bin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df"/><Relationship Id="rId3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3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13.bin"/><Relationship Id="rId4" Type="http://schemas.openxmlformats.org/officeDocument/2006/relationships/image" Target="../media/image34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11.bin"/><Relationship Id="rId5" Type="http://schemas.openxmlformats.org/officeDocument/2006/relationships/oleObject" Target="../embeddings/Microsoft_Equation12.bin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4.png"/><Relationship Id="rId5" Type="http://schemas.openxmlformats.org/officeDocument/2006/relationships/oleObject" Target="../embeddings/Microsoft_Equation15.bin"/><Relationship Id="rId7" Type="http://schemas.openxmlformats.org/officeDocument/2006/relationships/image" Target="../media/image39.gi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14.bin"/><Relationship Id="rId6" Type="http://schemas.openxmlformats.org/officeDocument/2006/relationships/oleObject" Target="../embeddings/Microsoft_Equation16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df"/><Relationship Id="rId3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df"/><Relationship Id="rId3" Type="http://schemas.openxmlformats.org/officeDocument/2006/relationships/image" Target="../media/image44.png"/><Relationship Id="rId5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9.pd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df"/><Relationship Id="rId3" Type="http://schemas.openxmlformats.org/officeDocument/2006/relationships/image" Target="../media/image48.png"/><Relationship Id="rId5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7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53.png"/><Relationship Id="rId5" Type="http://schemas.openxmlformats.org/officeDocument/2006/relationships/oleObject" Target="../embeddings/Microsoft_Equation18.bin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9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53.png"/><Relationship Id="rId5" Type="http://schemas.openxmlformats.org/officeDocument/2006/relationships/oleObject" Target="../embeddings/Microsoft_Equation20.bin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7.pd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df"/><Relationship Id="rId3" Type="http://schemas.openxmlformats.org/officeDocument/2006/relationships/image" Target="../media/image56.png"/><Relationship Id="rId5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df"/><Relationship Id="rId3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df"/><Relationship Id="rId3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df"/><Relationship Id="rId3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9.pd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pdf"/><Relationship Id="rId3" Type="http://schemas.openxmlformats.org/officeDocument/2006/relationships/image" Target="../media/image68.png"/><Relationship Id="rId5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tif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21.bin"/><Relationship Id="rId1" Type="http://schemas.openxmlformats.org/officeDocument/2006/relationships/vmlDrawing" Target="../drawings/vmlDrawing9.vml"/></Relationships>
</file>

<file path=ppt/slides/_rels/slide43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25.bin"/><Relationship Id="rId4" Type="http://schemas.openxmlformats.org/officeDocument/2006/relationships/oleObject" Target="../embeddings/Microsoft_Equation23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22.bin"/><Relationship Id="rId5" Type="http://schemas.openxmlformats.org/officeDocument/2006/relationships/oleObject" Target="../embeddings/Microsoft_Equation24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3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3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3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3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image" Target="../media/image91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9.pdf"/><Relationship Id="rId3" Type="http://schemas.openxmlformats.org/officeDocument/2006/relationships/image" Target="../media/image9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tif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4" Type="http://schemas.openxmlformats.org/officeDocument/2006/relationships/image" Target="../media/image42.png"/><Relationship Id="rId4" Type="http://schemas.openxmlformats.org/officeDocument/2006/relationships/image" Target="../media/image93.pdf"/><Relationship Id="rId7" Type="http://schemas.openxmlformats.org/officeDocument/2006/relationships/image" Target="../media/image96.png"/><Relationship Id="rId11" Type="http://schemas.openxmlformats.org/officeDocument/2006/relationships/image" Target="../media/image99.pd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df"/><Relationship Id="rId16" Type="http://schemas.openxmlformats.org/officeDocument/2006/relationships/image" Target="../media/image101.pdf"/><Relationship Id="rId8" Type="http://schemas.openxmlformats.org/officeDocument/2006/relationships/image" Target="../media/image34.png"/><Relationship Id="rId13" Type="http://schemas.openxmlformats.org/officeDocument/2006/relationships/image" Target="../media/image80.png"/><Relationship Id="rId10" Type="http://schemas.openxmlformats.org/officeDocument/2006/relationships/image" Target="../media/image98.png"/><Relationship Id="rId5" Type="http://schemas.openxmlformats.org/officeDocument/2006/relationships/image" Target="../media/image94.png"/><Relationship Id="rId15" Type="http://schemas.openxmlformats.org/officeDocument/2006/relationships/image" Target="../media/image41.png"/><Relationship Id="rId12" Type="http://schemas.openxmlformats.org/officeDocument/2006/relationships/image" Target="../media/image100.png"/><Relationship Id="rId17" Type="http://schemas.openxmlformats.org/officeDocument/2006/relationships/image" Target="../media/image102.png"/><Relationship Id="rId2" Type="http://schemas.openxmlformats.org/officeDocument/2006/relationships/image" Target="../media/image7.png"/><Relationship Id="rId9" Type="http://schemas.openxmlformats.org/officeDocument/2006/relationships/image" Target="../media/image97.pdf"/><Relationship Id="rId3" Type="http://schemas.openxmlformats.org/officeDocument/2006/relationships/image" Target="../media/image3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4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26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tiff"/><Relationship Id="rId3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2.bin"/><Relationship Id="rId4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1.bin"/><Relationship Id="rId5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df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df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df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  <a:solidFill>
            <a:srgbClr val="CCFFCC"/>
          </a:solidFill>
          <a:ln w="38100" cmpd="sng">
            <a:solidFill>
              <a:srgbClr val="008000"/>
            </a:solidFill>
          </a:ln>
        </p:spPr>
        <p:txBody>
          <a:bodyPr/>
          <a:lstStyle/>
          <a:p>
            <a:r>
              <a:rPr lang="en-US" dirty="0" smtClean="0"/>
              <a:t>Electroweak Results</a:t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 err="1" smtClean="0"/>
              <a:t>Hadron</a:t>
            </a:r>
            <a:r>
              <a:rPr lang="en-US" dirty="0" smtClean="0"/>
              <a:t> Colliders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 w="76200" cmpd="sng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Michael Schmitt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Northwestern University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b="1" i="1" dirty="0" err="1" smtClean="0">
                <a:solidFill>
                  <a:srgbClr val="008000"/>
                </a:solidFill>
              </a:rPr>
              <a:t>Loopfest</a:t>
            </a:r>
            <a:r>
              <a:rPr lang="en-US" b="1" i="1" dirty="0" smtClean="0">
                <a:solidFill>
                  <a:srgbClr val="008000"/>
                </a:solidFill>
              </a:rPr>
              <a:t> 2011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May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13, 2011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13-May-2011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4FEE-A834-BF4D-B9F0-697F099B11C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LoopFest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28-April-2011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Electroweak Physics - Michael Schmitt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903" y="224135"/>
            <a:ext cx="4745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sym typeface="Wingdings"/>
              </a:rPr>
              <a:t>ATLAS checks</a:t>
            </a:r>
            <a:r>
              <a:rPr lang="en-US" sz="2400" b="1" dirty="0" smtClean="0">
                <a:solidFill>
                  <a:srgbClr val="0000FF"/>
                </a:solidFill>
                <a:cs typeface="Symbol" charset="2"/>
                <a:sym typeface="Wingdings"/>
              </a:rPr>
              <a:t>  </a:t>
            </a:r>
            <a:r>
              <a:rPr lang="en-US" sz="2400" b="1" dirty="0" err="1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sz="2400" b="1" baseline="-25000" dirty="0" err="1" smtClean="0">
                <a:solidFill>
                  <a:srgbClr val="0000FF"/>
                </a:solidFill>
                <a:cs typeface="Symbol" charset="2"/>
                <a:sym typeface="Wingdings"/>
              </a:rPr>
              <a:t>W</a:t>
            </a:r>
            <a:r>
              <a:rPr lang="en-US" sz="2400" b="1" baseline="-25000" dirty="0" smtClean="0">
                <a:solidFill>
                  <a:srgbClr val="0000FF"/>
                </a:solidFill>
                <a:cs typeface="Symbol" charset="2"/>
                <a:sym typeface="Wingdings"/>
              </a:rPr>
              <a:t>+</a:t>
            </a:r>
            <a:r>
              <a:rPr lang="en-US" sz="2400" b="1" dirty="0" smtClean="0">
                <a:solidFill>
                  <a:srgbClr val="0000FF"/>
                </a:solidFill>
                <a:cs typeface="Symbol" charset="2"/>
                <a:sym typeface="Wingdings"/>
              </a:rPr>
              <a:t> / </a:t>
            </a:r>
            <a:r>
              <a:rPr lang="en-US" sz="2400" b="1" dirty="0" err="1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sz="2400" b="1" baseline="-25000" dirty="0" err="1" smtClean="0">
                <a:solidFill>
                  <a:srgbClr val="0000FF"/>
                </a:solidFill>
                <a:cs typeface="Symbol" charset="2"/>
                <a:sym typeface="Wingdings"/>
              </a:rPr>
              <a:t>Z</a:t>
            </a:r>
            <a:r>
              <a:rPr lang="en-US" sz="2400" b="1" dirty="0" smtClean="0">
                <a:solidFill>
                  <a:srgbClr val="0000FF"/>
                </a:solidFill>
                <a:cs typeface="Symbol" charset="2"/>
                <a:sym typeface="Wingdings"/>
              </a:rPr>
              <a:t> and  </a:t>
            </a:r>
            <a:r>
              <a:rPr lang="en-US" sz="2400" b="1" dirty="0" err="1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sz="2400" b="1" baseline="-25000" dirty="0" err="1" smtClean="0">
                <a:solidFill>
                  <a:srgbClr val="0000FF"/>
                </a:solidFill>
                <a:cs typeface="Symbol" charset="2"/>
                <a:sym typeface="Wingdings"/>
              </a:rPr>
              <a:t>W</a:t>
            </a:r>
            <a:r>
              <a:rPr lang="en-US" sz="2400" b="1" baseline="-25000" dirty="0" smtClean="0">
                <a:solidFill>
                  <a:srgbClr val="0000FF"/>
                </a:solidFill>
                <a:cs typeface="Symbol" charset="2"/>
                <a:sym typeface="Wingdings"/>
              </a:rPr>
              <a:t>-</a:t>
            </a:r>
            <a:r>
              <a:rPr lang="en-US" sz="2400" b="1" dirty="0" smtClean="0">
                <a:solidFill>
                  <a:srgbClr val="0000FF"/>
                </a:solidFill>
                <a:cs typeface="Symbol" charset="2"/>
                <a:sym typeface="Wingdings"/>
              </a:rPr>
              <a:t> / </a:t>
            </a:r>
            <a:r>
              <a:rPr lang="en-US" sz="2400" b="1" dirty="0" err="1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sz="2400" b="1" baseline="-25000" dirty="0" err="1" smtClean="0">
                <a:solidFill>
                  <a:srgbClr val="0000FF"/>
                </a:solidFill>
                <a:cs typeface="Symbol" charset="2"/>
                <a:sym typeface="Wingdings"/>
              </a:rPr>
              <a:t>Z</a:t>
            </a:r>
            <a:r>
              <a:rPr lang="en-US" sz="2400" b="1" dirty="0" smtClean="0">
                <a:solidFill>
                  <a:srgbClr val="0000FF"/>
                </a:solidFill>
                <a:cs typeface="Symbol" charset="2"/>
                <a:sym typeface="Wingdings"/>
              </a:rPr>
              <a:t>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228600"/>
            <a:ext cx="3425587" cy="461665"/>
          </a:xfrm>
          <a:prstGeom prst="rect">
            <a:avLst/>
          </a:prstGeom>
          <a:noFill/>
          <a:ln w="190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depends on </a:t>
            </a:r>
            <a:r>
              <a:rPr lang="en-US" sz="2400" i="1" dirty="0" err="1" smtClean="0">
                <a:solidFill>
                  <a:srgbClr val="000090"/>
                </a:solidFill>
              </a:rPr>
              <a:t>q</a:t>
            </a:r>
            <a:r>
              <a:rPr lang="en-US" sz="2400" i="1" baseline="-25000" dirty="0" err="1" smtClean="0">
                <a:solidFill>
                  <a:srgbClr val="000090"/>
                </a:solidFill>
              </a:rPr>
              <a:t>valence</a:t>
            </a:r>
            <a:r>
              <a:rPr lang="en-US" sz="2400" dirty="0" smtClean="0">
                <a:solidFill>
                  <a:srgbClr val="000090"/>
                </a:solidFill>
              </a:rPr>
              <a:t> vs. </a:t>
            </a:r>
            <a:r>
              <a:rPr lang="en-US" sz="2400" i="1" dirty="0" err="1" smtClean="0">
                <a:solidFill>
                  <a:srgbClr val="000090"/>
                </a:solidFill>
              </a:rPr>
              <a:t>q</a:t>
            </a:r>
            <a:r>
              <a:rPr lang="en-US" sz="2400" i="1" baseline="-25000" dirty="0" err="1" smtClean="0">
                <a:solidFill>
                  <a:srgbClr val="000090"/>
                </a:solidFill>
              </a:rPr>
              <a:t>sea</a:t>
            </a:r>
            <a:endParaRPr lang="en-US" sz="2400" dirty="0">
              <a:solidFill>
                <a:srgbClr val="000090"/>
              </a:solidFill>
            </a:endParaRPr>
          </a:p>
        </p:txBody>
      </p:sp>
      <p:pic>
        <p:nvPicPr>
          <p:cNvPr id="7" name="Picture 6" descr="ATLAS_fig_10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90265"/>
            <a:ext cx="4547274" cy="3119735"/>
          </a:xfrm>
          <a:prstGeom prst="rect">
            <a:avLst/>
          </a:prstGeom>
        </p:spPr>
      </p:pic>
      <p:pic>
        <p:nvPicPr>
          <p:cNvPr id="8" name="Picture 7" descr="ATLAS_fig_10b.png"/>
          <p:cNvPicPr>
            <a:picLocks noChangeAspect="1"/>
          </p:cNvPicPr>
          <p:nvPr/>
        </p:nvPicPr>
        <p:blipFill>
          <a:blip r:embed="rId3"/>
          <a:srcRect t="925" b="2776"/>
          <a:stretch>
            <a:fillRect/>
          </a:stretch>
        </p:blipFill>
        <p:spPr>
          <a:xfrm>
            <a:off x="381000" y="3474834"/>
            <a:ext cx="4547274" cy="30042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92738" y="6096000"/>
            <a:ext cx="2272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ATLAS CONF 2011-041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2372886"/>
            <a:ext cx="3451123" cy="204671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</a:rPr>
              <a:t>Vivid demonstration</a:t>
            </a:r>
          </a:p>
          <a:p>
            <a:pPr>
              <a:spcAft>
                <a:spcPts val="600"/>
              </a:spcAft>
            </a:pP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</a:rPr>
              <a:t>of the power of these</a:t>
            </a:r>
          </a:p>
          <a:p>
            <a:pPr>
              <a:spcAft>
                <a:spcPts val="600"/>
              </a:spcAft>
            </a:pP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</a:rPr>
              <a:t>measurements to </a:t>
            </a:r>
          </a:p>
          <a:p>
            <a:pPr>
              <a:spcAft>
                <a:spcPts val="600"/>
              </a:spcAft>
            </a:pP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</a:rPr>
              <a:t>differentiate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</a:rPr>
              <a:t>PDFs</a:t>
            </a:r>
            <a:endParaRPr lang="en-US" sz="28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13-May-2011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LoopFest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4FEE-A834-BF4D-B9F0-697F099B11C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WZ_Results_ratioTheor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71550" y="1460500"/>
            <a:ext cx="7200900" cy="4635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09600"/>
            <a:ext cx="8009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Measurements confirm predictions for the total cross sections: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700748"/>
            <a:ext cx="8510864" cy="3785652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 need to get around the theory error.</a:t>
            </a: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 are now reporting “restricted” cross sections, i.e.,</a:t>
            </a:r>
            <a:b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cross sections within the designated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fiducial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&amp; kinematic regions,</a:t>
            </a:r>
            <a:b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with no acceptance correction.</a:t>
            </a: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Advantage: no theory uncertainty on the acceptance.</a:t>
            </a: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Disadvantage: not easy to combine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&amp;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m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Symbol" charset="2"/>
              </a:rPr>
              <a:t> results, or to</a:t>
            </a:r>
            <a:b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Symbol" charset="2"/>
              </a:rPr>
            </a:b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Symbol" charset="2"/>
              </a:rPr>
              <a:t>  compare results from different experiments.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MS_dsigmad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2540" t="1545" r="1270"/>
              <a:stretch>
                <a:fillRect/>
              </a:stretch>
            </p:blipFill>
          </mc:Choice>
          <mc:Fallback>
            <p:blipFill>
              <a:blip r:embed="rId4"/>
              <a:srcRect l="2540" t="1545" r="1270"/>
              <a:stretch>
                <a:fillRect/>
              </a:stretch>
            </p:blipFill>
          </mc:Fallback>
        </mc:AlternateContent>
        <p:spPr>
          <a:xfrm>
            <a:off x="914400" y="1066800"/>
            <a:ext cx="6541781" cy="550305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28-April-2011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Electroweak Physics - Michael Schmitt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209800" y="3076545"/>
            <a:ext cx="1084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lower 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x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7260" y="3774013"/>
            <a:ext cx="116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higher 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x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7438320" y="3682424"/>
          <a:ext cx="1705680" cy="584776"/>
        </p:xfrm>
        <a:graphic>
          <a:graphicData uri="http://schemas.openxmlformats.org/presentationml/2006/ole">
            <p:oleObj spid="_x0000_s26626" name="Equation" r:id="rId5" imgW="762000" imgH="27940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52400" y="6172200"/>
            <a:ext cx="221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 PAS EWK-10-007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53000" y="243245"/>
            <a:ext cx="32004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Normalize to 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dirty="0" err="1" smtClean="0">
                <a:cs typeface="Symbol" charset="2"/>
              </a:rPr>
              <a:t>(Z</a:t>
            </a:r>
            <a:r>
              <a:rPr lang="en-US" dirty="0" smtClean="0">
                <a:cs typeface="Symbol" charset="2"/>
              </a:rPr>
              <a:t>) to greatly </a:t>
            </a:r>
          </a:p>
          <a:p>
            <a:r>
              <a:rPr lang="en-US" dirty="0" smtClean="0">
                <a:cs typeface="Symbol" charset="2"/>
              </a:rPr>
              <a:t>reduce</a:t>
            </a:r>
            <a:r>
              <a:rPr lang="en-US" dirty="0" smtClean="0">
                <a:cs typeface="Symbol" charset="2"/>
              </a:rPr>
              <a:t> </a:t>
            </a:r>
            <a:r>
              <a:rPr lang="en-US" dirty="0" smtClean="0">
                <a:cs typeface="Symbol" charset="2"/>
              </a:rPr>
              <a:t>systematic uncertainties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304800"/>
            <a:ext cx="3641880" cy="523220"/>
          </a:xfrm>
          <a:prstGeom prst="rect">
            <a:avLst/>
          </a:prstGeom>
          <a:noFill/>
          <a:ln w="28575" cmpd="sng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008000"/>
                </a:solidFill>
              </a:rPr>
              <a:t>Drell</a:t>
            </a:r>
            <a:r>
              <a:rPr lang="en-US" sz="2800" b="1" i="1" dirty="0" smtClean="0">
                <a:solidFill>
                  <a:srgbClr val="008000"/>
                </a:solidFill>
              </a:rPr>
              <a:t>-Yan Cross Section</a:t>
            </a:r>
            <a:endParaRPr lang="en-US" sz="2800" b="1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MS_dsigmad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2540" t="1545" r="1270"/>
              <a:stretch>
                <a:fillRect/>
              </a:stretch>
            </p:blipFill>
          </mc:Choice>
          <mc:Fallback>
            <p:blipFill>
              <a:blip r:embed="rId3"/>
              <a:srcRect l="2540" t="1545" r="1270"/>
              <a:stretch>
                <a:fillRect/>
              </a:stretch>
            </p:blipFill>
          </mc:Fallback>
        </mc:AlternateContent>
        <p:spPr>
          <a:xfrm>
            <a:off x="914400" y="1066800"/>
            <a:ext cx="6541781" cy="550305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28-April-2011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Electroweak Physics - Michael Schmitt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2400" y="6172200"/>
            <a:ext cx="221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 PAS EWK-10-007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66800" y="457200"/>
            <a:ext cx="6579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NB:  We need a good theoretical prediction, too ….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4400" y="1447800"/>
            <a:ext cx="22098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191000" y="1524000"/>
            <a:ext cx="2209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09800" y="4495800"/>
            <a:ext cx="2209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133600" y="5181600"/>
            <a:ext cx="2971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419600" y="914400"/>
            <a:ext cx="2971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3204866" y="1066801"/>
            <a:ext cx="2048468" cy="17526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1905000" y="4724400"/>
            <a:ext cx="3505200" cy="685800"/>
          </a:xfrm>
          <a:prstGeom prst="ellipse">
            <a:avLst/>
          </a:prstGeom>
          <a:noFill/>
          <a:ln w="28575" cmpd="sng">
            <a:solidFill>
              <a:schemeClr val="bg2">
                <a:lumMod val="2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MS_dsigmad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2540" t="1545" r="1270"/>
              <a:stretch>
                <a:fillRect/>
              </a:stretch>
            </p:blipFill>
          </mc:Choice>
          <mc:Fallback>
            <p:blipFill>
              <a:blip r:embed="rId3"/>
              <a:srcRect l="2540" t="1545" r="1270"/>
              <a:stretch>
                <a:fillRect/>
              </a:stretch>
            </p:blipFill>
          </mc:Fallback>
        </mc:AlternateContent>
        <p:spPr>
          <a:xfrm>
            <a:off x="914400" y="1066800"/>
            <a:ext cx="6541781" cy="550305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28-April-2011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Electroweak Physics - Michael Schmitt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2400" y="6172200"/>
            <a:ext cx="221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 PAS EWK-10-007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24400" y="1447800"/>
            <a:ext cx="22098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191000" y="1524000"/>
            <a:ext cx="2209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09800" y="4495800"/>
            <a:ext cx="2209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133600" y="5181600"/>
            <a:ext cx="2971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419600" y="914400"/>
            <a:ext cx="2971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2154883" y="969317"/>
            <a:ext cx="1176634" cy="10668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1905000" y="4724400"/>
            <a:ext cx="3505200" cy="685800"/>
          </a:xfrm>
          <a:prstGeom prst="ellipse">
            <a:avLst/>
          </a:prstGeom>
          <a:noFill/>
          <a:ln w="28575" cmpd="sng">
            <a:solidFill>
              <a:schemeClr val="bg2">
                <a:lumMod val="2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66800" y="457200"/>
            <a:ext cx="75616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In this region of low acceptance, higher-order calculations</a:t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>                                                                     </a:t>
            </a:r>
            <a:r>
              <a:rPr lang="en-US" sz="2400" b="1" i="1" dirty="0" smtClean="0">
                <a:solidFill>
                  <a:srgbClr val="0000FF"/>
                </a:solidFill>
              </a:rPr>
              <a:t>are crucial…</a:t>
            </a:r>
            <a:endParaRPr lang="en-US" sz="2400" b="1" dirty="0">
              <a:solidFill>
                <a:srgbClr val="0000FF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6200000" flipH="1">
            <a:off x="2666999" y="4952996"/>
            <a:ext cx="457199" cy="15240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2666998" y="4952998"/>
            <a:ext cx="457202" cy="152401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28-April-2011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Electroweak Physics - Michael Schmitt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33400"/>
            <a:ext cx="3424648" cy="523220"/>
          </a:xfrm>
          <a:prstGeom prst="rect">
            <a:avLst/>
          </a:prstGeom>
          <a:noFill/>
          <a:ln w="28575" cmpd="sng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8000"/>
                </a:solidFill>
              </a:rPr>
              <a:t>W</a:t>
            </a:r>
            <a:r>
              <a:rPr lang="en-US" sz="2800" b="1" dirty="0" smtClean="0">
                <a:solidFill>
                  <a:srgbClr val="008000"/>
                </a:solidFill>
              </a:rPr>
              <a:t> charge asymmetry</a:t>
            </a:r>
            <a:endParaRPr lang="en-US" sz="2800" b="1" i="1" dirty="0">
              <a:solidFill>
                <a:srgbClr val="008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699000" y="330200"/>
          <a:ext cx="3890963" cy="965200"/>
        </p:xfrm>
        <a:graphic>
          <a:graphicData uri="http://schemas.openxmlformats.org/presentationml/2006/ole">
            <p:oleObj spid="_x0000_s64514" name="Equation" r:id="rId3" imgW="1638300" imgH="4064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828800" y="2662535"/>
            <a:ext cx="638301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Clearly has something to say about 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u(x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r>
              <a:rPr lang="en-US" sz="2400" i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vs. 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d(x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r>
              <a:rPr lang="en-US" sz="2400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br>
              <a:rPr lang="en-US" sz="2400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400" i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2400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(Recall that the quark is mainly from the valence distribution,</a:t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while the anti-quark is from the sea.    Mainly.)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81926" name="Object 6"/>
          <p:cNvGraphicFramePr>
            <a:graphicFrameLocks noChangeAspect="1"/>
          </p:cNvGraphicFramePr>
          <p:nvPr/>
        </p:nvGraphicFramePr>
        <p:xfrm>
          <a:off x="3308350" y="1787525"/>
          <a:ext cx="1460500" cy="387350"/>
        </p:xfrm>
        <a:graphic>
          <a:graphicData uri="http://schemas.openxmlformats.org/presentationml/2006/ole">
            <p:oleObj spid="_x0000_s64515" name="Equation" r:id="rId4" imgW="622300" imgH="165100" progId="Equation.3">
              <p:embed/>
            </p:oleObj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/>
        </p:nvGraphicFramePr>
        <p:xfrm>
          <a:off x="5411788" y="1822450"/>
          <a:ext cx="1430337" cy="387350"/>
        </p:xfrm>
        <a:graphic>
          <a:graphicData uri="http://schemas.openxmlformats.org/presentationml/2006/ole">
            <p:oleObj spid="_x0000_s64516" name="Equation" r:id="rId5" imgW="609600" imgH="165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28-April-2011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Electroweak Physics - Michael Schmitt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33400"/>
            <a:ext cx="3424648" cy="523220"/>
          </a:xfrm>
          <a:prstGeom prst="rect">
            <a:avLst/>
          </a:prstGeom>
          <a:noFill/>
          <a:ln w="28575" cmpd="sng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8000"/>
                </a:solidFill>
              </a:rPr>
              <a:t>W</a:t>
            </a:r>
            <a:r>
              <a:rPr lang="en-US" sz="2800" b="1" dirty="0" smtClean="0">
                <a:solidFill>
                  <a:srgbClr val="008000"/>
                </a:solidFill>
              </a:rPr>
              <a:t> charge asymmetry</a:t>
            </a:r>
            <a:endParaRPr lang="en-US" sz="2800" b="1" i="1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295400"/>
            <a:ext cx="353384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parity violation (PV) occurs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      at the </a:t>
            </a:r>
            <a:r>
              <a:rPr lang="en-US" sz="2400" u="sng" dirty="0" smtClean="0">
                <a:solidFill>
                  <a:schemeClr val="accent3">
                    <a:lumMod val="50000"/>
                  </a:schemeClr>
                </a:solidFill>
              </a:rPr>
              <a:t>production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      and at the </a:t>
            </a:r>
            <a:r>
              <a:rPr lang="en-US" sz="2400" u="sng" dirty="0" smtClean="0">
                <a:solidFill>
                  <a:schemeClr val="accent3">
                    <a:lumMod val="50000"/>
                  </a:schemeClr>
                </a:solidFill>
              </a:rPr>
              <a:t>decay</a:t>
            </a:r>
            <a:endParaRPr lang="en-US" sz="2400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038600" y="1752600"/>
          <a:ext cx="1460012" cy="387350"/>
        </p:xfrm>
        <a:graphic>
          <a:graphicData uri="http://schemas.openxmlformats.org/presentationml/2006/ole">
            <p:oleObj spid="_x0000_s35842" name="Equation" r:id="rId3" imgW="622300" imgH="1651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038600" y="2209800"/>
          <a:ext cx="1608992" cy="387350"/>
        </p:xfrm>
        <a:graphic>
          <a:graphicData uri="http://schemas.openxmlformats.org/presentationml/2006/ole">
            <p:oleObj spid="_x0000_s35843" name="Equation" r:id="rId4" imgW="685800" imgH="1651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699000" y="330200"/>
          <a:ext cx="3890963" cy="965200"/>
        </p:xfrm>
        <a:graphic>
          <a:graphicData uri="http://schemas.openxmlformats.org/presentationml/2006/ole">
            <p:oleObj spid="_x0000_s35844" name="Equation" r:id="rId5" imgW="1638300" imgH="4064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" y="3048000"/>
            <a:ext cx="84812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interesting twist: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      (forward) </a:t>
            </a:r>
            <a:r>
              <a:rPr lang="en-US" sz="2400" i="1" dirty="0" smtClean="0">
                <a:solidFill>
                  <a:schemeClr val="accent3">
                    <a:lumMod val="50000"/>
                  </a:schemeClr>
                </a:solidFill>
              </a:rPr>
              <a:t>W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production is polarized due to PV at production,</a:t>
            </a:r>
            <a:b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      so there is a strong asymmetry in the lepton decay distribution</a:t>
            </a:r>
            <a:b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      (in the </a:t>
            </a:r>
            <a:r>
              <a:rPr lang="en-US" sz="2400" i="1" dirty="0" smtClean="0">
                <a:solidFill>
                  <a:schemeClr val="accent3">
                    <a:lumMod val="50000"/>
                  </a:schemeClr>
                </a:solidFill>
              </a:rPr>
              <a:t>W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rest frame)</a:t>
            </a:r>
            <a:b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              </a:t>
            </a:r>
            <a:r>
              <a:rPr lang="en-US" sz="2400" dirty="0" err="1" smtClean="0">
                <a:solidFill>
                  <a:srgbClr val="008000"/>
                </a:solidFill>
                <a:sym typeface="Wingdings"/>
              </a:rPr>
              <a:t></a:t>
            </a:r>
            <a:r>
              <a:rPr lang="en-US" sz="2400" dirty="0" smtClean="0">
                <a:solidFill>
                  <a:srgbClr val="008000"/>
                </a:solidFill>
                <a:sym typeface="Wingdings"/>
              </a:rPr>
              <a:t> the lepton charge asymmetry is useful</a:t>
            </a:r>
            <a:endParaRPr lang="en-US" sz="2400" dirty="0">
              <a:solidFill>
                <a:srgbClr val="008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667000" y="5130800"/>
          <a:ext cx="3619500" cy="965200"/>
        </p:xfrm>
        <a:graphic>
          <a:graphicData uri="http://schemas.openxmlformats.org/presentationml/2006/ole">
            <p:oleObj spid="_x0000_s35845" name="Equation" r:id="rId6" imgW="1524000" imgH="406400" progId="Equation.3">
              <p:embed/>
            </p:oleObj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28-April-2011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Electroweak Physics - Michael Schmitt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CMS_WAsy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81666" y="0"/>
            <a:ext cx="618066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6172200"/>
            <a:ext cx="221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 PAS EWK-10-006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105400" y="2286000"/>
            <a:ext cx="1905000" cy="685800"/>
          </a:xfrm>
          <a:prstGeom prst="ellipse">
            <a:avLst/>
          </a:prstGeom>
          <a:noFill/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39000" y="2286000"/>
            <a:ext cx="1598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two up-to-date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PDF sets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9" name="Picture 8" descr="CMS_WAsym_NNPD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000" y="2426546"/>
            <a:ext cx="4819200" cy="3962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28-April-2011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Electroweak Physics - Michael Schmitt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CMS_WAsym_HERA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4572000" cy="3759200"/>
          </a:xfrm>
          <a:prstGeom prst="rect">
            <a:avLst/>
          </a:prstGeom>
        </p:spPr>
      </p:pic>
      <p:pic>
        <p:nvPicPr>
          <p:cNvPr id="6" name="Picture 5" descr="CMS_WAsym_HERA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295400"/>
            <a:ext cx="4572000" cy="375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348734"/>
            <a:ext cx="795925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 smtClean="0">
                <a:solidFill>
                  <a:srgbClr val="0000FF"/>
                </a:solidFill>
              </a:rPr>
              <a:t>Katerina</a:t>
            </a:r>
            <a:r>
              <a:rPr lang="en-US" sz="2100" dirty="0" smtClean="0">
                <a:solidFill>
                  <a:srgbClr val="0000FF"/>
                </a:solidFill>
              </a:rPr>
              <a:t> </a:t>
            </a:r>
            <a:r>
              <a:rPr lang="en-US" sz="2100" dirty="0" err="1" smtClean="0">
                <a:solidFill>
                  <a:srgbClr val="0000FF"/>
                </a:solidFill>
              </a:rPr>
              <a:t>Lipka</a:t>
            </a:r>
            <a:r>
              <a:rPr lang="en-US" sz="2100" dirty="0" smtClean="0">
                <a:solidFill>
                  <a:srgbClr val="0000FF"/>
                </a:solidFill>
              </a:rPr>
              <a:t> (HERAPDF) already incorporated the CMS measurement:</a:t>
            </a:r>
            <a:endParaRPr lang="en-US" sz="21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5410200"/>
            <a:ext cx="13912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before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1070" y="5410200"/>
            <a:ext cx="11065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after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28-April-2011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Electroweak Physics - Michael Schmitt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348734"/>
            <a:ext cx="80023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solidFill>
                  <a:srgbClr val="0000FF"/>
                </a:solidFill>
              </a:rPr>
              <a:t>Maria </a:t>
            </a:r>
            <a:r>
              <a:rPr lang="en-US" sz="2100" dirty="0" err="1" smtClean="0">
                <a:solidFill>
                  <a:srgbClr val="0000FF"/>
                </a:solidFill>
              </a:rPr>
              <a:t>Ubiali</a:t>
            </a:r>
            <a:r>
              <a:rPr lang="en-US" sz="2100" dirty="0" smtClean="0">
                <a:solidFill>
                  <a:srgbClr val="0000FF"/>
                </a:solidFill>
              </a:rPr>
              <a:t> (</a:t>
            </a:r>
            <a:r>
              <a:rPr lang="en-US" sz="2100" dirty="0" smtClean="0">
                <a:solidFill>
                  <a:srgbClr val="0000FF"/>
                </a:solidFill>
              </a:rPr>
              <a:t>NN</a:t>
            </a:r>
            <a:r>
              <a:rPr lang="en-US" sz="2100" dirty="0" smtClean="0">
                <a:solidFill>
                  <a:srgbClr val="0000FF"/>
                </a:solidFill>
              </a:rPr>
              <a:t>PDF</a:t>
            </a:r>
            <a:r>
              <a:rPr lang="en-US" sz="2100" dirty="0" smtClean="0">
                <a:solidFill>
                  <a:srgbClr val="0000FF"/>
                </a:solidFill>
              </a:rPr>
              <a:t>)</a:t>
            </a:r>
            <a:r>
              <a:rPr lang="en-US" sz="2100" dirty="0" smtClean="0">
                <a:solidFill>
                  <a:srgbClr val="0000FF"/>
                </a:solidFill>
              </a:rPr>
              <a:t> shows that the W asymmetry measurement leads</a:t>
            </a:r>
            <a:br>
              <a:rPr lang="en-US" sz="2100" dirty="0" smtClean="0">
                <a:solidFill>
                  <a:srgbClr val="0000FF"/>
                </a:solidFill>
              </a:rPr>
            </a:br>
            <a:r>
              <a:rPr lang="en-US" sz="2100" dirty="0" smtClean="0">
                <a:solidFill>
                  <a:srgbClr val="0000FF"/>
                </a:solidFill>
              </a:rPr>
              <a:t>    to </a:t>
            </a:r>
            <a:r>
              <a:rPr lang="en-US" sz="2100" i="1" dirty="0" smtClean="0">
                <a:solidFill>
                  <a:srgbClr val="0000FF"/>
                </a:solidFill>
              </a:rPr>
              <a:t>significant</a:t>
            </a:r>
            <a:r>
              <a:rPr lang="en-US" sz="2100" dirty="0" smtClean="0">
                <a:solidFill>
                  <a:srgbClr val="0000FF"/>
                </a:solidFill>
              </a:rPr>
              <a:t> reduction in PDF uncertainties:</a:t>
            </a:r>
            <a:endParaRPr lang="en-US" sz="21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5410200"/>
            <a:ext cx="10788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</a:rPr>
              <a:t>ubar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1070" y="5410200"/>
            <a:ext cx="50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</a:rPr>
              <a:t>u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pic>
        <p:nvPicPr>
          <p:cNvPr id="10" name="Picture 9" descr="NNPDF_reduction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1497"/>
            <a:ext cx="9144000" cy="359500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13-May-2011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LoopFest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4FEE-A834-BF4D-B9F0-697F099B11C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81200" y="1981200"/>
            <a:ext cx="6025207" cy="2554545"/>
          </a:xfrm>
          <a:prstGeom prst="rect">
            <a:avLst/>
          </a:prstGeom>
          <a:noFill/>
          <a:ln w="57150" cmpd="sng"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/>
              <a:t>parton</a:t>
            </a:r>
            <a:r>
              <a:rPr lang="en-US" sz="3200" dirty="0" smtClean="0"/>
              <a:t> distribution functions</a:t>
            </a:r>
          </a:p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tests of QCD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genuine electroweak effects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609600"/>
            <a:ext cx="779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</a:t>
            </a:r>
            <a:r>
              <a:rPr lang="en-US" sz="2400" dirty="0" smtClean="0"/>
              <a:t>esults with W and/or Z bosons touch on three physics areas: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791200"/>
            <a:ext cx="321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I’ll group the results accordingly.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28-April-2011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Electroweak Physics - Michael Schmitt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ATLAS_WAsym.png"/>
          <p:cNvPicPr>
            <a:picLocks noChangeAspect="1"/>
          </p:cNvPicPr>
          <p:nvPr/>
        </p:nvPicPr>
        <p:blipFill>
          <a:blip r:embed="rId2"/>
          <a:srcRect b="3309"/>
          <a:stretch>
            <a:fillRect/>
          </a:stretch>
        </p:blipFill>
        <p:spPr>
          <a:xfrm>
            <a:off x="1455224" y="762000"/>
            <a:ext cx="6088576" cy="56483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04800"/>
            <a:ext cx="7206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ATLAS</a:t>
            </a:r>
            <a:r>
              <a:rPr lang="en-US" sz="2800" dirty="0" smtClean="0">
                <a:solidFill>
                  <a:srgbClr val="008000"/>
                </a:solidFill>
              </a:rPr>
              <a:t> measured the W asymmetry with </a:t>
            </a:r>
            <a:r>
              <a:rPr lang="en-US" sz="2800" dirty="0" err="1" smtClean="0">
                <a:solidFill>
                  <a:srgbClr val="008000"/>
                </a:solidFill>
              </a:rPr>
              <a:t>muons</a:t>
            </a:r>
            <a:r>
              <a:rPr lang="en-US" sz="2800" dirty="0" smtClean="0">
                <a:solidFill>
                  <a:srgbClr val="008000"/>
                </a:solidFill>
              </a:rPr>
              <a:t>: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031468"/>
            <a:ext cx="17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arXiv:1103.2929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28-April-2011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Electroweak Physics - Michael Schmitt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304800"/>
            <a:ext cx="8094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8000"/>
                </a:solidFill>
              </a:rPr>
              <a:t>LHCb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dirty="0" smtClean="0">
                <a:solidFill>
                  <a:srgbClr val="008000"/>
                </a:solidFill>
              </a:rPr>
              <a:t> also measured </a:t>
            </a:r>
            <a:r>
              <a:rPr lang="en-US" sz="2800" dirty="0" smtClean="0">
                <a:solidFill>
                  <a:srgbClr val="008000"/>
                </a:solidFill>
              </a:rPr>
              <a:t>the W asymmetry with </a:t>
            </a:r>
            <a:r>
              <a:rPr lang="en-US" sz="2800" dirty="0" err="1" smtClean="0">
                <a:solidFill>
                  <a:srgbClr val="008000"/>
                </a:solidFill>
              </a:rPr>
              <a:t>muons</a:t>
            </a:r>
            <a:r>
              <a:rPr lang="en-US" sz="2800" dirty="0" smtClean="0">
                <a:solidFill>
                  <a:srgbClr val="008000"/>
                </a:solidFill>
              </a:rPr>
              <a:t>:</a:t>
            </a:r>
            <a:endParaRPr lang="en-US" sz="2800" b="1" dirty="0">
              <a:solidFill>
                <a:srgbClr val="008000"/>
              </a:solidFill>
            </a:endParaRPr>
          </a:p>
        </p:txBody>
      </p:sp>
      <p:pic>
        <p:nvPicPr>
          <p:cNvPr id="8" name="Picture 7" descr="AFB_extended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441" y="919835"/>
            <a:ext cx="5571359" cy="55571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96200" y="4114800"/>
            <a:ext cx="110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beautiful!</a:t>
            </a:r>
            <a:endParaRPr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28-April-2011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Electroweak Physics - Michael Schmitt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 descr="CMS_dsday_combined.png"/>
          <p:cNvPicPr>
            <a:picLocks noChangeAspect="1"/>
          </p:cNvPicPr>
          <p:nvPr/>
        </p:nvPicPr>
        <p:blipFill>
          <a:blip r:embed="rId2"/>
          <a:srcRect l="7620"/>
          <a:stretch>
            <a:fillRect/>
          </a:stretch>
        </p:blipFill>
        <p:spPr>
          <a:xfrm>
            <a:off x="5029200" y="552510"/>
            <a:ext cx="4030141" cy="4232380"/>
          </a:xfrm>
          <a:prstGeom prst="rect">
            <a:avLst/>
          </a:prstGeom>
        </p:spPr>
      </p:pic>
      <p:pic>
        <p:nvPicPr>
          <p:cNvPr id="9" name="Picture 8" descr="CDF_dsigmady_public.gif"/>
          <p:cNvPicPr>
            <a:picLocks noChangeAspect="1"/>
          </p:cNvPicPr>
          <p:nvPr/>
        </p:nvPicPr>
        <p:blipFill>
          <a:blip r:embed="rId3"/>
          <a:srcRect l="15238" r="8889"/>
          <a:stretch>
            <a:fillRect/>
          </a:stretch>
        </p:blipFill>
        <p:spPr>
          <a:xfrm>
            <a:off x="152400" y="552510"/>
            <a:ext cx="4876800" cy="43530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28800" y="152400"/>
            <a:ext cx="209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CDF  √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= 1.96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TeV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181140"/>
            <a:ext cx="182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CMS  √</a:t>
            </a:r>
            <a:r>
              <a:rPr lang="en-US" sz="2000" b="1" dirty="0" err="1" smtClean="0">
                <a:solidFill>
                  <a:srgbClr val="0000FF"/>
                </a:solidFill>
              </a:rPr>
              <a:t>s</a:t>
            </a:r>
            <a:r>
              <a:rPr lang="en-US" sz="2000" b="1" dirty="0" smtClean="0">
                <a:solidFill>
                  <a:srgbClr val="0000FF"/>
                </a:solidFill>
              </a:rPr>
              <a:t> = 7 </a:t>
            </a:r>
            <a:r>
              <a:rPr lang="en-US" sz="2000" b="1" dirty="0" err="1" smtClean="0">
                <a:solidFill>
                  <a:srgbClr val="0000FF"/>
                </a:solidFill>
              </a:rPr>
              <a:t>TeV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1982" y="4894183"/>
            <a:ext cx="6965218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8000"/>
                </a:solidFill>
              </a:rPr>
              <a:t>Notice that the CMS range in </a:t>
            </a:r>
            <a:r>
              <a:rPr lang="en-US" sz="2400" i="1" dirty="0" smtClean="0">
                <a:solidFill>
                  <a:srgbClr val="008000"/>
                </a:solidFill>
              </a:rPr>
              <a:t>|Y|</a:t>
            </a:r>
            <a:r>
              <a:rPr lang="en-US" sz="2400" dirty="0" smtClean="0">
                <a:solidFill>
                  <a:srgbClr val="008000"/>
                </a:solidFill>
              </a:rPr>
              <a:t> is significantly larger.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8000"/>
                </a:solidFill>
              </a:rPr>
              <a:t>The CMS error bars will diminish rapidly this year.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8000"/>
                </a:solidFill>
              </a:rPr>
              <a:t>Soon they will be good enough to constrain the </a:t>
            </a:r>
            <a:r>
              <a:rPr lang="en-US" sz="2400" dirty="0" err="1" smtClean="0">
                <a:solidFill>
                  <a:srgbClr val="008000"/>
                </a:solidFill>
              </a:rPr>
              <a:t>PDFs</a:t>
            </a:r>
            <a:r>
              <a:rPr lang="en-US" sz="2400" dirty="0" smtClean="0">
                <a:solidFill>
                  <a:srgbClr val="008000"/>
                </a:solidFill>
              </a:rPr>
              <a:t>…</a:t>
            </a:r>
          </a:p>
        </p:txBody>
      </p:sp>
      <p:sp>
        <p:nvSpPr>
          <p:cNvPr id="13" name="Oval 12"/>
          <p:cNvSpPr/>
          <p:nvPr/>
        </p:nvSpPr>
        <p:spPr>
          <a:xfrm>
            <a:off x="6858000" y="3276600"/>
            <a:ext cx="609600" cy="609600"/>
          </a:xfrm>
          <a:prstGeom prst="ellipse">
            <a:avLst/>
          </a:prstGeom>
          <a:noFill/>
          <a:ln w="38100" cmpd="sng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705600" y="3810000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an up-to-date PDF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486400" y="1066800"/>
            <a:ext cx="2955157" cy="3185784"/>
          </a:xfrm>
          <a:custGeom>
            <a:avLst/>
            <a:gdLst>
              <a:gd name="connsiteX0" fmla="*/ 0 w 4479157"/>
              <a:gd name="connsiteY0" fmla="*/ 0 h 3027840"/>
              <a:gd name="connsiteX1" fmla="*/ 578322 w 4479157"/>
              <a:gd name="connsiteY1" fmla="*/ 22681 h 3027840"/>
              <a:gd name="connsiteX2" fmla="*/ 1417455 w 4479157"/>
              <a:gd name="connsiteY2" fmla="*/ 226805 h 3027840"/>
              <a:gd name="connsiteX3" fmla="*/ 2007116 w 4479157"/>
              <a:gd name="connsiteY3" fmla="*/ 555671 h 3027840"/>
              <a:gd name="connsiteX4" fmla="*/ 2528740 w 4479157"/>
              <a:gd name="connsiteY4" fmla="*/ 1088662 h 3027840"/>
              <a:gd name="connsiteX5" fmla="*/ 2936966 w 4479157"/>
              <a:gd name="connsiteY5" fmla="*/ 1655673 h 3027840"/>
              <a:gd name="connsiteX6" fmla="*/ 3322514 w 4479157"/>
              <a:gd name="connsiteY6" fmla="*/ 2200003 h 3027840"/>
              <a:gd name="connsiteX7" fmla="*/ 3640024 w 4479157"/>
              <a:gd name="connsiteY7" fmla="*/ 2608251 h 3027840"/>
              <a:gd name="connsiteX8" fmla="*/ 4048251 w 4479157"/>
              <a:gd name="connsiteY8" fmla="*/ 2937118 h 3027840"/>
              <a:gd name="connsiteX9" fmla="*/ 4479157 w 4479157"/>
              <a:gd name="connsiteY9" fmla="*/ 3027840 h 302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79157" h="3027840">
                <a:moveTo>
                  <a:pt x="0" y="0"/>
                </a:moveTo>
                <a:lnTo>
                  <a:pt x="578322" y="22681"/>
                </a:lnTo>
                <a:cubicBezTo>
                  <a:pt x="814564" y="60482"/>
                  <a:pt x="1179323" y="137973"/>
                  <a:pt x="1417455" y="226805"/>
                </a:cubicBezTo>
                <a:cubicBezTo>
                  <a:pt x="1655587" y="315637"/>
                  <a:pt x="1821902" y="412028"/>
                  <a:pt x="2007116" y="555671"/>
                </a:cubicBezTo>
                <a:cubicBezTo>
                  <a:pt x="2192330" y="699314"/>
                  <a:pt x="2373765" y="905328"/>
                  <a:pt x="2528740" y="1088662"/>
                </a:cubicBezTo>
                <a:cubicBezTo>
                  <a:pt x="2683715" y="1271996"/>
                  <a:pt x="2804670" y="1470449"/>
                  <a:pt x="2936966" y="1655673"/>
                </a:cubicBezTo>
                <a:cubicBezTo>
                  <a:pt x="3069262" y="1840897"/>
                  <a:pt x="3205338" y="2041240"/>
                  <a:pt x="3322514" y="2200003"/>
                </a:cubicBezTo>
                <a:cubicBezTo>
                  <a:pt x="3439690" y="2358766"/>
                  <a:pt x="3519068" y="2485399"/>
                  <a:pt x="3640024" y="2608251"/>
                </a:cubicBezTo>
                <a:cubicBezTo>
                  <a:pt x="3760980" y="2731103"/>
                  <a:pt x="3908396" y="2867187"/>
                  <a:pt x="4048251" y="2937118"/>
                </a:cubicBezTo>
                <a:cubicBezTo>
                  <a:pt x="4188106" y="3007049"/>
                  <a:pt x="4479157" y="3027840"/>
                  <a:pt x="4479157" y="3027840"/>
                </a:cubicBezTo>
              </a:path>
            </a:pathLst>
          </a:custGeom>
          <a:ln>
            <a:solidFill>
              <a:srgbClr val="00009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28-April-2011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Electroweak Physics - Michael Schmitt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029200" y="990600"/>
          <a:ext cx="2667000" cy="1333500"/>
        </p:xfrm>
        <a:graphic>
          <a:graphicData uri="http://schemas.openxmlformats.org/presentationml/2006/ole">
            <p:oleObj spid="_x0000_s24578" name="Equation" r:id="rId3" imgW="762000" imgH="381000" progId="Equation.3">
              <p:embed/>
            </p:oleObj>
          </a:graphicData>
        </a:graphic>
      </p:graphicFrame>
      <p:pic>
        <p:nvPicPr>
          <p:cNvPr id="6" name="Picture 5" descr="CMS_dsday_combin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0600"/>
            <a:ext cx="3927192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304800"/>
            <a:ext cx="7099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How exactly does the  </a:t>
            </a:r>
            <a:r>
              <a:rPr lang="en-US" sz="2400" b="1" i="1" dirty="0" smtClean="0">
                <a:solidFill>
                  <a:srgbClr val="660066"/>
                </a:solidFill>
              </a:rPr>
              <a:t>Y</a:t>
            </a:r>
            <a:r>
              <a:rPr lang="en-US" sz="2400" dirty="0" smtClean="0">
                <a:solidFill>
                  <a:srgbClr val="660066"/>
                </a:solidFill>
              </a:rPr>
              <a:t>  distribution relate to the </a:t>
            </a:r>
            <a:r>
              <a:rPr lang="en-US" sz="2400" b="1" dirty="0" err="1" smtClean="0">
                <a:solidFill>
                  <a:srgbClr val="660066"/>
                </a:solidFill>
              </a:rPr>
              <a:t>pdf</a:t>
            </a:r>
            <a:r>
              <a:rPr lang="en-US" sz="2400" dirty="0" err="1" smtClean="0">
                <a:solidFill>
                  <a:srgbClr val="660066"/>
                </a:solidFill>
              </a:rPr>
              <a:t>s</a:t>
            </a:r>
            <a:r>
              <a:rPr lang="en-US" sz="2400" dirty="0" smtClean="0">
                <a:solidFill>
                  <a:srgbClr val="660066"/>
                </a:solidFill>
              </a:rPr>
              <a:t>? </a:t>
            </a:r>
            <a:endParaRPr lang="en-US" sz="2400" dirty="0">
              <a:solidFill>
                <a:srgbClr val="660066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192486" y="3251200"/>
          <a:ext cx="2503714" cy="1016000"/>
        </p:xfrm>
        <a:graphic>
          <a:graphicData uri="http://schemas.openxmlformats.org/presentationml/2006/ole">
            <p:oleObj spid="_x0000_s24579" name="Equation" r:id="rId5" imgW="876300" imgH="3556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67200" y="2667000"/>
            <a:ext cx="4231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gives a constraint on the ratio  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r>
              <a:rPr lang="en-US" sz="2000" i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/ x</a:t>
            </a:r>
            <a:r>
              <a:rPr lang="en-US" sz="2000" i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en-US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4648200"/>
            <a:ext cx="163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595959"/>
                </a:solidFill>
              </a:rPr>
              <a:t>Or, for fixed  </a:t>
            </a:r>
            <a:r>
              <a:rPr lang="en-US" i="1" dirty="0" smtClean="0">
                <a:solidFill>
                  <a:srgbClr val="595959"/>
                </a:solidFill>
              </a:rPr>
              <a:t>M,</a:t>
            </a:r>
            <a:endParaRPr lang="en-US" dirty="0">
              <a:solidFill>
                <a:srgbClr val="595959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876800" y="5378450"/>
          <a:ext cx="3557121" cy="565150"/>
        </p:xfrm>
        <a:graphic>
          <a:graphicData uri="http://schemas.openxmlformats.org/presentationml/2006/ole">
            <p:oleObj spid="_x0000_s24580" name="Equation" r:id="rId6" imgW="1358900" imgH="2159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28-April-2011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Electroweak Physics - Michael Schmitt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029200" y="990600"/>
          <a:ext cx="2667000" cy="1333500"/>
        </p:xfrm>
        <a:graphic>
          <a:graphicData uri="http://schemas.openxmlformats.org/presentationml/2006/ole">
            <p:oleObj spid="_x0000_s25602" name="Equation" r:id="rId3" imgW="762000" imgH="381000" progId="Equation.3">
              <p:embed/>
            </p:oleObj>
          </a:graphicData>
        </a:graphic>
      </p:graphicFrame>
      <p:pic>
        <p:nvPicPr>
          <p:cNvPr id="6" name="Picture 5" descr="CMS_dsday_combin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0600"/>
            <a:ext cx="3927192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304800"/>
            <a:ext cx="7099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How exactly does the  </a:t>
            </a:r>
            <a:r>
              <a:rPr lang="en-US" sz="2400" b="1" i="1" dirty="0" smtClean="0">
                <a:solidFill>
                  <a:srgbClr val="660066"/>
                </a:solidFill>
              </a:rPr>
              <a:t>Y</a:t>
            </a:r>
            <a:r>
              <a:rPr lang="en-US" sz="2400" dirty="0" smtClean="0">
                <a:solidFill>
                  <a:srgbClr val="660066"/>
                </a:solidFill>
              </a:rPr>
              <a:t>  distribution relate to the </a:t>
            </a:r>
            <a:r>
              <a:rPr lang="en-US" sz="2400" b="1" dirty="0" err="1" smtClean="0">
                <a:solidFill>
                  <a:srgbClr val="660066"/>
                </a:solidFill>
              </a:rPr>
              <a:t>pdf</a:t>
            </a:r>
            <a:r>
              <a:rPr lang="en-US" sz="2400" dirty="0" err="1" smtClean="0">
                <a:solidFill>
                  <a:srgbClr val="660066"/>
                </a:solidFill>
              </a:rPr>
              <a:t>s</a:t>
            </a:r>
            <a:r>
              <a:rPr lang="en-US" sz="2400" dirty="0" smtClean="0">
                <a:solidFill>
                  <a:srgbClr val="660066"/>
                </a:solidFill>
              </a:rPr>
              <a:t>? </a:t>
            </a:r>
            <a:endParaRPr lang="en-US" sz="2400" dirty="0">
              <a:solidFill>
                <a:srgbClr val="660066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192486" y="3251200"/>
          <a:ext cx="2503714" cy="1016000"/>
        </p:xfrm>
        <a:graphic>
          <a:graphicData uri="http://schemas.openxmlformats.org/presentationml/2006/ole">
            <p:oleObj spid="_x0000_s25603" name="Equation" r:id="rId5" imgW="876300" imgH="3556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67200" y="2667000"/>
            <a:ext cx="4231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gives a constraint on the ratio  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r>
              <a:rPr lang="en-US" sz="2000" i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/ x</a:t>
            </a:r>
            <a:r>
              <a:rPr lang="en-US" sz="2000" i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en-US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4648200"/>
            <a:ext cx="163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595959"/>
                </a:solidFill>
              </a:rPr>
              <a:t>Or, for fixed  </a:t>
            </a:r>
            <a:r>
              <a:rPr lang="en-US" i="1" dirty="0" smtClean="0">
                <a:solidFill>
                  <a:srgbClr val="595959"/>
                </a:solidFill>
              </a:rPr>
              <a:t>M,</a:t>
            </a:r>
            <a:endParaRPr lang="en-US" dirty="0">
              <a:solidFill>
                <a:srgbClr val="595959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876800" y="5378450"/>
          <a:ext cx="3557121" cy="565150"/>
        </p:xfrm>
        <a:graphic>
          <a:graphicData uri="http://schemas.openxmlformats.org/presentationml/2006/ole">
            <p:oleObj spid="_x0000_s25604" name="Equation" r:id="rId6" imgW="1358900" imgH="2159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" y="5017532"/>
            <a:ext cx="1084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660066"/>
                </a:solidFill>
              </a:rPr>
              <a:t>lower  </a:t>
            </a:r>
            <a:r>
              <a:rPr lang="en-US" sz="2000" b="1" i="1" dirty="0" err="1" smtClean="0">
                <a:solidFill>
                  <a:srgbClr val="660066"/>
                </a:solidFill>
              </a:rPr>
              <a:t>x</a:t>
            </a:r>
            <a:endParaRPr lang="en-US" sz="2000" b="1" i="1" dirty="0">
              <a:solidFill>
                <a:srgbClr val="6600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9947" y="5029200"/>
            <a:ext cx="116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660066"/>
                </a:solidFill>
              </a:rPr>
              <a:t>higher  </a:t>
            </a:r>
            <a:r>
              <a:rPr lang="en-US" sz="2000" b="1" i="1" dirty="0" err="1" smtClean="0">
                <a:solidFill>
                  <a:srgbClr val="660066"/>
                </a:solidFill>
              </a:rPr>
              <a:t>x</a:t>
            </a:r>
            <a:endParaRPr lang="en-US" sz="2000" b="1" i="1" dirty="0">
              <a:solidFill>
                <a:srgbClr val="660066"/>
              </a:solidFill>
            </a:endParaRPr>
          </a:p>
        </p:txBody>
      </p:sp>
      <p:cxnSp>
        <p:nvCxnSpPr>
          <p:cNvPr id="15" name="Straight Arrow Connector 14"/>
          <p:cNvCxnSpPr>
            <a:stCxn id="12" idx="0"/>
          </p:cNvCxnSpPr>
          <p:nvPr/>
        </p:nvCxnSpPr>
        <p:spPr>
          <a:xfrm rot="16200000" flipV="1">
            <a:off x="-523115" y="3494915"/>
            <a:ext cx="3036332" cy="8901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1996589" y="4042322"/>
            <a:ext cx="1950423" cy="1588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pdf_y_public_note.gif"/>
          <p:cNvPicPr>
            <a:picLocks noChangeAspect="1"/>
          </p:cNvPicPr>
          <p:nvPr/>
        </p:nvPicPr>
        <p:blipFill>
          <a:blip r:embed="rId7"/>
          <a:srcRect l="5079" r="8889"/>
          <a:stretch>
            <a:fillRect/>
          </a:stretch>
        </p:blipFill>
        <p:spPr>
          <a:xfrm>
            <a:off x="4267200" y="2292350"/>
            <a:ext cx="4252602" cy="30861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13-May-2011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LoopFest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4FEE-A834-BF4D-B9F0-697F099B11C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76600" y="2286000"/>
            <a:ext cx="233344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200" dirty="0" smtClean="0">
                <a:solidFill>
                  <a:srgbClr val="403152"/>
                </a:solidFill>
              </a:rPr>
              <a:t>QCD</a:t>
            </a:r>
            <a:endParaRPr lang="en-US" sz="9200" dirty="0">
              <a:solidFill>
                <a:srgbClr val="40315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28-April-2011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Electroweak Physics - Michael Schmitt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 descr="D0_Z_pt.jpeg"/>
          <p:cNvPicPr>
            <a:picLocks noChangeAspect="1"/>
          </p:cNvPicPr>
          <p:nvPr/>
        </p:nvPicPr>
        <p:blipFill>
          <a:blip r:embed="rId2"/>
          <a:srcRect r="8458"/>
          <a:stretch>
            <a:fillRect/>
          </a:stretch>
        </p:blipFill>
        <p:spPr>
          <a:xfrm>
            <a:off x="457199" y="1524000"/>
            <a:ext cx="6656512" cy="49260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24135"/>
            <a:ext cx="9160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An excellent place to test theory – </a:t>
            </a:r>
            <a:r>
              <a:rPr lang="en-US" sz="2400" b="1" dirty="0" err="1" smtClean="0">
                <a:solidFill>
                  <a:srgbClr val="0000FF"/>
                </a:solidFill>
              </a:rPr>
              <a:t>pQCD</a:t>
            </a:r>
            <a:r>
              <a:rPr lang="en-US" sz="2400" b="1" dirty="0" smtClean="0">
                <a:solidFill>
                  <a:srgbClr val="0000FF"/>
                </a:solidFill>
              </a:rPr>
              <a:t> – is with the Z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p</a:t>
            </a:r>
            <a:r>
              <a:rPr lang="en-US" sz="2400" b="1" i="1" baseline="-25000" dirty="0" err="1" smtClean="0">
                <a:solidFill>
                  <a:srgbClr val="0000FF"/>
                </a:solidFill>
              </a:rPr>
              <a:t>T</a:t>
            </a:r>
            <a:r>
              <a:rPr lang="en-US" sz="2400" b="1" dirty="0" smtClean="0">
                <a:solidFill>
                  <a:srgbClr val="0000FF"/>
                </a:solidFill>
              </a:rPr>
              <a:t> distribution.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814626"/>
            <a:ext cx="4997223" cy="861774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800000"/>
                </a:solidFill>
              </a:rPr>
              <a:t>The low – </a:t>
            </a:r>
            <a:r>
              <a:rPr lang="en-US" sz="2000" i="1" dirty="0" err="1" smtClean="0">
                <a:solidFill>
                  <a:srgbClr val="800000"/>
                </a:solidFill>
              </a:rPr>
              <a:t>p</a:t>
            </a:r>
            <a:r>
              <a:rPr lang="en-US" sz="2000" i="1" baseline="-25000" dirty="0" err="1" smtClean="0">
                <a:solidFill>
                  <a:srgbClr val="800000"/>
                </a:solidFill>
              </a:rPr>
              <a:t>T</a:t>
            </a:r>
            <a:r>
              <a:rPr lang="en-US" sz="2000" dirty="0" smtClean="0">
                <a:solidFill>
                  <a:srgbClr val="800000"/>
                </a:solidFill>
              </a:rPr>
              <a:t> part is non-</a:t>
            </a:r>
            <a:r>
              <a:rPr lang="en-US" sz="2000" dirty="0" err="1" smtClean="0">
                <a:solidFill>
                  <a:srgbClr val="800000"/>
                </a:solidFill>
              </a:rPr>
              <a:t>perturbative</a:t>
            </a:r>
            <a:r>
              <a:rPr lang="en-US" sz="2000" dirty="0" smtClean="0">
                <a:solidFill>
                  <a:srgbClr val="800000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800000"/>
                </a:solidFill>
              </a:rPr>
              <a:t>The high – </a:t>
            </a:r>
            <a:r>
              <a:rPr lang="en-US" sz="2000" i="1" dirty="0" err="1" smtClean="0">
                <a:solidFill>
                  <a:srgbClr val="800000"/>
                </a:solidFill>
              </a:rPr>
              <a:t>p</a:t>
            </a:r>
            <a:r>
              <a:rPr lang="en-US" sz="2000" i="1" baseline="-25000" dirty="0" err="1" smtClean="0">
                <a:solidFill>
                  <a:srgbClr val="800000"/>
                </a:solidFill>
              </a:rPr>
              <a:t>T</a:t>
            </a:r>
            <a:r>
              <a:rPr lang="en-US" sz="2000" dirty="0" smtClean="0">
                <a:solidFill>
                  <a:srgbClr val="800000"/>
                </a:solidFill>
              </a:rPr>
              <a:t> part is </a:t>
            </a:r>
            <a:r>
              <a:rPr lang="en-US" sz="2000" dirty="0" err="1" smtClean="0">
                <a:solidFill>
                  <a:srgbClr val="800000"/>
                </a:solidFill>
              </a:rPr>
              <a:t>perturbative</a:t>
            </a:r>
            <a:r>
              <a:rPr lang="en-US" sz="2000" dirty="0" smtClean="0">
                <a:solidFill>
                  <a:srgbClr val="800000"/>
                </a:solidFill>
              </a:rPr>
              <a:t> &amp; calculable.</a:t>
            </a:r>
            <a:endParaRPr lang="en-US" sz="2000" dirty="0">
              <a:solidFill>
                <a:srgbClr val="8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1828800" y="1143000"/>
            <a:ext cx="2209800" cy="205740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3048000" y="3352800"/>
            <a:ext cx="3657600" cy="45720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13711" y="4114800"/>
            <a:ext cx="1655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Tevatron</a:t>
            </a:r>
            <a:r>
              <a:rPr lang="en-US" dirty="0" smtClean="0"/>
              <a:t>  </a:t>
            </a:r>
            <a:r>
              <a:rPr lang="en-US" dirty="0" err="1" smtClean="0"/>
              <a:t>ppbar</a:t>
            </a:r>
            <a:endParaRPr lang="en-US" dirty="0" smtClean="0"/>
          </a:p>
          <a:p>
            <a:r>
              <a:rPr lang="en-US" dirty="0" smtClean="0"/>
              <a:t>√</a:t>
            </a:r>
            <a:r>
              <a:rPr lang="en-US" dirty="0" err="1" smtClean="0"/>
              <a:t>s</a:t>
            </a:r>
            <a:r>
              <a:rPr lang="en-US" dirty="0" smtClean="0"/>
              <a:t> = 1.96 </a:t>
            </a:r>
            <a:r>
              <a:rPr lang="en-US" dirty="0" err="1" smtClean="0"/>
              <a:t>TeV</a:t>
            </a:r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28-April-2011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Electroweak Physics - Michael Schmitt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24135"/>
            <a:ext cx="8725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CMS has presented the first measurements of  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d</a:t>
            </a:r>
            <a:r>
              <a:rPr lang="en-US" sz="2400" b="1" i="1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sz="2400" b="1" i="1" dirty="0" smtClean="0">
                <a:solidFill>
                  <a:srgbClr val="0000FF"/>
                </a:solidFill>
                <a:cs typeface="Symbol" charset="2"/>
              </a:rPr>
              <a:t> / </a:t>
            </a:r>
            <a:r>
              <a:rPr lang="en-US" sz="2400" b="1" i="1" dirty="0" err="1" smtClean="0">
                <a:solidFill>
                  <a:srgbClr val="0000FF"/>
                </a:solidFill>
                <a:cs typeface="Symbol" charset="2"/>
              </a:rPr>
              <a:t>dq</a:t>
            </a:r>
            <a:r>
              <a:rPr lang="en-US" sz="2400" b="1" i="1" baseline="-25000" dirty="0" err="1" smtClean="0">
                <a:solidFill>
                  <a:srgbClr val="0000FF"/>
                </a:solidFill>
                <a:cs typeface="Symbol" charset="2"/>
              </a:rPr>
              <a:t>T</a:t>
            </a:r>
            <a:r>
              <a:rPr lang="en-US" sz="2400" b="1" i="1" baseline="-25000" dirty="0" smtClean="0">
                <a:solidFill>
                  <a:srgbClr val="0000FF"/>
                </a:solidFill>
                <a:cs typeface="Symbol" charset="2"/>
              </a:rPr>
              <a:t> </a:t>
            </a:r>
            <a:r>
              <a:rPr lang="en-US" sz="2400" b="1" i="1" dirty="0" smtClean="0">
                <a:solidFill>
                  <a:srgbClr val="0000FF"/>
                </a:solidFill>
                <a:cs typeface="Symbol" charset="2"/>
              </a:rPr>
              <a:t>  √</a:t>
            </a:r>
            <a:r>
              <a:rPr lang="en-US" sz="2400" b="1" dirty="0" err="1" smtClean="0">
                <a:solidFill>
                  <a:srgbClr val="0000FF"/>
                </a:solidFill>
                <a:cs typeface="Symbol" charset="2"/>
              </a:rPr>
              <a:t>s</a:t>
            </a:r>
            <a:r>
              <a:rPr lang="en-US" sz="2400" b="1" dirty="0" smtClean="0">
                <a:solidFill>
                  <a:srgbClr val="0000FF"/>
                </a:solidFill>
                <a:cs typeface="Symbol" charset="2"/>
              </a:rPr>
              <a:t> = 7 </a:t>
            </a:r>
            <a:r>
              <a:rPr lang="en-US" sz="2400" b="1" dirty="0" err="1" smtClean="0">
                <a:solidFill>
                  <a:srgbClr val="0000FF"/>
                </a:solidFill>
                <a:cs typeface="Symbol" charset="2"/>
              </a:rPr>
              <a:t>TeV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6" name="Picture 5" descr="diffXSecResAcc_LowPowheg_pas.png"/>
          <p:cNvPicPr>
            <a:picLocks noChangeAspect="1"/>
          </p:cNvPicPr>
          <p:nvPr/>
        </p:nvPicPr>
        <p:blipFill>
          <a:blip r:embed="rId2"/>
          <a:srcRect l="1270" r="3810" b="1603"/>
          <a:stretch>
            <a:fillRect/>
          </a:stretch>
        </p:blipFill>
        <p:spPr>
          <a:xfrm>
            <a:off x="0" y="1919511"/>
            <a:ext cx="4435173" cy="3643089"/>
          </a:xfrm>
          <a:prstGeom prst="rect">
            <a:avLst/>
          </a:prstGeom>
        </p:spPr>
      </p:pic>
      <p:pic>
        <p:nvPicPr>
          <p:cNvPr id="7" name="Picture 6" descr="combined_fewz_normToTheory.png"/>
          <p:cNvPicPr>
            <a:picLocks noChangeAspect="1"/>
          </p:cNvPicPr>
          <p:nvPr/>
        </p:nvPicPr>
        <p:blipFill>
          <a:blip r:embed="rId3"/>
          <a:srcRect l="1431" r="5723" b="2540"/>
          <a:stretch>
            <a:fillRect/>
          </a:stretch>
        </p:blipFill>
        <p:spPr>
          <a:xfrm>
            <a:off x="4511373" y="1088592"/>
            <a:ext cx="4556427" cy="53884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6096000"/>
            <a:ext cx="221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 PAS EWK-10-010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1143000"/>
            <a:ext cx="285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low – </a:t>
            </a:r>
            <a:r>
              <a:rPr lang="en-US" i="1" dirty="0" err="1" smtClean="0">
                <a:solidFill>
                  <a:srgbClr val="800000"/>
                </a:solidFill>
              </a:rPr>
              <a:t>p</a:t>
            </a:r>
            <a:r>
              <a:rPr lang="en-US" i="1" baseline="-25000" dirty="0" err="1" smtClean="0">
                <a:solidFill>
                  <a:srgbClr val="800000"/>
                </a:solidFill>
              </a:rPr>
              <a:t>T</a:t>
            </a:r>
            <a:r>
              <a:rPr lang="en-US" dirty="0" smtClean="0">
                <a:solidFill>
                  <a:srgbClr val="800000"/>
                </a:solidFill>
              </a:rPr>
              <a:t> model needs tuning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2209" y="685800"/>
            <a:ext cx="2589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high – </a:t>
            </a:r>
            <a:r>
              <a:rPr lang="en-US" i="1" dirty="0" err="1" smtClean="0">
                <a:solidFill>
                  <a:srgbClr val="800000"/>
                </a:solidFill>
              </a:rPr>
              <a:t>p</a:t>
            </a:r>
            <a:r>
              <a:rPr lang="en-US" i="1" baseline="-25000" dirty="0" err="1" smtClean="0">
                <a:solidFill>
                  <a:srgbClr val="800000"/>
                </a:solidFill>
              </a:rPr>
              <a:t>T</a:t>
            </a:r>
            <a:r>
              <a:rPr lang="en-US" dirty="0" smtClean="0">
                <a:solidFill>
                  <a:srgbClr val="800000"/>
                </a:solidFill>
              </a:rPr>
              <a:t> prediction is OK.</a:t>
            </a:r>
            <a:endParaRPr lang="en-US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28-April-2011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Electroweak Physics - Michael Schmitt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33400"/>
            <a:ext cx="1741846" cy="523220"/>
          </a:xfrm>
          <a:prstGeom prst="rect">
            <a:avLst/>
          </a:prstGeom>
          <a:noFill/>
          <a:ln w="28575" cmpd="sng">
            <a:solidFill>
              <a:srgbClr val="00009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00FF"/>
                </a:solidFill>
              </a:rPr>
              <a:t>W,Z + Jets</a:t>
            </a:r>
            <a:endParaRPr lang="en-US" sz="2800" b="1" i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828800"/>
            <a:ext cx="759579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Most </a:t>
            </a:r>
            <a:r>
              <a:rPr lang="en-US" sz="2400" dirty="0" smtClean="0">
                <a:solidFill>
                  <a:srgbClr val="000090"/>
                </a:solidFill>
              </a:rPr>
              <a:t>  </a:t>
            </a:r>
            <a:r>
              <a:rPr lang="en-US" sz="2400" i="1" dirty="0" smtClean="0">
                <a:solidFill>
                  <a:srgbClr val="000090"/>
                </a:solidFill>
              </a:rPr>
              <a:t>W/Z</a:t>
            </a:r>
            <a:r>
              <a:rPr lang="en-US" sz="2400" dirty="0" smtClean="0">
                <a:solidFill>
                  <a:srgbClr val="000090"/>
                </a:solidFill>
              </a:rPr>
              <a:t>  </a:t>
            </a:r>
            <a:r>
              <a:rPr lang="en-US" sz="2400" dirty="0" smtClean="0">
                <a:solidFill>
                  <a:srgbClr val="000090"/>
                </a:solidFill>
              </a:rPr>
              <a:t>bosons must be recoiling against something.</a:t>
            </a:r>
          </a:p>
          <a:p>
            <a:r>
              <a:rPr lang="en-US" sz="2400" dirty="0" smtClean="0">
                <a:solidFill>
                  <a:srgbClr val="000090"/>
                </a:solidFill>
              </a:rPr>
              <a:t>     </a:t>
            </a:r>
            <a:r>
              <a:rPr lang="en-US" sz="2400" dirty="0" err="1" smtClean="0">
                <a:solidFill>
                  <a:srgbClr val="000090"/>
                </a:solidFill>
                <a:sym typeface="Wingdings"/>
              </a:rPr>
              <a:t></a:t>
            </a:r>
            <a:r>
              <a:rPr lang="en-US" sz="2400" dirty="0" smtClean="0">
                <a:solidFill>
                  <a:srgbClr val="000090"/>
                </a:solidFill>
                <a:sym typeface="Wingdings"/>
              </a:rPr>
              <a:t>  jets</a:t>
            </a:r>
          </a:p>
          <a:p>
            <a:endParaRPr lang="en-US" sz="2400" dirty="0" smtClean="0">
              <a:solidFill>
                <a:srgbClr val="000090"/>
              </a:solidFill>
              <a:sym typeface="Wingdings"/>
            </a:endParaRPr>
          </a:p>
          <a:p>
            <a:r>
              <a:rPr lang="en-US" sz="2400" dirty="0" smtClean="0">
                <a:solidFill>
                  <a:srgbClr val="000090"/>
                </a:solidFill>
                <a:sym typeface="Wingdings"/>
              </a:rPr>
              <a:t>How well do we know the multiplicity and energy spectrum</a:t>
            </a:r>
          </a:p>
          <a:p>
            <a:r>
              <a:rPr lang="en-US" sz="2400" dirty="0" smtClean="0">
                <a:solidFill>
                  <a:srgbClr val="000090"/>
                </a:solidFill>
                <a:sym typeface="Wingdings"/>
              </a:rPr>
              <a:t>of those jets?</a:t>
            </a:r>
          </a:p>
          <a:p>
            <a:r>
              <a:rPr lang="en-US" sz="2400" dirty="0" smtClean="0">
                <a:solidFill>
                  <a:srgbClr val="000090"/>
                </a:solidFill>
                <a:sym typeface="Wingdings"/>
              </a:rPr>
              <a:t>     </a:t>
            </a:r>
            <a:r>
              <a:rPr lang="en-US" sz="2400" dirty="0" err="1" smtClean="0">
                <a:solidFill>
                  <a:srgbClr val="000090"/>
                </a:solidFill>
                <a:sym typeface="Wingdings"/>
              </a:rPr>
              <a:t></a:t>
            </a:r>
            <a:r>
              <a:rPr lang="en-US" sz="2400" dirty="0" smtClean="0">
                <a:solidFill>
                  <a:srgbClr val="000090"/>
                </a:solidFill>
                <a:sym typeface="Wingdings"/>
              </a:rPr>
              <a:t>  measure</a:t>
            </a:r>
            <a:br>
              <a:rPr lang="en-US" sz="2400" dirty="0" smtClean="0">
                <a:solidFill>
                  <a:srgbClr val="000090"/>
                </a:solidFill>
                <a:sym typeface="Wingdings"/>
              </a:rPr>
            </a:br>
            <a:r>
              <a:rPr lang="en-US" sz="2400" dirty="0" smtClean="0">
                <a:solidFill>
                  <a:srgbClr val="000090"/>
                </a:solidFill>
                <a:sym typeface="Wingdings"/>
              </a:rPr>
              <a:t/>
            </a:r>
            <a:br>
              <a:rPr lang="en-US" sz="2400" dirty="0" smtClean="0">
                <a:solidFill>
                  <a:srgbClr val="000090"/>
                </a:solidFill>
                <a:sym typeface="Wingdings"/>
              </a:rPr>
            </a:br>
            <a:r>
              <a:rPr lang="en-US" sz="2400" dirty="0" smtClean="0">
                <a:solidFill>
                  <a:srgbClr val="000090"/>
                </a:solidFill>
                <a:sym typeface="Wingdings"/>
              </a:rPr>
              <a:t>This is an important test of </a:t>
            </a:r>
            <a:r>
              <a:rPr lang="en-US" sz="2400" dirty="0" err="1" smtClean="0">
                <a:solidFill>
                  <a:srgbClr val="000090"/>
                </a:solidFill>
                <a:sym typeface="Wingdings"/>
              </a:rPr>
              <a:t>pQCD</a:t>
            </a:r>
            <a:r>
              <a:rPr lang="en-US" sz="2400" dirty="0" smtClean="0">
                <a:solidFill>
                  <a:srgbClr val="000090"/>
                </a:solidFill>
                <a:sym typeface="Wingdings"/>
              </a:rPr>
              <a:t>.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28-April-2011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Electroweak Physics - Michael Schmitt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33400"/>
            <a:ext cx="1741846" cy="523220"/>
          </a:xfrm>
          <a:prstGeom prst="rect">
            <a:avLst/>
          </a:prstGeom>
          <a:noFill/>
          <a:ln w="28575" cmpd="sng">
            <a:solidFill>
              <a:srgbClr val="00009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00FF"/>
                </a:solidFill>
              </a:rPr>
              <a:t>W,Z + Jets</a:t>
            </a:r>
            <a:endParaRPr lang="en-US" sz="2800" b="1" i="1" dirty="0">
              <a:solidFill>
                <a:srgbClr val="0000FF"/>
              </a:solidFill>
            </a:endParaRPr>
          </a:p>
        </p:txBody>
      </p:sp>
      <p:pic>
        <p:nvPicPr>
          <p:cNvPr id="7" name="Picture 6" descr="CMS_cRawRates_W_mu_30_log_new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6200" y="1371600"/>
            <a:ext cx="5002395" cy="49847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57800" y="3225463"/>
            <a:ext cx="3284348" cy="1015663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Number of jets produced</a:t>
            </a:r>
            <a:br>
              <a:rPr lang="en-US" sz="2000" dirty="0" smtClean="0">
                <a:solidFill>
                  <a:srgbClr val="000090"/>
                </a:solidFill>
              </a:rPr>
            </a:br>
            <a:endParaRPr lang="en-US" sz="2000" dirty="0" smtClean="0">
              <a:solidFill>
                <a:srgbClr val="000090"/>
              </a:solidFill>
            </a:endParaRPr>
          </a:p>
          <a:p>
            <a:r>
              <a:rPr lang="en-US" sz="2000" dirty="0" smtClean="0">
                <a:solidFill>
                  <a:srgbClr val="000090"/>
                </a:solidFill>
              </a:rPr>
              <a:t>in association with a </a:t>
            </a:r>
            <a:r>
              <a:rPr lang="en-US" sz="2000" i="1" dirty="0" smtClean="0">
                <a:solidFill>
                  <a:srgbClr val="000090"/>
                </a:solidFill>
              </a:rPr>
              <a:t>W</a:t>
            </a:r>
            <a:r>
              <a:rPr lang="en-US" sz="2000" dirty="0" smtClean="0">
                <a:solidFill>
                  <a:srgbClr val="000090"/>
                </a:solidFill>
              </a:rPr>
              <a:t> boson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6096000"/>
            <a:ext cx="221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 PAS EWK-10-012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13-May-2011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LoopFest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4FEE-A834-BF4D-B9F0-697F099B11C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1981200"/>
            <a:ext cx="6025207" cy="2554545"/>
          </a:xfrm>
          <a:prstGeom prst="rect">
            <a:avLst/>
          </a:prstGeom>
          <a:noFill/>
          <a:ln w="57150" cmpd="sng"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/>
              <a:t>parton</a:t>
            </a:r>
            <a:r>
              <a:rPr lang="en-US" sz="3200" dirty="0" smtClean="0"/>
              <a:t> distribution functions</a:t>
            </a:r>
          </a:p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tests of QCD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genuine electroweak effects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330007" y="457200"/>
            <a:ext cx="2229121" cy="1323439"/>
          </a:xfrm>
          <a:prstGeom prst="rect">
            <a:avLst/>
          </a:prstGeom>
          <a:noFill/>
          <a:ln w="38100" cmpd="sng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inclusive </a:t>
            </a:r>
            <a:r>
              <a:rPr lang="en-US" sz="2000" dirty="0" err="1" smtClean="0">
                <a:latin typeface="Symbol" charset="2"/>
                <a:cs typeface="Symbol" charset="2"/>
              </a:rPr>
              <a:t>s</a:t>
            </a:r>
            <a:r>
              <a:rPr lang="en-US" sz="2000" dirty="0" err="1" smtClean="0">
                <a:cs typeface="Symbol" charset="2"/>
              </a:rPr>
              <a:t>(W</a:t>
            </a:r>
            <a:r>
              <a:rPr lang="en-US" sz="2000" dirty="0" smtClean="0">
                <a:cs typeface="Symbol" charset="2"/>
              </a:rPr>
              <a:t>), </a:t>
            </a:r>
            <a:r>
              <a:rPr lang="en-US" sz="2000" dirty="0" err="1" smtClean="0">
                <a:latin typeface="Symbol" charset="2"/>
                <a:cs typeface="Symbol" charset="2"/>
              </a:rPr>
              <a:t>s</a:t>
            </a:r>
            <a:r>
              <a:rPr lang="en-US" sz="2000" dirty="0" err="1" smtClean="0">
                <a:cs typeface="Symbol" charset="2"/>
              </a:rPr>
              <a:t>(Z</a:t>
            </a:r>
            <a:r>
              <a:rPr lang="en-US" sz="2000" dirty="0" smtClean="0">
                <a:cs typeface="Symbol" charset="2"/>
              </a:rPr>
              <a:t>)</a:t>
            </a:r>
          </a:p>
          <a:p>
            <a:r>
              <a:rPr lang="en-US" sz="2000" dirty="0" smtClean="0">
                <a:cs typeface="Symbol" charset="2"/>
              </a:rPr>
              <a:t>W asymmetry</a:t>
            </a:r>
          </a:p>
          <a:p>
            <a:r>
              <a:rPr lang="en-US" sz="2000" dirty="0" err="1" smtClean="0">
                <a:cs typeface="Symbol" charset="2"/>
              </a:rPr>
              <a:t>Drell</a:t>
            </a:r>
            <a:r>
              <a:rPr lang="en-US" sz="2000" dirty="0" smtClean="0">
                <a:cs typeface="Symbol" charset="2"/>
              </a:rPr>
              <a:t>-Yan</a:t>
            </a:r>
          </a:p>
          <a:p>
            <a:r>
              <a:rPr lang="en-US" sz="2000" dirty="0" err="1" smtClean="0">
                <a:cs typeface="Symbol" charset="2"/>
              </a:rPr>
              <a:t>d</a:t>
            </a:r>
            <a:r>
              <a:rPr lang="en-US" sz="2000" dirty="0" err="1" smtClean="0">
                <a:latin typeface="Symbol" charset="2"/>
                <a:cs typeface="Symbol" charset="2"/>
              </a:rPr>
              <a:t>s</a:t>
            </a:r>
            <a:r>
              <a:rPr lang="en-US" sz="2000" dirty="0" err="1" smtClean="0">
                <a:cs typeface="Symbol" charset="2"/>
              </a:rPr>
              <a:t>/dY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205070" y="2743200"/>
            <a:ext cx="998941" cy="1015663"/>
          </a:xfrm>
          <a:prstGeom prst="rect">
            <a:avLst/>
          </a:prstGeom>
          <a:noFill/>
          <a:ln w="38100" cmpd="sng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d</a:t>
            </a:r>
            <a:r>
              <a:rPr lang="en-US" sz="2000" dirty="0" err="1" smtClean="0">
                <a:latin typeface="Symbol" charset="2"/>
                <a:cs typeface="Symbol" charset="2"/>
              </a:rPr>
              <a:t>s</a:t>
            </a:r>
            <a:r>
              <a:rPr lang="en-US" sz="2000" dirty="0" err="1" smtClean="0">
                <a:cs typeface="Symbol" charset="2"/>
              </a:rPr>
              <a:t>/dq</a:t>
            </a:r>
            <a:r>
              <a:rPr lang="en-US" sz="2000" baseline="-25000" dirty="0" err="1" smtClean="0">
                <a:cs typeface="Symbol" charset="2"/>
              </a:rPr>
              <a:t>T</a:t>
            </a:r>
            <a:endParaRPr lang="en-US" sz="2000" dirty="0" smtClean="0">
              <a:cs typeface="Symbol" charset="2"/>
            </a:endParaRPr>
          </a:p>
          <a:p>
            <a:r>
              <a:rPr lang="en-US" sz="2000" dirty="0" smtClean="0">
                <a:cs typeface="Symbol" charset="2"/>
              </a:rPr>
              <a:t>V + jets</a:t>
            </a:r>
          </a:p>
          <a:p>
            <a:r>
              <a:rPr lang="en-US" sz="2000" dirty="0" smtClean="0">
                <a:cs typeface="Symbol" charset="2"/>
              </a:rPr>
              <a:t>V + </a:t>
            </a:r>
            <a:r>
              <a:rPr lang="en-US" sz="2000" dirty="0" err="1" smtClean="0">
                <a:cs typeface="Symbol" charset="2"/>
              </a:rPr>
              <a:t>b(b</a:t>
            </a:r>
            <a:r>
              <a:rPr lang="en-US" sz="2000" dirty="0" smtClean="0">
                <a:cs typeface="Symbol" charset="2"/>
              </a:rPr>
              <a:t>)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0509" y="4800600"/>
            <a:ext cx="2301256" cy="1631216"/>
          </a:xfrm>
          <a:prstGeom prst="rect">
            <a:avLst/>
          </a:prstGeom>
          <a:noFill/>
          <a:ln w="38100" cmpd="sng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W polarization</a:t>
            </a:r>
          </a:p>
          <a:p>
            <a:r>
              <a:rPr lang="en-US" sz="2000" dirty="0" err="1" smtClean="0"/>
              <a:t>di</a:t>
            </a:r>
            <a:r>
              <a:rPr lang="en-US" sz="2000" dirty="0" smtClean="0"/>
              <a:t>-boson production</a:t>
            </a:r>
          </a:p>
          <a:p>
            <a:r>
              <a:rPr lang="en-US" sz="2000" dirty="0" smtClean="0"/>
              <a:t>V + </a:t>
            </a:r>
            <a:r>
              <a:rPr lang="en-US" sz="2000" dirty="0" err="1" smtClean="0">
                <a:latin typeface="Symbol" charset="2"/>
                <a:cs typeface="Symbol" charset="2"/>
              </a:rPr>
              <a:t>g</a:t>
            </a:r>
            <a:r>
              <a:rPr lang="en-US" sz="2000" dirty="0" smtClean="0">
                <a:cs typeface="Symbol" charset="2"/>
              </a:rPr>
              <a:t> production</a:t>
            </a:r>
          </a:p>
          <a:p>
            <a:r>
              <a:rPr lang="en-US" sz="2000" dirty="0" smtClean="0"/>
              <a:t>A</a:t>
            </a:r>
            <a:r>
              <a:rPr lang="en-US" sz="2000" baseline="-25000" dirty="0" smtClean="0"/>
              <a:t>FB</a:t>
            </a:r>
            <a:r>
              <a:rPr lang="en-US" sz="2000" dirty="0" smtClean="0"/>
              <a:t> and sin</a:t>
            </a:r>
            <a:r>
              <a:rPr lang="en-US" sz="2000" baseline="30000" dirty="0" smtClean="0"/>
              <a:t>2</a:t>
            </a:r>
            <a:r>
              <a:rPr lang="en-US" sz="2000" dirty="0" smtClean="0">
                <a:latin typeface="Symbol" charset="2"/>
                <a:cs typeface="Symbol" charset="2"/>
              </a:rPr>
              <a:t>q</a:t>
            </a:r>
            <a:r>
              <a:rPr lang="en-US" sz="2000" baseline="-25000" dirty="0" smtClean="0">
                <a:cs typeface="Symbol" charset="2"/>
              </a:rPr>
              <a:t>W</a:t>
            </a:r>
            <a:endParaRPr lang="en-US" sz="2000" dirty="0" smtClean="0">
              <a:cs typeface="Symbol" charset="2"/>
            </a:endParaRPr>
          </a:p>
          <a:p>
            <a:r>
              <a:rPr lang="en-US" sz="2000" strike="sngStrike" dirty="0" smtClean="0">
                <a:cs typeface="Symbol" charset="2"/>
              </a:rPr>
              <a:t>W mass</a:t>
            </a:r>
            <a:endParaRPr lang="en-US" sz="2000" strike="sngStrike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28-April-2011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Electroweak Physics - Michael Schmitt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33400"/>
            <a:ext cx="1741846" cy="523220"/>
          </a:xfrm>
          <a:prstGeom prst="rect">
            <a:avLst/>
          </a:prstGeom>
          <a:noFill/>
          <a:ln w="28575" cmpd="sng">
            <a:solidFill>
              <a:srgbClr val="00009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00FF"/>
                </a:solidFill>
              </a:rPr>
              <a:t>W,Z + Jets</a:t>
            </a:r>
            <a:endParaRPr lang="en-US" sz="2800" b="1" i="1" dirty="0">
              <a:solidFill>
                <a:srgbClr val="0000FF"/>
              </a:solidFill>
            </a:endParaRPr>
          </a:p>
        </p:txBody>
      </p:sp>
      <p:pic>
        <p:nvPicPr>
          <p:cNvPr id="7" name="Picture 6" descr="CMS_cRawRates_W_mu_30_log_new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6200" y="1371600"/>
            <a:ext cx="5002395" cy="4984750"/>
          </a:xfrm>
          <a:prstGeom prst="rect">
            <a:avLst/>
          </a:prstGeom>
        </p:spPr>
      </p:pic>
      <p:pic>
        <p:nvPicPr>
          <p:cNvPr id="8" name="Picture 7" descr="CMS_pfMT_3-jets_mu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4724" y="304800"/>
            <a:ext cx="3172076" cy="3061305"/>
          </a:xfrm>
          <a:prstGeom prst="rect">
            <a:avLst/>
          </a:prstGeom>
        </p:spPr>
      </p:pic>
      <p:pic>
        <p:nvPicPr>
          <p:cNvPr id="9" name="Picture 8" descr="CMS_nB_3-jets_mu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4725" y="3491895"/>
            <a:ext cx="3172076" cy="306130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438400" y="3276600"/>
            <a:ext cx="533400" cy="1524000"/>
          </a:xfrm>
          <a:prstGeom prst="ellipse">
            <a:avLst/>
          </a:prstGeom>
          <a:noFill/>
          <a:ln w="38100" cmpd="sng">
            <a:solidFill>
              <a:srgbClr val="0000FF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971800" y="2209800"/>
            <a:ext cx="2819400" cy="1524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971800" y="4253895"/>
            <a:ext cx="2819400" cy="54670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24200" y="348734"/>
            <a:ext cx="2079591" cy="707886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      Fit for the 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top-quark fraction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6096000"/>
            <a:ext cx="221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 PAS EWK-10-012</a:t>
            </a:r>
            <a:endParaRPr 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28-April-2011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Electroweak Physics - Michael Schmitt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33400"/>
            <a:ext cx="1741846" cy="523220"/>
          </a:xfrm>
          <a:prstGeom prst="rect">
            <a:avLst/>
          </a:prstGeom>
          <a:noFill/>
          <a:ln w="28575" cmpd="sng">
            <a:solidFill>
              <a:srgbClr val="00009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00FF"/>
                </a:solidFill>
              </a:rPr>
              <a:t>W,Z + Jets</a:t>
            </a:r>
            <a:endParaRPr lang="en-US" sz="2800" b="1" i="1" dirty="0">
              <a:solidFill>
                <a:srgbClr val="0000FF"/>
              </a:solidFill>
            </a:endParaRPr>
          </a:p>
        </p:txBody>
      </p:sp>
      <p:pic>
        <p:nvPicPr>
          <p:cNvPr id="14" name="Picture 13" descr="CMS_cleadingJetPt_W_mu_log_new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6200" y="1828800"/>
            <a:ext cx="4543577" cy="4527550"/>
          </a:xfrm>
          <a:prstGeom prst="rect">
            <a:avLst/>
          </a:prstGeom>
        </p:spPr>
      </p:pic>
      <p:pic>
        <p:nvPicPr>
          <p:cNvPr id="16" name="Picture 15" descr="CMS_cleadingJetPt_Z_mu_log_new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00424" y="1828800"/>
            <a:ext cx="4543576" cy="45275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81200" y="1371600"/>
            <a:ext cx="656888" cy="584776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660066"/>
                </a:solidFill>
              </a:rPr>
              <a:t>W</a:t>
            </a:r>
            <a:endParaRPr lang="en-US" sz="3200" b="1" i="1" dirty="0">
              <a:solidFill>
                <a:srgbClr val="66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05912" y="1371600"/>
            <a:ext cx="480959" cy="584776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660066"/>
                </a:solidFill>
              </a:rPr>
              <a:t>Z</a:t>
            </a:r>
            <a:endParaRPr lang="en-US" sz="3200" b="1" i="1" dirty="0">
              <a:solidFill>
                <a:srgbClr val="6600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50016" y="348734"/>
            <a:ext cx="3236784" cy="707886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  Notice there is no top-quark 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contribution in the Z sample.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6096000"/>
            <a:ext cx="221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 PAS EWK-10-012</a:t>
            </a:r>
            <a:endParaRPr 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28-April-2011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Electroweak Physics - Michael Schmitt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33400"/>
            <a:ext cx="1741846" cy="523220"/>
          </a:xfrm>
          <a:prstGeom prst="rect">
            <a:avLst/>
          </a:prstGeom>
          <a:noFill/>
          <a:ln w="28575" cmpd="sng">
            <a:solidFill>
              <a:srgbClr val="00009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00FF"/>
                </a:solidFill>
              </a:rPr>
              <a:t>W,Z + Jets</a:t>
            </a:r>
            <a:endParaRPr lang="en-US" sz="2800" b="1" i="1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6096000"/>
            <a:ext cx="221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 PAS EWK-10-012</a:t>
            </a:r>
            <a:endParaRPr lang="en-US" dirty="0"/>
          </a:p>
        </p:txBody>
      </p:sp>
      <p:pic>
        <p:nvPicPr>
          <p:cNvPr id="12" name="Picture 11" descr="CMS_cWPlusJetsEt30_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47" y="1321339"/>
            <a:ext cx="4771253" cy="4747018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115050" y="2362200"/>
          <a:ext cx="1892300" cy="838200"/>
        </p:xfrm>
        <a:graphic>
          <a:graphicData uri="http://schemas.openxmlformats.org/presentationml/2006/ole">
            <p:oleObj spid="_x0000_s45058" name="Equation" r:id="rId4" imgW="1003300" imgH="444500" progId="Equation.3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867400" y="3429000"/>
          <a:ext cx="2417762" cy="838200"/>
        </p:xfrm>
        <a:graphic>
          <a:graphicData uri="http://schemas.openxmlformats.org/presentationml/2006/ole">
            <p:oleObj spid="_x0000_s45059" name="Equation" r:id="rId5" imgW="1282700" imgH="444500" progId="Equation.3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105400" y="1524000"/>
            <a:ext cx="3849406" cy="3785652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Take ratios to reduce systematic</a:t>
            </a:r>
            <a:br>
              <a:rPr lang="en-US" sz="2000" dirty="0" smtClean="0">
                <a:solidFill>
                  <a:srgbClr val="000090"/>
                </a:solidFill>
              </a:rPr>
            </a:br>
            <a:r>
              <a:rPr lang="en-US" sz="2000" dirty="0" smtClean="0">
                <a:solidFill>
                  <a:srgbClr val="000090"/>
                </a:solidFill>
              </a:rPr>
              <a:t>uncertainties:</a:t>
            </a:r>
            <a:br>
              <a:rPr lang="en-US" sz="2000" dirty="0" smtClean="0">
                <a:solidFill>
                  <a:srgbClr val="000090"/>
                </a:solidFill>
              </a:rPr>
            </a:br>
            <a:r>
              <a:rPr lang="en-US" sz="2000" dirty="0" smtClean="0">
                <a:solidFill>
                  <a:srgbClr val="000090"/>
                </a:solidFill>
              </a:rPr>
              <a:t/>
            </a:r>
            <a:br>
              <a:rPr lang="en-US" sz="2000" dirty="0" smtClean="0">
                <a:solidFill>
                  <a:srgbClr val="000090"/>
                </a:solidFill>
              </a:rPr>
            </a:br>
            <a:r>
              <a:rPr lang="en-US" sz="2000" dirty="0" smtClean="0">
                <a:solidFill>
                  <a:srgbClr val="000090"/>
                </a:solidFill>
              </a:rPr>
              <a:t/>
            </a:r>
            <a:br>
              <a:rPr lang="en-US" sz="2000" dirty="0" smtClean="0">
                <a:solidFill>
                  <a:srgbClr val="000090"/>
                </a:solidFill>
              </a:rPr>
            </a:br>
            <a:endParaRPr lang="en-US" sz="2000" dirty="0" smtClean="0">
              <a:solidFill>
                <a:srgbClr val="000090"/>
              </a:solidFill>
            </a:endParaRPr>
          </a:p>
          <a:p>
            <a:endParaRPr lang="en-US" sz="2000" dirty="0" smtClean="0">
              <a:solidFill>
                <a:srgbClr val="000090"/>
              </a:solidFill>
            </a:endParaRPr>
          </a:p>
          <a:p>
            <a:r>
              <a:rPr lang="en-US" sz="2000" dirty="0" smtClean="0">
                <a:solidFill>
                  <a:srgbClr val="000090"/>
                </a:solidFill>
              </a:rPr>
              <a:t/>
            </a:r>
            <a:br>
              <a:rPr lang="en-US" sz="2000" dirty="0" smtClean="0">
                <a:solidFill>
                  <a:srgbClr val="000090"/>
                </a:solidFill>
              </a:rPr>
            </a:br>
            <a:r>
              <a:rPr lang="en-US" sz="2000" dirty="0" smtClean="0">
                <a:solidFill>
                  <a:srgbClr val="000090"/>
                </a:solidFill>
              </a:rPr>
              <a:t/>
            </a:r>
            <a:br>
              <a:rPr lang="en-US" sz="2000" dirty="0" smtClean="0">
                <a:solidFill>
                  <a:srgbClr val="000090"/>
                </a:solidFill>
              </a:rPr>
            </a:br>
            <a:r>
              <a:rPr lang="en-US" sz="2000" dirty="0" smtClean="0">
                <a:solidFill>
                  <a:srgbClr val="000090"/>
                </a:solidFill>
              </a:rPr>
              <a:t/>
            </a:r>
            <a:br>
              <a:rPr lang="en-US" sz="2000" dirty="0" smtClean="0">
                <a:solidFill>
                  <a:srgbClr val="000090"/>
                </a:solidFill>
              </a:rPr>
            </a:br>
            <a:r>
              <a:rPr lang="en-US" sz="2000" dirty="0" smtClean="0">
                <a:solidFill>
                  <a:srgbClr val="000090"/>
                </a:solidFill>
              </a:rPr>
              <a:t>Good agreement is reached for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matrix-element calculations,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not for </a:t>
            </a:r>
            <a:r>
              <a:rPr lang="en-US" sz="2000" dirty="0" err="1" smtClean="0">
                <a:solidFill>
                  <a:srgbClr val="000090"/>
                </a:solidFill>
              </a:rPr>
              <a:t>parton</a:t>
            </a:r>
            <a:r>
              <a:rPr lang="en-US" sz="2000" dirty="0" smtClean="0">
                <a:solidFill>
                  <a:srgbClr val="000090"/>
                </a:solidFill>
              </a:rPr>
              <a:t>-shower calculations.</a:t>
            </a:r>
            <a:endParaRPr lang="en-US" sz="20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28-April-2011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Electroweak Physics - Michael Schmitt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33400"/>
            <a:ext cx="1741846" cy="523220"/>
          </a:xfrm>
          <a:prstGeom prst="rect">
            <a:avLst/>
          </a:prstGeom>
          <a:noFill/>
          <a:ln w="28575" cmpd="sng">
            <a:solidFill>
              <a:srgbClr val="00009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00FF"/>
                </a:solidFill>
              </a:rPr>
              <a:t>W,Z + Jets</a:t>
            </a:r>
            <a:endParaRPr lang="en-US" sz="2800" b="1" i="1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6096000"/>
            <a:ext cx="221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 PAS EWK-10-012</a:t>
            </a:r>
            <a:endParaRPr lang="en-US" dirty="0"/>
          </a:p>
        </p:txBody>
      </p:sp>
      <p:pic>
        <p:nvPicPr>
          <p:cNvPr id="12" name="Picture 11" descr="CMS_cWPlusJetsEt30_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47" y="1321339"/>
            <a:ext cx="4771253" cy="4747018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867400" y="2133600"/>
          <a:ext cx="2417762" cy="838200"/>
        </p:xfrm>
        <a:graphic>
          <a:graphicData uri="http://schemas.openxmlformats.org/presentationml/2006/ole">
            <p:oleObj spid="_x0000_s46082" name="Equation" r:id="rId4" imgW="1282700" imgH="4445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34000" y="3505200"/>
            <a:ext cx="36909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660066"/>
                </a:solidFill>
              </a:rPr>
              <a:t>The results and phenomenology</a:t>
            </a:r>
          </a:p>
          <a:p>
            <a:r>
              <a:rPr lang="en-US" sz="2000" dirty="0" smtClean="0">
                <a:solidFill>
                  <a:srgbClr val="660066"/>
                </a:solidFill>
              </a:rPr>
              <a:t>suggest some sort of scaling law.</a:t>
            </a:r>
            <a:br>
              <a:rPr lang="en-US" sz="2000" dirty="0" smtClean="0">
                <a:solidFill>
                  <a:srgbClr val="660066"/>
                </a:solidFill>
              </a:rPr>
            </a:br>
            <a:endParaRPr lang="en-US" sz="2000" dirty="0" smtClean="0">
              <a:solidFill>
                <a:srgbClr val="660066"/>
              </a:solidFill>
            </a:endParaRPr>
          </a:p>
          <a:p>
            <a:r>
              <a:rPr lang="en-US" sz="2000" dirty="0" smtClean="0">
                <a:solidFill>
                  <a:srgbClr val="660066"/>
                </a:solidFill>
              </a:rPr>
              <a:t>Following </a:t>
            </a:r>
            <a:r>
              <a:rPr lang="en-US" sz="2000" dirty="0" err="1" smtClean="0">
                <a:solidFill>
                  <a:srgbClr val="660066"/>
                </a:solidFill>
              </a:rPr>
              <a:t>Berends-Giele</a:t>
            </a:r>
            <a:r>
              <a:rPr lang="en-US" sz="2000" dirty="0" smtClean="0">
                <a:solidFill>
                  <a:srgbClr val="660066"/>
                </a:solidFill>
              </a:rPr>
              <a:t>, we tried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943600" y="5029200"/>
          <a:ext cx="2002971" cy="609600"/>
        </p:xfrm>
        <a:graphic>
          <a:graphicData uri="http://schemas.openxmlformats.org/presentationml/2006/ole">
            <p:oleObj spid="_x0000_s46083" name="Equation" r:id="rId5" imgW="584200" imgH="177800" progId="Equation.3">
              <p:embed/>
            </p:oleObj>
          </a:graphicData>
        </a:graphic>
      </p:graphicFrame>
      <p:sp>
        <p:nvSpPr>
          <p:cNvPr id="16" name="Rectangle 15"/>
          <p:cNvSpPr/>
          <p:nvPr/>
        </p:nvSpPr>
        <p:spPr>
          <a:xfrm>
            <a:off x="152400" y="1321339"/>
            <a:ext cx="5029200" cy="2869661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828800" y="4343400"/>
            <a:ext cx="3505200" cy="838200"/>
          </a:xfrm>
          <a:prstGeom prst="ellipse">
            <a:avLst/>
          </a:prstGeom>
          <a:noFill/>
          <a:ln w="28575" cmpd="sng">
            <a:solidFill>
              <a:srgbClr val="660066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28-April-2011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Electroweak Physics - Michael Schmitt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 descr="CMS_alphabetaW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71550" y="203200"/>
            <a:ext cx="7200900" cy="3454400"/>
          </a:xfrm>
          <a:prstGeom prst="rect">
            <a:avLst/>
          </a:prstGeom>
        </p:spPr>
      </p:pic>
      <p:pic>
        <p:nvPicPr>
          <p:cNvPr id="6" name="Picture 5" descr="CMS_alphabetaZ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71550" y="3327400"/>
            <a:ext cx="72009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6412468"/>
            <a:ext cx="221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 PAS EWK-10-012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13-May-2011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LoopFest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4FEE-A834-BF4D-B9F0-697F099B11C0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 descr="ATLAS_WJ_fig_04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442931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8800" y="1752600"/>
            <a:ext cx="325940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ATLAS:</a:t>
            </a:r>
          </a:p>
          <a:p>
            <a:endParaRPr lang="en-US" sz="2800" dirty="0" smtClean="0"/>
          </a:p>
          <a:p>
            <a:r>
              <a:rPr lang="en-US" sz="2800" dirty="0" smtClean="0"/>
              <a:t>Nice comparisons</a:t>
            </a:r>
          </a:p>
          <a:p>
            <a:r>
              <a:rPr lang="en-US" sz="2800" dirty="0" smtClean="0"/>
              <a:t>of jet </a:t>
            </a:r>
            <a:r>
              <a:rPr lang="en-US" sz="2800" i="1" dirty="0" err="1" smtClean="0"/>
              <a:t>p</a:t>
            </a:r>
            <a:r>
              <a:rPr lang="en-US" sz="2800" i="1" baseline="-25000" dirty="0" err="1" smtClean="0"/>
              <a:t>T</a:t>
            </a:r>
            <a:r>
              <a:rPr lang="en-US" sz="2800" i="1" dirty="0" smtClean="0"/>
              <a:t> </a:t>
            </a:r>
            <a:r>
              <a:rPr lang="en-US" sz="2800" dirty="0" smtClean="0"/>
              <a:t>spectra</a:t>
            </a:r>
          </a:p>
          <a:p>
            <a:r>
              <a:rPr lang="en-US" sz="2800" dirty="0" smtClean="0"/>
              <a:t>to several theoretical</a:t>
            </a:r>
          </a:p>
          <a:p>
            <a:r>
              <a:rPr lang="en-US" sz="2800" dirty="0" smtClean="0"/>
              <a:t>predictions</a:t>
            </a:r>
            <a:endParaRPr lang="en-US" sz="2800" dirty="0"/>
          </a:p>
        </p:txBody>
      </p:sp>
      <p:pic>
        <p:nvPicPr>
          <p:cNvPr id="7" name="Picture 6" descr="ATLAS_WJ_fig_08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481" y="0"/>
            <a:ext cx="442931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 w="57150" cmpd="sng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 smtClean="0"/>
              <a:t>Z + </a:t>
            </a:r>
            <a:r>
              <a:rPr lang="en-US" dirty="0" err="1" smtClean="0"/>
              <a:t>b(b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13-May-2011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LoopFest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4FEE-A834-BF4D-B9F0-697F099B11C0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5" descr="ZB_bestzmassMu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6200" y="1600200"/>
            <a:ext cx="4419600" cy="441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1920875"/>
            <a:ext cx="41985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</a:rPr>
              <a:t> start with a Z + ≥ 2 jets sample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</a:rPr>
              <a:t> signal is buried underneath</a:t>
            </a:r>
            <a:br>
              <a:rPr lang="en-US" sz="2400" dirty="0" smtClean="0">
                <a:solidFill>
                  <a:srgbClr val="000090"/>
                </a:solidFill>
              </a:rPr>
            </a:br>
            <a:endParaRPr lang="en-US" sz="2400" dirty="0" smtClean="0">
              <a:solidFill>
                <a:srgbClr val="000090"/>
              </a:solidFill>
            </a:endParaRPr>
          </a:p>
          <a:p>
            <a:endParaRPr lang="en-US" sz="2400" dirty="0" smtClean="0">
              <a:solidFill>
                <a:srgbClr val="00009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 w="57150" cmpd="sng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 smtClean="0"/>
              <a:t>Z + </a:t>
            </a:r>
            <a:r>
              <a:rPr lang="en-US" dirty="0" err="1" smtClean="0"/>
              <a:t>b(b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13-May-2011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LoopFest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4FEE-A834-BF4D-B9F0-697F099B11C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95800" y="1920875"/>
            <a:ext cx="419858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558ED5"/>
                </a:solidFill>
              </a:rPr>
              <a:t> start with a Z + ≥ 2 jets sample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558ED5"/>
                </a:solidFill>
              </a:rPr>
              <a:t> signal is buried underneath</a:t>
            </a:r>
            <a:r>
              <a:rPr lang="en-US" sz="2400" dirty="0" smtClean="0">
                <a:solidFill>
                  <a:srgbClr val="000090"/>
                </a:solidFill>
              </a:rPr>
              <a:t/>
            </a:r>
            <a:br>
              <a:rPr lang="en-US" sz="2400" dirty="0" smtClean="0">
                <a:solidFill>
                  <a:srgbClr val="000090"/>
                </a:solidFill>
              </a:rPr>
            </a:br>
            <a:endParaRPr lang="en-US" sz="240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</a:rPr>
              <a:t> apply </a:t>
            </a:r>
            <a:r>
              <a:rPr lang="en-US" sz="2400" dirty="0" err="1" smtClean="0">
                <a:solidFill>
                  <a:srgbClr val="000090"/>
                </a:solidFill>
              </a:rPr>
              <a:t>b</a:t>
            </a:r>
            <a:r>
              <a:rPr lang="en-US" sz="2400" dirty="0" smtClean="0">
                <a:solidFill>
                  <a:srgbClr val="000090"/>
                </a:solidFill>
              </a:rPr>
              <a:t>-tag </a:t>
            </a:r>
            <a:r>
              <a:rPr lang="en-US" sz="2400" dirty="0" err="1" smtClean="0">
                <a:solidFill>
                  <a:srgbClr val="000090"/>
                </a:solidFill>
              </a:rPr>
              <a:t>discriminant</a:t>
            </a:r>
            <a:endParaRPr lang="en-US" sz="2400" dirty="0" smtClean="0">
              <a:solidFill>
                <a:srgbClr val="000090"/>
              </a:solidFill>
            </a:endParaRP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</a:rPr>
              <a:t> “high efficiency”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</a:rPr>
              <a:t> “high purity”</a:t>
            </a:r>
            <a:br>
              <a:rPr lang="en-US" sz="2400" dirty="0" smtClean="0">
                <a:solidFill>
                  <a:srgbClr val="000090"/>
                </a:solidFill>
              </a:rPr>
            </a:br>
            <a:endParaRPr lang="en-US" sz="2400" dirty="0" smtClean="0">
              <a:solidFill>
                <a:srgbClr val="000090"/>
              </a:solidFill>
            </a:endParaRPr>
          </a:p>
        </p:txBody>
      </p:sp>
      <p:pic>
        <p:nvPicPr>
          <p:cNvPr id="8" name="Picture 7" descr="ZB_bTagDiscr_HP_Zjse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6200" y="1752600"/>
            <a:ext cx="4327525" cy="432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 w="57150" cmpd="sng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 smtClean="0"/>
              <a:t>Z + </a:t>
            </a:r>
            <a:r>
              <a:rPr lang="en-US" dirty="0" err="1" smtClean="0"/>
              <a:t>b(b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13-May-2011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LoopFest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4FEE-A834-BF4D-B9F0-697F099B11C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95800" y="1920875"/>
            <a:ext cx="428835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558ED5"/>
                </a:solidFill>
              </a:rPr>
              <a:t> start with a Z + ≥ 2 jets sample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558ED5"/>
                </a:solidFill>
              </a:rPr>
              <a:t> signal is buried underneath</a:t>
            </a:r>
            <a:br>
              <a:rPr lang="en-US" sz="2400" dirty="0" smtClean="0">
                <a:solidFill>
                  <a:srgbClr val="558ED5"/>
                </a:solidFill>
              </a:rPr>
            </a:br>
            <a:endParaRPr lang="en-US" sz="2400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558ED5"/>
                </a:solidFill>
              </a:rPr>
              <a:t> apply </a:t>
            </a:r>
            <a:r>
              <a:rPr lang="en-US" sz="2400" dirty="0" err="1" smtClean="0">
                <a:solidFill>
                  <a:srgbClr val="558ED5"/>
                </a:solidFill>
              </a:rPr>
              <a:t>b</a:t>
            </a:r>
            <a:r>
              <a:rPr lang="en-US" sz="2400" dirty="0" smtClean="0">
                <a:solidFill>
                  <a:srgbClr val="558ED5"/>
                </a:solidFill>
              </a:rPr>
              <a:t>-tag </a:t>
            </a:r>
            <a:r>
              <a:rPr lang="en-US" sz="2400" dirty="0" err="1" smtClean="0">
                <a:solidFill>
                  <a:srgbClr val="558ED5"/>
                </a:solidFill>
              </a:rPr>
              <a:t>discriminant</a:t>
            </a:r>
            <a:endParaRPr lang="en-US" sz="2400" dirty="0" smtClean="0">
              <a:solidFill>
                <a:srgbClr val="558ED5"/>
              </a:solidFill>
            </a:endParaRP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558ED5"/>
                </a:solidFill>
              </a:rPr>
              <a:t> “high efficiency”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558ED5"/>
                </a:solidFill>
              </a:rPr>
              <a:t> “high purity”</a:t>
            </a:r>
            <a:r>
              <a:rPr lang="en-US" sz="2400" dirty="0" smtClean="0">
                <a:solidFill>
                  <a:srgbClr val="000090"/>
                </a:solidFill>
              </a:rPr>
              <a:t/>
            </a:r>
            <a:br>
              <a:rPr lang="en-US" sz="2400" dirty="0" smtClean="0">
                <a:solidFill>
                  <a:srgbClr val="000090"/>
                </a:solidFill>
              </a:rPr>
            </a:br>
            <a:endParaRPr lang="en-US" sz="240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</a:rPr>
              <a:t> ask for at least one </a:t>
            </a:r>
            <a:r>
              <a:rPr lang="en-US" sz="2400" dirty="0" err="1" smtClean="0">
                <a:solidFill>
                  <a:srgbClr val="000090"/>
                </a:solidFill>
              </a:rPr>
              <a:t>b</a:t>
            </a:r>
            <a:r>
              <a:rPr lang="en-US" sz="2400" dirty="0" smtClean="0">
                <a:solidFill>
                  <a:srgbClr val="000090"/>
                </a:solidFill>
              </a:rPr>
              <a:t>-tagged jet</a:t>
            </a:r>
          </a:p>
        </p:txBody>
      </p:sp>
      <p:pic>
        <p:nvPicPr>
          <p:cNvPr id="9" name="Picture 8" descr="ZB_bestzmassH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6200" y="1676400"/>
            <a:ext cx="44196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13-May-2011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LoopFest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4FEE-A834-BF4D-B9F0-697F099B11C0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5" descr="ZB_bjet1pt_ZbHPse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648200" y="1371600"/>
            <a:ext cx="4495800" cy="4495800"/>
          </a:xfrm>
          <a:prstGeom prst="rect">
            <a:avLst/>
          </a:prstGeom>
        </p:spPr>
      </p:pic>
      <p:pic>
        <p:nvPicPr>
          <p:cNvPr id="7" name="Picture 6" descr="ZB_dphiZbj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0" y="1371600"/>
            <a:ext cx="4495800" cy="4495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533400"/>
            <a:ext cx="8188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Good agreement is found with the simulation (limited precision)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 w="57150" cmpd="sng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 smtClean="0"/>
              <a:t>Colliders, Detectors, Data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13-May-2011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LoopFest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4FEE-A834-BF4D-B9F0-697F099B11C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lui_days_lin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391" y="1905000"/>
            <a:ext cx="3962409" cy="3962409"/>
          </a:xfrm>
          <a:prstGeom prst="rect">
            <a:avLst/>
          </a:prstGeom>
        </p:spPr>
      </p:pic>
      <p:pic>
        <p:nvPicPr>
          <p:cNvPr id="8" name="Picture 7" descr="lum_Tevatr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8098"/>
            <a:ext cx="5105391" cy="34952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32333" y="1674167"/>
            <a:ext cx="2916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CDF &amp; D0 @ </a:t>
            </a:r>
            <a:r>
              <a:rPr lang="en-US" sz="2400" b="1" dirty="0" err="1" smtClean="0">
                <a:solidFill>
                  <a:srgbClr val="000090"/>
                </a:solidFill>
              </a:rPr>
              <a:t>Tevatron</a:t>
            </a:r>
            <a:endParaRPr lang="en-US" sz="2400" b="1" dirty="0">
              <a:solidFill>
                <a:srgbClr val="00009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1676400"/>
            <a:ext cx="2797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ATLAS &amp; CMS @ LHC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3048000"/>
            <a:ext cx="1885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90"/>
                </a:solidFill>
              </a:rPr>
              <a:t>√</a:t>
            </a:r>
            <a:r>
              <a:rPr lang="en-US" sz="2400" i="1" dirty="0" err="1" smtClean="0">
                <a:solidFill>
                  <a:srgbClr val="000090"/>
                </a:solidFill>
              </a:rPr>
              <a:t>s</a:t>
            </a:r>
            <a:r>
              <a:rPr lang="en-US" sz="2400" i="1" dirty="0" smtClean="0">
                <a:solidFill>
                  <a:srgbClr val="000090"/>
                </a:solidFill>
              </a:rPr>
              <a:t> = 1.96 </a:t>
            </a:r>
            <a:r>
              <a:rPr lang="en-US" sz="2400" i="1" dirty="0" err="1" smtClean="0">
                <a:solidFill>
                  <a:srgbClr val="000090"/>
                </a:solidFill>
              </a:rPr>
              <a:t>TeV</a:t>
            </a:r>
            <a:endParaRPr lang="en-US" sz="2400" i="1" dirty="0">
              <a:solidFill>
                <a:srgbClr val="00009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3509665"/>
            <a:ext cx="14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√</a:t>
            </a:r>
            <a:r>
              <a:rPr lang="en-US" sz="2400" i="1" dirty="0" err="1" smtClean="0">
                <a:solidFill>
                  <a:srgbClr val="0000FF"/>
                </a:solidFill>
              </a:rPr>
              <a:t>s</a:t>
            </a:r>
            <a:r>
              <a:rPr lang="en-US" sz="2400" i="1" dirty="0" smtClean="0">
                <a:solidFill>
                  <a:srgbClr val="0000FF"/>
                </a:solidFill>
              </a:rPr>
              <a:t> = 7 </a:t>
            </a:r>
            <a:r>
              <a:rPr lang="en-US" sz="2400" i="1" dirty="0" err="1" smtClean="0">
                <a:solidFill>
                  <a:srgbClr val="0000FF"/>
                </a:solidFill>
              </a:rPr>
              <a:t>TeV</a:t>
            </a:r>
            <a:endParaRPr lang="en-US" sz="2400" i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44830" y="5987018"/>
            <a:ext cx="1291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about 6 fb</a:t>
            </a:r>
            <a:r>
              <a:rPr lang="en-US" b="1" baseline="30000" dirty="0" smtClean="0">
                <a:solidFill>
                  <a:srgbClr val="800000"/>
                </a:solidFill>
              </a:rPr>
              <a:t>-1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5987018"/>
            <a:ext cx="1587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about 0.04 fb</a:t>
            </a:r>
            <a:r>
              <a:rPr lang="en-US" b="1" baseline="30000" dirty="0" smtClean="0">
                <a:solidFill>
                  <a:srgbClr val="FF0000"/>
                </a:solidFill>
              </a:rPr>
              <a:t>-1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13-May-2011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LoopFest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4FEE-A834-BF4D-B9F0-697F099B11C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533400"/>
            <a:ext cx="81888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Good agreement is found with the simulation (limited precision)</a:t>
            </a:r>
            <a:b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rgbClr val="000090"/>
                </a:solidFill>
              </a:rPr>
              <a:t/>
            </a:r>
            <a:br>
              <a:rPr lang="en-US" sz="2400" dirty="0" smtClean="0">
                <a:solidFill>
                  <a:srgbClr val="000090"/>
                </a:solidFill>
              </a:rPr>
            </a:br>
            <a:endParaRPr lang="en-US" sz="2400" dirty="0" smtClean="0">
              <a:solidFill>
                <a:srgbClr val="000090"/>
              </a:solidFill>
            </a:endParaRPr>
          </a:p>
          <a:p>
            <a:r>
              <a:rPr lang="en-US" sz="2400" dirty="0" smtClean="0">
                <a:solidFill>
                  <a:srgbClr val="000090"/>
                </a:solidFill>
              </a:rPr>
              <a:t>Measure the ratio   (Z + </a:t>
            </a:r>
            <a:r>
              <a:rPr lang="en-US" sz="2400" dirty="0" err="1" smtClean="0">
                <a:solidFill>
                  <a:srgbClr val="000090"/>
                </a:solidFill>
              </a:rPr>
              <a:t>b</a:t>
            </a:r>
            <a:r>
              <a:rPr lang="en-US" sz="2400" dirty="0" smtClean="0">
                <a:solidFill>
                  <a:srgbClr val="000090"/>
                </a:solidFill>
              </a:rPr>
              <a:t>-jets)  /   (Z + any jets)</a:t>
            </a:r>
            <a:br>
              <a:rPr lang="en-US" sz="2400" dirty="0" smtClean="0">
                <a:solidFill>
                  <a:srgbClr val="000090"/>
                </a:solidFill>
              </a:rPr>
            </a:br>
            <a:r>
              <a:rPr lang="en-US" sz="2400" dirty="0" smtClean="0">
                <a:solidFill>
                  <a:srgbClr val="000090"/>
                </a:solidFill>
              </a:rPr>
              <a:t>     </a:t>
            </a:r>
            <a:r>
              <a:rPr lang="en-US" sz="2400" dirty="0" err="1" smtClean="0">
                <a:solidFill>
                  <a:srgbClr val="000090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000090"/>
                </a:solidFill>
              </a:rPr>
              <a:t>T</a:t>
            </a:r>
            <a:r>
              <a:rPr lang="en-US" sz="2400" dirty="0" smtClean="0">
                <a:solidFill>
                  <a:srgbClr val="000090"/>
                </a:solidFill>
              </a:rPr>
              <a:t> &gt; 25 </a:t>
            </a:r>
            <a:r>
              <a:rPr lang="en-US" sz="2400" dirty="0" err="1" smtClean="0">
                <a:solidFill>
                  <a:srgbClr val="000090"/>
                </a:solidFill>
              </a:rPr>
              <a:t>GeV</a:t>
            </a:r>
            <a:r>
              <a:rPr lang="en-US" sz="2400" dirty="0" smtClean="0">
                <a:solidFill>
                  <a:srgbClr val="000090"/>
                </a:solidFill>
              </a:rPr>
              <a:t>    and     |</a:t>
            </a:r>
            <a:r>
              <a:rPr lang="en-US" sz="2400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h</a:t>
            </a:r>
            <a:r>
              <a:rPr lang="en-US" sz="2400" dirty="0" smtClean="0">
                <a:solidFill>
                  <a:srgbClr val="000090"/>
                </a:solidFill>
                <a:cs typeface="Symbol" charset="2"/>
              </a:rPr>
              <a:t>| &lt; 2.1</a:t>
            </a:r>
            <a:endParaRPr lang="en-US" sz="2400" dirty="0">
              <a:solidFill>
                <a:srgbClr val="000090"/>
              </a:solidFill>
            </a:endParaRPr>
          </a:p>
        </p:txBody>
      </p:sp>
      <p:pic>
        <p:nvPicPr>
          <p:cNvPr id="10" name="Picture 9" descr="ZB_tabl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7869"/>
            <a:ext cx="9144000" cy="19637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4400" y="5638800"/>
            <a:ext cx="2154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(fixed-flavor scheme)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381000" y="5105400"/>
            <a:ext cx="609600" cy="45720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13-May-2011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LoopFest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4FEE-A834-BF4D-B9F0-697F099B11C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2514600"/>
            <a:ext cx="6742344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00" b="1" dirty="0" smtClean="0">
                <a:solidFill>
                  <a:schemeClr val="accent4">
                    <a:lumMod val="50000"/>
                  </a:schemeClr>
                </a:solidFill>
              </a:rPr>
              <a:t>bona fide electroweak physics</a:t>
            </a:r>
            <a:endParaRPr lang="en-US" sz="41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28-April-2011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Electroweak Physics - Michael Schmitt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33400"/>
            <a:ext cx="2459640" cy="523220"/>
          </a:xfrm>
          <a:prstGeom prst="rect">
            <a:avLst/>
          </a:prstGeom>
          <a:noFill/>
          <a:ln w="28575" cmpd="sng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8000"/>
                </a:solidFill>
              </a:rPr>
              <a:t>W</a:t>
            </a:r>
            <a:r>
              <a:rPr lang="en-US" sz="2800" b="1" dirty="0" smtClean="0">
                <a:solidFill>
                  <a:srgbClr val="008000"/>
                </a:solidFill>
              </a:rPr>
              <a:t> polarization</a:t>
            </a:r>
            <a:endParaRPr lang="en-US" sz="2800" b="1" i="1" dirty="0">
              <a:solidFill>
                <a:srgbClr val="008000"/>
              </a:solidFill>
            </a:endParaRPr>
          </a:p>
        </p:txBody>
      </p:sp>
      <p:graphicFrame>
        <p:nvGraphicFramePr>
          <p:cNvPr id="81926" name="Object 6"/>
          <p:cNvGraphicFramePr>
            <a:graphicFrameLocks noChangeAspect="1"/>
          </p:cNvGraphicFramePr>
          <p:nvPr/>
        </p:nvGraphicFramePr>
        <p:xfrm>
          <a:off x="2142140" y="2667000"/>
          <a:ext cx="1549400" cy="415925"/>
        </p:xfrm>
        <a:graphic>
          <a:graphicData uri="http://schemas.openxmlformats.org/presentationml/2006/ole">
            <p:oleObj spid="_x0000_s49154" name="Equation" r:id="rId3" imgW="660400" imgH="1778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43000" y="1447800"/>
            <a:ext cx="7474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This is a bona fide PV effect.</a:t>
            </a:r>
            <a:b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It is something new – it has not been seen at the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Tevatron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2667000"/>
            <a:ext cx="24215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4F6228"/>
                </a:solidFill>
              </a:rPr>
              <a:t>i.e.,    W + 1-jet</a:t>
            </a:r>
          </a:p>
          <a:p>
            <a:r>
              <a:rPr lang="en-US" sz="2400" dirty="0" smtClean="0">
                <a:solidFill>
                  <a:srgbClr val="4F6228"/>
                </a:solidFill>
              </a:rPr>
              <a:t>i.e.,    high – </a:t>
            </a:r>
            <a:r>
              <a:rPr lang="en-US" sz="2400" i="1" dirty="0" err="1" smtClean="0">
                <a:solidFill>
                  <a:srgbClr val="4F6228"/>
                </a:solidFill>
              </a:rPr>
              <a:t>p</a:t>
            </a:r>
            <a:r>
              <a:rPr lang="en-US" sz="2400" i="1" baseline="-25000" dirty="0" err="1" smtClean="0">
                <a:solidFill>
                  <a:srgbClr val="4F6228"/>
                </a:solidFill>
              </a:rPr>
              <a:t>T</a:t>
            </a:r>
            <a:r>
              <a:rPr lang="en-US" sz="2400" dirty="0" smtClean="0">
                <a:solidFill>
                  <a:srgbClr val="4F6228"/>
                </a:solidFill>
              </a:rPr>
              <a:t>  W</a:t>
            </a:r>
            <a:endParaRPr lang="en-US" sz="2400" dirty="0">
              <a:solidFill>
                <a:srgbClr val="4F622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800" y="3962400"/>
            <a:ext cx="4869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The  </a:t>
            </a:r>
            <a:r>
              <a:rPr lang="en-US" sz="2400" i="1" dirty="0" smtClean="0">
                <a:solidFill>
                  <a:srgbClr val="008000"/>
                </a:solidFill>
              </a:rPr>
              <a:t>W</a:t>
            </a:r>
            <a:r>
              <a:rPr lang="en-US" sz="2400" dirty="0" smtClean="0">
                <a:solidFill>
                  <a:srgbClr val="008000"/>
                </a:solidFill>
              </a:rPr>
              <a:t>   will tend to be left-polarized.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28-April-2011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Electroweak Physics - Michael Schmitt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33400"/>
            <a:ext cx="2459640" cy="523220"/>
          </a:xfrm>
          <a:prstGeom prst="rect">
            <a:avLst/>
          </a:prstGeom>
          <a:noFill/>
          <a:ln w="28575" cmpd="sng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8000"/>
                </a:solidFill>
              </a:rPr>
              <a:t>W</a:t>
            </a:r>
            <a:r>
              <a:rPr lang="en-US" sz="2800" b="1" dirty="0" smtClean="0">
                <a:solidFill>
                  <a:srgbClr val="008000"/>
                </a:solidFill>
              </a:rPr>
              <a:t> polarization</a:t>
            </a:r>
            <a:endParaRPr lang="en-US" sz="2800" b="1" i="1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1295400"/>
            <a:ext cx="4869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The  </a:t>
            </a:r>
            <a:r>
              <a:rPr lang="en-US" sz="2400" i="1" dirty="0" smtClean="0">
                <a:solidFill>
                  <a:schemeClr val="accent3">
                    <a:lumMod val="50000"/>
                  </a:schemeClr>
                </a:solidFill>
              </a:rPr>
              <a:t>W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  will tend to be left-polarized.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2310" y="1905000"/>
            <a:ext cx="5909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We observe this through a kinematic variable:</a:t>
            </a:r>
            <a:endParaRPr lang="en-US" sz="2400" dirty="0">
              <a:solidFill>
                <a:srgbClr val="008000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712913" y="2590800"/>
          <a:ext cx="5427662" cy="1143000"/>
        </p:xfrm>
        <a:graphic>
          <a:graphicData uri="http://schemas.openxmlformats.org/presentationml/2006/ole">
            <p:oleObj spid="_x0000_s50178" name="Equation" r:id="rId3" imgW="1930400" imgH="406400" progId="Equation.3">
              <p:embed/>
            </p:oleObj>
          </a:graphicData>
        </a:graphic>
      </p:graphicFrame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7123113" y="2206593"/>
          <a:ext cx="1563687" cy="384207"/>
        </p:xfrm>
        <a:graphic>
          <a:graphicData uri="http://schemas.openxmlformats.org/presentationml/2006/ole">
            <p:oleObj spid="_x0000_s50179" name="Equation" r:id="rId4" imgW="673100" imgH="16510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989168" y="3581400"/>
            <a:ext cx="1945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4F6228"/>
                </a:solidFill>
              </a:rPr>
              <a:t>at very high </a:t>
            </a:r>
            <a:r>
              <a:rPr lang="en-US" i="1" dirty="0" err="1" smtClean="0">
                <a:solidFill>
                  <a:srgbClr val="4F6228"/>
                </a:solidFill>
              </a:rPr>
              <a:t>p</a:t>
            </a:r>
            <a:r>
              <a:rPr lang="en-US" i="1" baseline="-25000" dirty="0" err="1" smtClean="0">
                <a:solidFill>
                  <a:srgbClr val="4F6228"/>
                </a:solidFill>
              </a:rPr>
              <a:t>T</a:t>
            </a:r>
            <a:r>
              <a:rPr lang="en-US" i="1" dirty="0" err="1" smtClean="0">
                <a:solidFill>
                  <a:srgbClr val="4F6228"/>
                </a:solidFill>
              </a:rPr>
              <a:t>(W</a:t>
            </a:r>
            <a:r>
              <a:rPr lang="en-US" i="1" dirty="0" smtClean="0">
                <a:solidFill>
                  <a:srgbClr val="4F6228"/>
                </a:solidFill>
              </a:rPr>
              <a:t>)</a:t>
            </a:r>
            <a:endParaRPr lang="en-US" i="1" dirty="0">
              <a:solidFill>
                <a:srgbClr val="4F6228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676400" y="4343400"/>
          <a:ext cx="741218" cy="407670"/>
        </p:xfrm>
        <a:graphic>
          <a:graphicData uri="http://schemas.openxmlformats.org/presentationml/2006/ole">
            <p:oleObj spid="_x0000_s50180" name="Equation" r:id="rId5" imgW="381000" imgH="190500" progId="Equation.3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676400" y="5002530"/>
          <a:ext cx="741218" cy="407670"/>
        </p:xfrm>
        <a:graphic>
          <a:graphicData uri="http://schemas.openxmlformats.org/presentationml/2006/ole">
            <p:oleObj spid="_x0000_s50181" name="Equation" r:id="rId6" imgW="381000" imgH="19050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362200" y="4343400"/>
            <a:ext cx="491577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4F6228"/>
                </a:solidFill>
              </a:rPr>
              <a:t>will peak toward one          - fraction  </a:t>
            </a:r>
            <a:r>
              <a:rPr lang="en-US" sz="2000" i="1" dirty="0" err="1" smtClean="0">
                <a:solidFill>
                  <a:srgbClr val="4F6228"/>
                </a:solidFill>
              </a:rPr>
              <a:t>f</a:t>
            </a:r>
            <a:r>
              <a:rPr lang="en-US" sz="2000" i="1" baseline="-25000" dirty="0" err="1" smtClean="0">
                <a:solidFill>
                  <a:srgbClr val="4F6228"/>
                </a:solidFill>
              </a:rPr>
              <a:t>L</a:t>
            </a:r>
            <a:endParaRPr lang="en-US" sz="2000" dirty="0" smtClean="0">
              <a:solidFill>
                <a:srgbClr val="4F6228"/>
              </a:solidFill>
            </a:endParaRPr>
          </a:p>
          <a:p>
            <a:endParaRPr lang="en-US" sz="2000" dirty="0" smtClean="0">
              <a:solidFill>
                <a:srgbClr val="4F6228"/>
              </a:solidFill>
            </a:endParaRPr>
          </a:p>
          <a:p>
            <a:r>
              <a:rPr lang="en-US" sz="2000" dirty="0" smtClean="0">
                <a:solidFill>
                  <a:srgbClr val="4F6228"/>
                </a:solidFill>
              </a:rPr>
              <a:t>will peak toward zero         - fraction  </a:t>
            </a:r>
            <a:r>
              <a:rPr lang="en-US" sz="2000" i="1" dirty="0" err="1" smtClean="0">
                <a:solidFill>
                  <a:srgbClr val="4F6228"/>
                </a:solidFill>
              </a:rPr>
              <a:t>f</a:t>
            </a:r>
            <a:r>
              <a:rPr lang="en-US" sz="2000" i="1" baseline="-25000" dirty="0" err="1" smtClean="0">
                <a:solidFill>
                  <a:srgbClr val="4F6228"/>
                </a:solidFill>
              </a:rPr>
              <a:t>R</a:t>
            </a:r>
            <a:r>
              <a:rPr lang="en-US" sz="2000" dirty="0" smtClean="0">
                <a:solidFill>
                  <a:srgbClr val="4F6228"/>
                </a:solidFill>
              </a:rPr>
              <a:t/>
            </a:r>
            <a:br>
              <a:rPr lang="en-US" sz="2000" dirty="0" smtClean="0">
                <a:solidFill>
                  <a:srgbClr val="4F6228"/>
                </a:solidFill>
              </a:rPr>
            </a:br>
            <a:r>
              <a:rPr lang="en-US" sz="2000" dirty="0" smtClean="0">
                <a:solidFill>
                  <a:srgbClr val="4F6228"/>
                </a:solidFill>
              </a:rPr>
              <a:t/>
            </a:r>
            <a:br>
              <a:rPr lang="en-US" sz="2000" dirty="0" smtClean="0">
                <a:solidFill>
                  <a:srgbClr val="4F6228"/>
                </a:solidFill>
              </a:rPr>
            </a:br>
            <a:r>
              <a:rPr lang="en-US" sz="2000" dirty="0" smtClean="0">
                <a:solidFill>
                  <a:srgbClr val="4F6228"/>
                </a:solidFill>
              </a:rPr>
              <a:t>there is also a longitudinal piece,   fraction   </a:t>
            </a:r>
            <a:r>
              <a:rPr lang="en-US" sz="2000" i="1" dirty="0" smtClean="0">
                <a:solidFill>
                  <a:srgbClr val="4F6228"/>
                </a:solidFill>
              </a:rPr>
              <a:t>f</a:t>
            </a:r>
            <a:r>
              <a:rPr lang="en-US" sz="2000" i="1" baseline="-25000" dirty="0" smtClean="0">
                <a:solidFill>
                  <a:srgbClr val="4F6228"/>
                </a:solidFill>
              </a:rPr>
              <a:t>0</a:t>
            </a:r>
            <a:endParaRPr lang="en-US" sz="2000" dirty="0">
              <a:solidFill>
                <a:srgbClr val="4F622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28-April-2011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Electroweak Physics - Michael Schmitt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33400"/>
            <a:ext cx="2459640" cy="523220"/>
          </a:xfrm>
          <a:prstGeom prst="rect">
            <a:avLst/>
          </a:prstGeom>
          <a:noFill/>
          <a:ln w="28575" cmpd="sng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8000"/>
                </a:solidFill>
              </a:rPr>
              <a:t>W</a:t>
            </a:r>
            <a:r>
              <a:rPr lang="en-US" sz="2800" b="1" dirty="0" smtClean="0">
                <a:solidFill>
                  <a:srgbClr val="008000"/>
                </a:solidFill>
              </a:rPr>
              <a:t> polarization</a:t>
            </a:r>
            <a:endParaRPr lang="en-US" sz="2800" b="1" i="1" dirty="0">
              <a:solidFill>
                <a:srgbClr val="008000"/>
              </a:solidFill>
            </a:endParaRPr>
          </a:p>
        </p:txBody>
      </p:sp>
      <p:pic>
        <p:nvPicPr>
          <p:cNvPr id="19" name="Picture 18" descr="CMS_muon_MC_WHelicityFramePlots_MinusICV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811818"/>
            <a:ext cx="4495799" cy="3750781"/>
          </a:xfrm>
          <a:prstGeom prst="rect">
            <a:avLst/>
          </a:prstGeom>
        </p:spPr>
      </p:pic>
      <p:pic>
        <p:nvPicPr>
          <p:cNvPr id="20" name="Picture 19" descr="CMS_muon_MC_WHelicityFramePlots_PlusICV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1819"/>
            <a:ext cx="4495800" cy="375078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57600" y="496669"/>
            <a:ext cx="4420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F6228"/>
                </a:solidFill>
              </a:rPr>
              <a:t>In practice, we form templates for </a:t>
            </a:r>
            <a:r>
              <a:rPr lang="en-US" i="1" dirty="0" err="1" smtClean="0">
                <a:solidFill>
                  <a:srgbClr val="4F6228"/>
                </a:solidFill>
              </a:rPr>
              <a:t>f</a:t>
            </a:r>
            <a:r>
              <a:rPr lang="en-US" i="1" baseline="-25000" dirty="0" err="1" smtClean="0">
                <a:solidFill>
                  <a:srgbClr val="4F6228"/>
                </a:solidFill>
              </a:rPr>
              <a:t>L</a:t>
            </a:r>
            <a:r>
              <a:rPr lang="en-US" i="1" dirty="0" smtClean="0">
                <a:solidFill>
                  <a:srgbClr val="4F6228"/>
                </a:solidFill>
              </a:rPr>
              <a:t>, </a:t>
            </a:r>
            <a:r>
              <a:rPr lang="en-US" i="1" dirty="0" err="1" smtClean="0">
                <a:solidFill>
                  <a:srgbClr val="4F6228"/>
                </a:solidFill>
              </a:rPr>
              <a:t>f</a:t>
            </a:r>
            <a:r>
              <a:rPr lang="en-US" i="1" baseline="-25000" dirty="0" err="1" smtClean="0">
                <a:solidFill>
                  <a:srgbClr val="4F6228"/>
                </a:solidFill>
              </a:rPr>
              <a:t>R</a:t>
            </a:r>
            <a:r>
              <a:rPr lang="en-US" i="1" dirty="0" smtClean="0">
                <a:solidFill>
                  <a:srgbClr val="4F6228"/>
                </a:solidFill>
              </a:rPr>
              <a:t> </a:t>
            </a:r>
            <a:r>
              <a:rPr lang="en-US" dirty="0" smtClean="0">
                <a:solidFill>
                  <a:srgbClr val="4F6228"/>
                </a:solidFill>
              </a:rPr>
              <a:t>and </a:t>
            </a:r>
            <a:r>
              <a:rPr lang="en-US" i="1" dirty="0" smtClean="0">
                <a:solidFill>
                  <a:srgbClr val="4F6228"/>
                </a:solidFill>
              </a:rPr>
              <a:t>f</a:t>
            </a:r>
            <a:r>
              <a:rPr lang="en-US" i="1" baseline="-25000" dirty="0" smtClean="0">
                <a:solidFill>
                  <a:srgbClr val="4F6228"/>
                </a:solidFill>
              </a:rPr>
              <a:t>0</a:t>
            </a:r>
            <a:endParaRPr lang="en-US" dirty="0" smtClean="0">
              <a:solidFill>
                <a:srgbClr val="4F6228"/>
              </a:solidFill>
            </a:endParaRPr>
          </a:p>
          <a:p>
            <a:r>
              <a:rPr lang="en-US" dirty="0" smtClean="0">
                <a:solidFill>
                  <a:srgbClr val="4F6228"/>
                </a:solidFill>
              </a:rPr>
              <a:t>and fit them to the observed distributions:</a:t>
            </a:r>
            <a:endParaRPr lang="en-US" dirty="0">
              <a:solidFill>
                <a:srgbClr val="4F6228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09800" y="1371600"/>
            <a:ext cx="7674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0000FF"/>
                </a:solidFill>
              </a:rPr>
              <a:t>W</a:t>
            </a:r>
            <a:r>
              <a:rPr lang="en-US" sz="3200" b="1" i="1" baseline="30000" dirty="0" smtClean="0">
                <a:solidFill>
                  <a:srgbClr val="0000FF"/>
                </a:solidFill>
              </a:rPr>
              <a:t>+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71530" y="1371600"/>
            <a:ext cx="7149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0000FF"/>
                </a:solidFill>
              </a:rPr>
              <a:t>W</a:t>
            </a:r>
            <a:r>
              <a:rPr lang="en-US" sz="3200" b="1" i="1" baseline="30000" dirty="0" smtClean="0">
                <a:solidFill>
                  <a:srgbClr val="0000FF"/>
                </a:solidFill>
              </a:rPr>
              <a:t>-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09800" y="5791200"/>
            <a:ext cx="496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00FF"/>
                </a:solidFill>
              </a:rPr>
              <a:t>f</a:t>
            </a:r>
            <a:r>
              <a:rPr lang="en-US" sz="2800" b="1" i="1" baseline="-25000" dirty="0" smtClean="0">
                <a:solidFill>
                  <a:srgbClr val="0000FF"/>
                </a:solidFill>
              </a:rPr>
              <a:t>0</a:t>
            </a:r>
            <a:endParaRPr lang="en-US" sz="2800" b="1" i="1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33339" y="5562600"/>
            <a:ext cx="476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</a:rPr>
              <a:t>f</a:t>
            </a:r>
            <a:r>
              <a:rPr lang="en-US" sz="2800" b="1" i="1" baseline="-25000" dirty="0" err="1" smtClean="0">
                <a:solidFill>
                  <a:srgbClr val="FF0000"/>
                </a:solidFill>
              </a:rPr>
              <a:t>L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02566" y="5681990"/>
            <a:ext cx="510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008000"/>
                </a:solidFill>
              </a:rPr>
              <a:t>f</a:t>
            </a:r>
            <a:r>
              <a:rPr lang="en-US" sz="2800" b="1" i="1" baseline="-25000" dirty="0" err="1" smtClean="0">
                <a:solidFill>
                  <a:srgbClr val="008000"/>
                </a:solidFill>
              </a:rPr>
              <a:t>R</a:t>
            </a:r>
            <a:endParaRPr lang="en-US" sz="2800" b="1" i="1" dirty="0">
              <a:solidFill>
                <a:srgbClr val="008000"/>
              </a:solidFill>
            </a:endParaRPr>
          </a:p>
        </p:txBody>
      </p:sp>
      <p:cxnSp>
        <p:nvCxnSpPr>
          <p:cNvPr id="28" name="Straight Arrow Connector 27"/>
          <p:cNvCxnSpPr>
            <a:stCxn id="25" idx="0"/>
          </p:cNvCxnSpPr>
          <p:nvPr/>
        </p:nvCxnSpPr>
        <p:spPr>
          <a:xfrm rot="5400000" flipH="1" flipV="1">
            <a:off x="728730" y="4681470"/>
            <a:ext cx="1524000" cy="2382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V="1">
            <a:off x="2653783" y="4787383"/>
            <a:ext cx="1752600" cy="25503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1944046" y="5250358"/>
            <a:ext cx="1172712" cy="12079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315200" y="1219200"/>
            <a:ext cx="1679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p</a:t>
            </a:r>
            <a:r>
              <a:rPr lang="en-US" i="1" baseline="-25000" dirty="0" err="1" smtClean="0"/>
              <a:t>T</a:t>
            </a:r>
            <a:r>
              <a:rPr lang="en-US" i="1" dirty="0" err="1" smtClean="0"/>
              <a:t>(W</a:t>
            </a:r>
            <a:r>
              <a:rPr lang="en-US" i="1" dirty="0" smtClean="0"/>
              <a:t>) &gt; 50 </a:t>
            </a:r>
            <a:r>
              <a:rPr lang="en-US" i="1" dirty="0" err="1" smtClean="0"/>
              <a:t>GeV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28-April-2011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Electroweak Physics - Michael Schmitt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33400"/>
            <a:ext cx="2459640" cy="523220"/>
          </a:xfrm>
          <a:prstGeom prst="rect">
            <a:avLst/>
          </a:prstGeom>
          <a:noFill/>
          <a:ln w="28575" cmpd="sng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8000"/>
                </a:solidFill>
              </a:rPr>
              <a:t>W</a:t>
            </a:r>
            <a:r>
              <a:rPr lang="en-US" sz="2800" b="1" dirty="0" smtClean="0">
                <a:solidFill>
                  <a:srgbClr val="008000"/>
                </a:solidFill>
              </a:rPr>
              <a:t> polarization</a:t>
            </a:r>
            <a:endParaRPr lang="en-US" sz="2800" b="1" i="1" dirty="0">
              <a:solidFill>
                <a:srgbClr val="008000"/>
              </a:solidFill>
            </a:endParaRPr>
          </a:p>
        </p:txBody>
      </p:sp>
      <p:pic>
        <p:nvPicPr>
          <p:cNvPr id="19" name="Picture 18" descr="CMS_muon_MC_WHelicityFramePlots_MinusICV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168" y="1811818"/>
            <a:ext cx="3907063" cy="3750781"/>
          </a:xfrm>
          <a:prstGeom prst="rect">
            <a:avLst/>
          </a:prstGeom>
        </p:spPr>
      </p:pic>
      <p:pic>
        <p:nvPicPr>
          <p:cNvPr id="20" name="Picture 19" descr="CMS_muon_MC_WHelicityFramePlots_PlusICV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68" y="1811819"/>
            <a:ext cx="3907063" cy="375078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40978" y="609600"/>
            <a:ext cx="403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F6228"/>
                </a:solidFill>
              </a:rPr>
              <a:t>These are the fit results for (</a:t>
            </a:r>
            <a:r>
              <a:rPr lang="en-US" i="1" dirty="0" err="1" smtClean="0">
                <a:solidFill>
                  <a:srgbClr val="4F6228"/>
                </a:solidFill>
              </a:rPr>
              <a:t>f</a:t>
            </a:r>
            <a:r>
              <a:rPr lang="en-US" i="1" baseline="-25000" dirty="0" err="1" smtClean="0">
                <a:solidFill>
                  <a:srgbClr val="4F6228"/>
                </a:solidFill>
              </a:rPr>
              <a:t>L</a:t>
            </a:r>
            <a:r>
              <a:rPr lang="en-US" i="1" dirty="0" smtClean="0">
                <a:solidFill>
                  <a:srgbClr val="4F6228"/>
                </a:solidFill>
              </a:rPr>
              <a:t>- </a:t>
            </a:r>
            <a:r>
              <a:rPr lang="en-US" i="1" dirty="0" err="1" smtClean="0">
                <a:solidFill>
                  <a:srgbClr val="4F6228"/>
                </a:solidFill>
              </a:rPr>
              <a:t>f</a:t>
            </a:r>
            <a:r>
              <a:rPr lang="en-US" i="1" baseline="-25000" dirty="0" err="1" smtClean="0">
                <a:solidFill>
                  <a:srgbClr val="4F6228"/>
                </a:solidFill>
              </a:rPr>
              <a:t>R</a:t>
            </a:r>
            <a:r>
              <a:rPr lang="en-US" i="1" dirty="0" smtClean="0">
                <a:solidFill>
                  <a:srgbClr val="4F6228"/>
                </a:solidFill>
              </a:rPr>
              <a:t>) </a:t>
            </a:r>
            <a:r>
              <a:rPr lang="en-US" dirty="0" smtClean="0">
                <a:solidFill>
                  <a:srgbClr val="4F6228"/>
                </a:solidFill>
              </a:rPr>
              <a:t>and </a:t>
            </a:r>
            <a:r>
              <a:rPr lang="en-US" i="1" dirty="0" smtClean="0">
                <a:solidFill>
                  <a:srgbClr val="4F6228"/>
                </a:solidFill>
              </a:rPr>
              <a:t>f</a:t>
            </a:r>
            <a:r>
              <a:rPr lang="en-US" i="1" baseline="-25000" dirty="0" smtClean="0">
                <a:solidFill>
                  <a:srgbClr val="4F6228"/>
                </a:solidFill>
              </a:rPr>
              <a:t>0</a:t>
            </a:r>
            <a:r>
              <a:rPr lang="en-US" i="1" dirty="0" smtClean="0">
                <a:solidFill>
                  <a:srgbClr val="4F6228"/>
                </a:solidFill>
              </a:rPr>
              <a:t> :</a:t>
            </a:r>
            <a:endParaRPr lang="en-US" dirty="0" smtClean="0">
              <a:solidFill>
                <a:srgbClr val="4F6228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81200" y="1371600"/>
            <a:ext cx="7674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0000FF"/>
                </a:solidFill>
              </a:rPr>
              <a:t>W</a:t>
            </a:r>
            <a:r>
              <a:rPr lang="en-US" sz="3200" b="1" i="1" baseline="30000" dirty="0" smtClean="0">
                <a:solidFill>
                  <a:srgbClr val="0000FF"/>
                </a:solidFill>
              </a:rPr>
              <a:t>+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71530" y="1371600"/>
            <a:ext cx="7149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0000FF"/>
                </a:solidFill>
              </a:rPr>
              <a:t>W</a:t>
            </a:r>
            <a:r>
              <a:rPr lang="en-US" sz="3200" b="1" i="1" baseline="30000" dirty="0" smtClean="0">
                <a:solidFill>
                  <a:srgbClr val="0000FF"/>
                </a:solidFill>
              </a:rPr>
              <a:t>-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5771574"/>
            <a:ext cx="7922298" cy="584776"/>
          </a:xfrm>
          <a:prstGeom prst="rect">
            <a:avLst/>
          </a:prstGeom>
          <a:noFill/>
          <a:ln w="28575" cmpd="sng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008000"/>
                </a:solidFill>
              </a:rPr>
              <a:t>A clear demonstration that Ws are polarized.</a:t>
            </a:r>
            <a:endParaRPr lang="en-US" sz="3200" b="1" i="1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" y="2038290"/>
            <a:ext cx="40776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f</a:t>
            </a:r>
            <a:r>
              <a:rPr lang="en-US" sz="2000" i="1" baseline="-25000" dirty="0" smtClean="0"/>
              <a:t>0</a:t>
            </a:r>
            <a:endParaRPr lang="en-US" sz="20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4621433" y="2057400"/>
            <a:ext cx="40776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f</a:t>
            </a:r>
            <a:r>
              <a:rPr lang="en-US" sz="2000" i="1" baseline="-25000" dirty="0" smtClean="0"/>
              <a:t>0</a:t>
            </a:r>
            <a:endParaRPr lang="en-US" sz="20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7848600" y="5314890"/>
            <a:ext cx="64262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i="1" dirty="0" err="1" smtClean="0"/>
              <a:t>f</a:t>
            </a:r>
            <a:r>
              <a:rPr lang="en-US" sz="2000" i="1" baseline="-25000" dirty="0" err="1" smtClean="0"/>
              <a:t>L</a:t>
            </a:r>
            <a:r>
              <a:rPr lang="en-US" sz="2000" i="1" dirty="0" err="1" smtClean="0"/>
              <a:t>-f</a:t>
            </a:r>
            <a:r>
              <a:rPr lang="en-US" sz="2000" i="1" baseline="-25000" dirty="0" err="1" smtClean="0"/>
              <a:t>R</a:t>
            </a:r>
            <a:endParaRPr lang="en-US" sz="20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3276600" y="5334000"/>
            <a:ext cx="64262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i="1" dirty="0" err="1" smtClean="0"/>
              <a:t>f</a:t>
            </a:r>
            <a:r>
              <a:rPr lang="en-US" sz="2000" i="1" baseline="-25000" dirty="0" err="1" smtClean="0"/>
              <a:t>L</a:t>
            </a:r>
            <a:r>
              <a:rPr lang="en-US" sz="2000" i="1" dirty="0" err="1" smtClean="0"/>
              <a:t>-f</a:t>
            </a:r>
            <a:r>
              <a:rPr lang="en-US" sz="2000" i="1" baseline="-25000" dirty="0" err="1" smtClean="0"/>
              <a:t>R</a:t>
            </a:r>
            <a:endParaRPr lang="en-US" sz="2000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28-April-2011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Electroweak Physics - Michael Schmitt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304800"/>
            <a:ext cx="6113272" cy="461665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M</a:t>
            </a:r>
            <a:r>
              <a:rPr lang="en-US" sz="2400" dirty="0" smtClean="0">
                <a:solidFill>
                  <a:srgbClr val="660066"/>
                </a:solidFill>
              </a:rPr>
              <a:t>easurements </a:t>
            </a:r>
            <a:r>
              <a:rPr lang="en-US" sz="2400" dirty="0" smtClean="0">
                <a:solidFill>
                  <a:srgbClr val="660066"/>
                </a:solidFill>
              </a:rPr>
              <a:t>of </a:t>
            </a:r>
            <a:r>
              <a:rPr lang="en-US" sz="2400" i="1" dirty="0" err="1" smtClean="0">
                <a:solidFill>
                  <a:srgbClr val="660066"/>
                </a:solidFill>
                <a:latin typeface="Symbol" charset="2"/>
                <a:cs typeface="Symbol" charset="2"/>
              </a:rPr>
              <a:t>s</a:t>
            </a:r>
            <a:r>
              <a:rPr lang="en-US" sz="2400" i="1" dirty="0" err="1" smtClean="0">
                <a:solidFill>
                  <a:srgbClr val="660066"/>
                </a:solidFill>
                <a:cs typeface="Symbol" charset="2"/>
              </a:rPr>
              <a:t>(WW</a:t>
            </a:r>
            <a:r>
              <a:rPr lang="en-US" sz="2400" i="1" dirty="0" smtClean="0">
                <a:solidFill>
                  <a:srgbClr val="660066"/>
                </a:solidFill>
                <a:cs typeface="Symbol" charset="2"/>
              </a:rPr>
              <a:t>)</a:t>
            </a:r>
            <a:r>
              <a:rPr lang="en-US" sz="2400" dirty="0" smtClean="0">
                <a:solidFill>
                  <a:srgbClr val="660066"/>
                </a:solidFill>
                <a:cs typeface="Symbol" charset="2"/>
              </a:rPr>
              <a:t> in 7 </a:t>
            </a:r>
            <a:r>
              <a:rPr lang="en-US" sz="2400" dirty="0" err="1" smtClean="0">
                <a:solidFill>
                  <a:srgbClr val="660066"/>
                </a:solidFill>
                <a:cs typeface="Symbol" charset="2"/>
              </a:rPr>
              <a:t>TeV</a:t>
            </a:r>
            <a:r>
              <a:rPr lang="en-US" sz="2400" dirty="0" smtClean="0">
                <a:solidFill>
                  <a:srgbClr val="660066"/>
                </a:solidFill>
                <a:cs typeface="Symbol" charset="2"/>
              </a:rPr>
              <a:t> pp collisions</a:t>
            </a:r>
            <a:r>
              <a:rPr lang="en-US" sz="2400" i="1" dirty="0" smtClean="0">
                <a:solidFill>
                  <a:srgbClr val="660066"/>
                </a:solidFill>
                <a:cs typeface="Symbol" charset="2"/>
              </a:rPr>
              <a:t>:</a:t>
            </a:r>
            <a:endParaRPr lang="en-US" sz="2400" dirty="0">
              <a:solidFill>
                <a:srgbClr val="660066"/>
              </a:solidFill>
            </a:endParaRPr>
          </a:p>
        </p:txBody>
      </p:sp>
      <p:pic>
        <p:nvPicPr>
          <p:cNvPr id="6" name="Picture 5" descr="CMS_WW_njets_nobta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748787" y="929386"/>
            <a:ext cx="4986528" cy="5194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1033271"/>
            <a:ext cx="425075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800000"/>
                </a:solidFill>
              </a:rPr>
              <a:t>pp </a:t>
            </a:r>
            <a:r>
              <a:rPr lang="en-US" sz="2400" i="1" dirty="0" err="1" smtClean="0">
                <a:solidFill>
                  <a:srgbClr val="800000"/>
                </a:solidFill>
                <a:sym typeface="Wingdings"/>
              </a:rPr>
              <a:t></a:t>
            </a:r>
            <a:r>
              <a:rPr lang="en-US" sz="2400" i="1" dirty="0" smtClean="0">
                <a:solidFill>
                  <a:srgbClr val="800000"/>
                </a:solidFill>
                <a:sym typeface="Wingdings"/>
              </a:rPr>
              <a:t> W</a:t>
            </a:r>
            <a:r>
              <a:rPr lang="en-US" sz="2400" i="1" baseline="30000" dirty="0" smtClean="0">
                <a:solidFill>
                  <a:srgbClr val="800000"/>
                </a:solidFill>
                <a:sym typeface="Wingdings"/>
              </a:rPr>
              <a:t>+</a:t>
            </a:r>
            <a:r>
              <a:rPr lang="en-US" sz="2400" i="1" dirty="0" smtClean="0">
                <a:solidFill>
                  <a:srgbClr val="800000"/>
                </a:solidFill>
                <a:sym typeface="Wingdings"/>
              </a:rPr>
              <a:t>W</a:t>
            </a:r>
            <a:r>
              <a:rPr lang="en-US" sz="2400" i="1" baseline="30000" dirty="0" smtClean="0">
                <a:solidFill>
                  <a:srgbClr val="800000"/>
                </a:solidFill>
                <a:sym typeface="Wingdings"/>
              </a:rPr>
              <a:t>-</a:t>
            </a:r>
            <a:r>
              <a:rPr lang="en-US" sz="2400" i="1" dirty="0" smtClean="0">
                <a:solidFill>
                  <a:srgbClr val="800000"/>
                </a:solidFill>
                <a:sym typeface="Wingdings"/>
              </a:rPr>
              <a:t>   </a:t>
            </a:r>
            <a:r>
              <a:rPr lang="en-US" sz="2400" dirty="0" smtClean="0">
                <a:solidFill>
                  <a:srgbClr val="800000"/>
                </a:solidFill>
                <a:sym typeface="Wingdings"/>
              </a:rPr>
              <a:t>has two leptons</a:t>
            </a:r>
          </a:p>
          <a:p>
            <a:r>
              <a:rPr lang="en-US" sz="2400" dirty="0" smtClean="0">
                <a:solidFill>
                  <a:srgbClr val="800000"/>
                </a:solidFill>
                <a:sym typeface="Wingdings"/>
              </a:rPr>
              <a:t>and MET, but no jets.</a:t>
            </a:r>
          </a:p>
          <a:p>
            <a:endParaRPr lang="en-US" sz="2400" dirty="0" smtClean="0">
              <a:solidFill>
                <a:srgbClr val="800000"/>
              </a:solidFill>
            </a:endParaRPr>
          </a:p>
          <a:p>
            <a:r>
              <a:rPr lang="en-US" sz="2400" dirty="0" smtClean="0">
                <a:solidFill>
                  <a:srgbClr val="800000"/>
                </a:solidFill>
              </a:rPr>
              <a:t>The main background (top),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almost always has jets.</a:t>
            </a:r>
          </a:p>
          <a:p>
            <a:endParaRPr lang="en-US" sz="2400" dirty="0" smtClean="0">
              <a:solidFill>
                <a:srgbClr val="800000"/>
              </a:solidFill>
            </a:endParaRPr>
          </a:p>
          <a:p>
            <a:endParaRPr lang="en-US" sz="2400" dirty="0" smtClean="0">
              <a:solidFill>
                <a:srgbClr val="800000"/>
              </a:solidFill>
            </a:endParaRPr>
          </a:p>
          <a:p>
            <a:endParaRPr lang="en-US" sz="2400" dirty="0" smtClean="0">
              <a:solidFill>
                <a:srgbClr val="800000"/>
              </a:solidFill>
            </a:endParaRPr>
          </a:p>
          <a:p>
            <a:r>
              <a:rPr lang="en-US" sz="2400" dirty="0" smtClean="0">
                <a:solidFill>
                  <a:srgbClr val="800000"/>
                </a:solidFill>
              </a:rPr>
              <a:t>The “semi-</a:t>
            </a:r>
            <a:r>
              <a:rPr lang="en-US" sz="2400" dirty="0" err="1" smtClean="0">
                <a:solidFill>
                  <a:srgbClr val="800000"/>
                </a:solidFill>
              </a:rPr>
              <a:t>hadronic</a:t>
            </a:r>
            <a:r>
              <a:rPr lang="en-US" sz="2400" dirty="0" smtClean="0">
                <a:solidFill>
                  <a:srgbClr val="800000"/>
                </a:solidFill>
              </a:rPr>
              <a:t>” mode,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with one lepton, MET and 2 jets,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is more difficult and will take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more time and more data.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19400" y="2972263"/>
            <a:ext cx="1981200" cy="1142537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" y="6019800"/>
            <a:ext cx="2920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Phys. </a:t>
            </a:r>
            <a:r>
              <a:rPr lang="en-US" dirty="0" err="1" smtClean="0"/>
              <a:t>Lett</a:t>
            </a:r>
            <a:r>
              <a:rPr lang="en-US" dirty="0" smtClean="0"/>
              <a:t>. B699 (2011) 25-47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57600" y="5943600"/>
            <a:ext cx="4982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dirty="0" err="1" smtClean="0">
                <a:cs typeface="Symbol" charset="2"/>
              </a:rPr>
              <a:t>(WW</a:t>
            </a:r>
            <a:r>
              <a:rPr lang="en-US" dirty="0" smtClean="0">
                <a:cs typeface="Symbol" charset="2"/>
              </a:rPr>
              <a:t>) = 41.1 ± 15.3(stat) ± 5.8(syst) ± 4.5(lumi) </a:t>
            </a:r>
            <a:r>
              <a:rPr lang="en-US" dirty="0" err="1" smtClean="0">
                <a:cs typeface="Symbol" charset="2"/>
              </a:rPr>
              <a:t>pb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6400800"/>
            <a:ext cx="1423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0.4% of 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dirty="0" err="1" smtClean="0">
                <a:cs typeface="Symbol" charset="2"/>
              </a:rPr>
              <a:t>(W</a:t>
            </a:r>
            <a:r>
              <a:rPr lang="en-US" dirty="0" smtClean="0">
                <a:cs typeface="Symbol" charset="2"/>
              </a:rPr>
              <a:t>)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TLAS_WW_fig_01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866900"/>
            <a:ext cx="5471948" cy="4000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28-April-2011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Electroweak Physics - Michael Schmitt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304800"/>
            <a:ext cx="6113272" cy="461665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M</a:t>
            </a:r>
            <a:r>
              <a:rPr lang="en-US" sz="2400" dirty="0" smtClean="0">
                <a:solidFill>
                  <a:srgbClr val="660066"/>
                </a:solidFill>
              </a:rPr>
              <a:t>easurements </a:t>
            </a:r>
            <a:r>
              <a:rPr lang="en-US" sz="2400" dirty="0" smtClean="0">
                <a:solidFill>
                  <a:srgbClr val="660066"/>
                </a:solidFill>
              </a:rPr>
              <a:t>of </a:t>
            </a:r>
            <a:r>
              <a:rPr lang="en-US" sz="2400" i="1" dirty="0" err="1" smtClean="0">
                <a:solidFill>
                  <a:srgbClr val="660066"/>
                </a:solidFill>
                <a:latin typeface="Symbol" charset="2"/>
                <a:cs typeface="Symbol" charset="2"/>
              </a:rPr>
              <a:t>s</a:t>
            </a:r>
            <a:r>
              <a:rPr lang="en-US" sz="2400" i="1" dirty="0" err="1" smtClean="0">
                <a:solidFill>
                  <a:srgbClr val="660066"/>
                </a:solidFill>
                <a:cs typeface="Symbol" charset="2"/>
              </a:rPr>
              <a:t>(WW</a:t>
            </a:r>
            <a:r>
              <a:rPr lang="en-US" sz="2400" i="1" dirty="0" smtClean="0">
                <a:solidFill>
                  <a:srgbClr val="660066"/>
                </a:solidFill>
                <a:cs typeface="Symbol" charset="2"/>
              </a:rPr>
              <a:t>)</a:t>
            </a:r>
            <a:r>
              <a:rPr lang="en-US" sz="2400" dirty="0" smtClean="0">
                <a:solidFill>
                  <a:srgbClr val="660066"/>
                </a:solidFill>
                <a:cs typeface="Symbol" charset="2"/>
              </a:rPr>
              <a:t> in 7 </a:t>
            </a:r>
            <a:r>
              <a:rPr lang="en-US" sz="2400" dirty="0" err="1" smtClean="0">
                <a:solidFill>
                  <a:srgbClr val="660066"/>
                </a:solidFill>
                <a:cs typeface="Symbol" charset="2"/>
              </a:rPr>
              <a:t>TeV</a:t>
            </a:r>
            <a:r>
              <a:rPr lang="en-US" sz="2400" dirty="0" smtClean="0">
                <a:solidFill>
                  <a:srgbClr val="660066"/>
                </a:solidFill>
                <a:cs typeface="Symbol" charset="2"/>
              </a:rPr>
              <a:t> pp collisions</a:t>
            </a:r>
            <a:r>
              <a:rPr lang="en-US" sz="2400" i="1" dirty="0" smtClean="0">
                <a:solidFill>
                  <a:srgbClr val="660066"/>
                </a:solidFill>
                <a:cs typeface="Symbol" charset="2"/>
              </a:rPr>
              <a:t>: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033271"/>
            <a:ext cx="425075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800000"/>
                </a:solidFill>
              </a:rPr>
              <a:t>pp </a:t>
            </a:r>
            <a:r>
              <a:rPr lang="en-US" sz="2400" i="1" dirty="0" err="1" smtClean="0">
                <a:solidFill>
                  <a:srgbClr val="800000"/>
                </a:solidFill>
                <a:sym typeface="Wingdings"/>
              </a:rPr>
              <a:t></a:t>
            </a:r>
            <a:r>
              <a:rPr lang="en-US" sz="2400" i="1" dirty="0" smtClean="0">
                <a:solidFill>
                  <a:srgbClr val="800000"/>
                </a:solidFill>
                <a:sym typeface="Wingdings"/>
              </a:rPr>
              <a:t> W</a:t>
            </a:r>
            <a:r>
              <a:rPr lang="en-US" sz="2400" i="1" baseline="30000" dirty="0" smtClean="0">
                <a:solidFill>
                  <a:srgbClr val="800000"/>
                </a:solidFill>
                <a:sym typeface="Wingdings"/>
              </a:rPr>
              <a:t>+</a:t>
            </a:r>
            <a:r>
              <a:rPr lang="en-US" sz="2400" i="1" dirty="0" smtClean="0">
                <a:solidFill>
                  <a:srgbClr val="800000"/>
                </a:solidFill>
                <a:sym typeface="Wingdings"/>
              </a:rPr>
              <a:t>W</a:t>
            </a:r>
            <a:r>
              <a:rPr lang="en-US" sz="2400" i="1" baseline="30000" dirty="0" smtClean="0">
                <a:solidFill>
                  <a:srgbClr val="800000"/>
                </a:solidFill>
                <a:sym typeface="Wingdings"/>
              </a:rPr>
              <a:t>-</a:t>
            </a:r>
            <a:r>
              <a:rPr lang="en-US" sz="2400" i="1" dirty="0" smtClean="0">
                <a:solidFill>
                  <a:srgbClr val="800000"/>
                </a:solidFill>
                <a:sym typeface="Wingdings"/>
              </a:rPr>
              <a:t>   </a:t>
            </a:r>
            <a:r>
              <a:rPr lang="en-US" sz="2400" dirty="0" smtClean="0">
                <a:solidFill>
                  <a:srgbClr val="800000"/>
                </a:solidFill>
                <a:sym typeface="Wingdings"/>
              </a:rPr>
              <a:t>has two leptons</a:t>
            </a:r>
          </a:p>
          <a:p>
            <a:r>
              <a:rPr lang="en-US" sz="2400" dirty="0" smtClean="0">
                <a:solidFill>
                  <a:srgbClr val="800000"/>
                </a:solidFill>
                <a:sym typeface="Wingdings"/>
              </a:rPr>
              <a:t>and MET, but no jets.</a:t>
            </a:r>
          </a:p>
          <a:p>
            <a:endParaRPr lang="en-US" sz="2400" dirty="0" smtClean="0">
              <a:solidFill>
                <a:srgbClr val="800000"/>
              </a:solidFill>
            </a:endParaRPr>
          </a:p>
          <a:p>
            <a:r>
              <a:rPr lang="en-US" sz="2400" dirty="0" smtClean="0">
                <a:solidFill>
                  <a:srgbClr val="800000"/>
                </a:solidFill>
              </a:rPr>
              <a:t>The main background (top),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almost always has jets.</a:t>
            </a:r>
          </a:p>
          <a:p>
            <a:endParaRPr lang="en-US" sz="2400" dirty="0" smtClean="0">
              <a:solidFill>
                <a:srgbClr val="800000"/>
              </a:solidFill>
            </a:endParaRPr>
          </a:p>
          <a:p>
            <a:endParaRPr lang="en-US" sz="2400" dirty="0" smtClean="0">
              <a:solidFill>
                <a:srgbClr val="800000"/>
              </a:solidFill>
            </a:endParaRPr>
          </a:p>
          <a:p>
            <a:endParaRPr lang="en-US" sz="2400" dirty="0" smtClean="0">
              <a:solidFill>
                <a:srgbClr val="800000"/>
              </a:solidFill>
            </a:endParaRPr>
          </a:p>
          <a:p>
            <a:r>
              <a:rPr lang="en-US" sz="2400" dirty="0" smtClean="0">
                <a:solidFill>
                  <a:srgbClr val="800000"/>
                </a:solidFill>
              </a:rPr>
              <a:t>The “semi-</a:t>
            </a:r>
            <a:r>
              <a:rPr lang="en-US" sz="2400" dirty="0" err="1" smtClean="0">
                <a:solidFill>
                  <a:srgbClr val="800000"/>
                </a:solidFill>
              </a:rPr>
              <a:t>hadronic</a:t>
            </a:r>
            <a:r>
              <a:rPr lang="en-US" sz="2400" dirty="0" smtClean="0">
                <a:solidFill>
                  <a:srgbClr val="800000"/>
                </a:solidFill>
              </a:rPr>
              <a:t>” mode,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with one lepton, MET and 2 jets,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is more difficult and will take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more time and more data.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19400" y="2972263"/>
            <a:ext cx="1981200" cy="1142537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" y="6019800"/>
            <a:ext cx="168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arxiv:1104.5225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57600" y="5943600"/>
            <a:ext cx="459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dirty="0" err="1" smtClean="0">
                <a:cs typeface="Symbol" charset="2"/>
              </a:rPr>
              <a:t>(WW</a:t>
            </a:r>
            <a:r>
              <a:rPr lang="en-US" dirty="0" smtClean="0">
                <a:cs typeface="Symbol" charset="2"/>
              </a:rPr>
              <a:t>) = </a:t>
            </a:r>
            <a:r>
              <a:rPr lang="en-US" dirty="0" smtClean="0">
                <a:cs typeface="Symbol" charset="2"/>
              </a:rPr>
              <a:t>41 +20-16(</a:t>
            </a:r>
            <a:r>
              <a:rPr lang="en-US" dirty="0" smtClean="0">
                <a:cs typeface="Symbol" charset="2"/>
              </a:rPr>
              <a:t>stat) ± </a:t>
            </a:r>
            <a:r>
              <a:rPr lang="en-US" dirty="0" smtClean="0">
                <a:cs typeface="Symbol" charset="2"/>
              </a:rPr>
              <a:t>5(</a:t>
            </a:r>
            <a:r>
              <a:rPr lang="en-US" dirty="0" smtClean="0">
                <a:cs typeface="Symbol" charset="2"/>
              </a:rPr>
              <a:t>syst) ±</a:t>
            </a:r>
            <a:r>
              <a:rPr lang="en-US" dirty="0" smtClean="0">
                <a:cs typeface="Symbol" charset="2"/>
              </a:rPr>
              <a:t> </a:t>
            </a:r>
            <a:r>
              <a:rPr lang="en-US" dirty="0" smtClean="0">
                <a:cs typeface="Symbol" charset="2"/>
              </a:rPr>
              <a:t>1</a:t>
            </a:r>
            <a:r>
              <a:rPr lang="en-US" dirty="0" smtClean="0">
                <a:cs typeface="Symbol" charset="2"/>
              </a:rPr>
              <a:t>(</a:t>
            </a:r>
            <a:r>
              <a:rPr lang="en-US" dirty="0" smtClean="0">
                <a:cs typeface="Symbol" charset="2"/>
              </a:rPr>
              <a:t>lumi) </a:t>
            </a:r>
            <a:r>
              <a:rPr lang="en-US" dirty="0" err="1" smtClean="0">
                <a:cs typeface="Symbol" charset="2"/>
              </a:rPr>
              <a:t>pb</a:t>
            </a:r>
            <a:endParaRPr lang="en-US" dirty="0">
              <a:latin typeface="Symbol" charset="2"/>
              <a:cs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MS_WW_lz_dkz_contourplot2.png"/>
          <p:cNvPicPr>
            <a:picLocks noChangeAspect="1"/>
          </p:cNvPicPr>
          <p:nvPr/>
        </p:nvPicPr>
        <p:blipFill>
          <a:blip r:embed="rId2"/>
          <a:srcRect r="2540"/>
          <a:stretch>
            <a:fillRect/>
          </a:stretch>
        </p:blipFill>
        <p:spPr>
          <a:xfrm>
            <a:off x="4313171" y="1229200"/>
            <a:ext cx="4830829" cy="47144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28-April-2011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Electroweak Physics - Michael Schmitt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304800"/>
            <a:ext cx="8918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The cross section </a:t>
            </a:r>
            <a:r>
              <a:rPr lang="en-US" sz="2400" dirty="0" err="1" smtClean="0">
                <a:solidFill>
                  <a:srgbClr val="660066"/>
                </a:solidFill>
                <a:latin typeface="Symbol" charset="2"/>
                <a:cs typeface="Symbol" charset="2"/>
              </a:rPr>
              <a:t>s</a:t>
            </a:r>
            <a:r>
              <a:rPr lang="en-US" sz="2400" i="1" dirty="0" err="1" smtClean="0">
                <a:solidFill>
                  <a:srgbClr val="660066"/>
                </a:solidFill>
                <a:cs typeface="Symbol" charset="2"/>
              </a:rPr>
              <a:t>(WW</a:t>
            </a:r>
            <a:r>
              <a:rPr lang="en-US" sz="2400" i="1" dirty="0" smtClean="0">
                <a:solidFill>
                  <a:srgbClr val="660066"/>
                </a:solidFill>
                <a:cs typeface="Symbol" charset="2"/>
              </a:rPr>
              <a:t>)</a:t>
            </a:r>
            <a:r>
              <a:rPr lang="en-US" sz="2400" dirty="0" smtClean="0">
                <a:solidFill>
                  <a:srgbClr val="660066"/>
                </a:solidFill>
                <a:cs typeface="Symbol" charset="2"/>
              </a:rPr>
              <a:t> is sensitive to anomalous tri-linear couplings:</a:t>
            </a:r>
            <a:endParaRPr lang="en-US" sz="2400" dirty="0">
              <a:solidFill>
                <a:srgbClr val="660066"/>
              </a:solidFill>
            </a:endParaRPr>
          </a:p>
        </p:txBody>
      </p:sp>
      <p:pic>
        <p:nvPicPr>
          <p:cNvPr id="8" name="Picture 7" descr="CMS_WW_lz_dkg_contourplot2.png"/>
          <p:cNvPicPr>
            <a:picLocks noChangeAspect="1"/>
          </p:cNvPicPr>
          <p:nvPr/>
        </p:nvPicPr>
        <p:blipFill>
          <a:blip r:embed="rId3"/>
          <a:srcRect l="5080" r="3810"/>
          <a:stretch>
            <a:fillRect/>
          </a:stretch>
        </p:blipFill>
        <p:spPr>
          <a:xfrm>
            <a:off x="0" y="1224200"/>
            <a:ext cx="4520867" cy="4719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4600" y="914400"/>
            <a:ext cx="6600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(i.e., deviations from the expected </a:t>
            </a:r>
            <a:r>
              <a:rPr lang="en-US" i="1" dirty="0" smtClean="0"/>
              <a:t>WWZ</a:t>
            </a:r>
            <a:r>
              <a:rPr lang="en-US" dirty="0" smtClean="0"/>
              <a:t> &amp; </a:t>
            </a:r>
            <a:r>
              <a:rPr lang="en-US" i="1" dirty="0" err="1" smtClean="0"/>
              <a:t>WW</a:t>
            </a:r>
            <a:r>
              <a:rPr lang="en-US" i="1" dirty="0" err="1" smtClean="0">
                <a:latin typeface="Symbol" charset="2"/>
                <a:cs typeface="Symbol" charset="2"/>
              </a:rPr>
              <a:t>g</a:t>
            </a:r>
            <a:r>
              <a:rPr lang="en-US" i="1" dirty="0" smtClean="0">
                <a:cs typeface="Symbol" charset="2"/>
              </a:rPr>
              <a:t> </a:t>
            </a:r>
            <a:r>
              <a:rPr lang="en-US" dirty="0" smtClean="0">
                <a:cs typeface="Symbol" charset="2"/>
              </a:rPr>
              <a:t>coupling constants)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95400" y="5715000"/>
            <a:ext cx="7040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These bounds are not yet very constraining – more data is needed.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6019800"/>
            <a:ext cx="2920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Phys. </a:t>
            </a:r>
            <a:r>
              <a:rPr lang="en-US" dirty="0" err="1" smtClean="0"/>
              <a:t>Lett</a:t>
            </a:r>
            <a:r>
              <a:rPr lang="en-US" dirty="0" smtClean="0"/>
              <a:t>. B699 (2011) 25-47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28-April-2011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Electroweak Physics - Michael Schmitt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304800"/>
            <a:ext cx="6853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D0 combined results</a:t>
            </a:r>
            <a:r>
              <a:rPr lang="en-US" sz="2400" dirty="0" smtClean="0">
                <a:solidFill>
                  <a:srgbClr val="660066"/>
                </a:solidFill>
                <a:cs typeface="Symbol" charset="2"/>
              </a:rPr>
              <a:t>:  much </a:t>
            </a:r>
            <a:r>
              <a:rPr lang="en-US" sz="2400" dirty="0" smtClean="0">
                <a:solidFill>
                  <a:srgbClr val="660066"/>
                </a:solidFill>
                <a:cs typeface="Symbol" charset="2"/>
              </a:rPr>
              <a:t>tighter bounds </a:t>
            </a:r>
            <a:r>
              <a:rPr lang="en-US" sz="2400" dirty="0" smtClean="0">
                <a:solidFill>
                  <a:srgbClr val="660066"/>
                </a:solidFill>
                <a:cs typeface="Symbol" charset="2"/>
              </a:rPr>
              <a:t>than CMS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5715000"/>
            <a:ext cx="3454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NB: form factors with </a:t>
            </a:r>
            <a:r>
              <a:rPr lang="en-US" sz="20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L</a:t>
            </a:r>
            <a:r>
              <a:rPr lang="en-US" sz="2000" dirty="0" smtClean="0">
                <a:solidFill>
                  <a:srgbClr val="000090"/>
                </a:solidFill>
                <a:cs typeface="Symbol" charset="2"/>
              </a:rPr>
              <a:t> = 2 </a:t>
            </a:r>
            <a:r>
              <a:rPr lang="en-US" sz="2000" dirty="0" err="1" smtClean="0">
                <a:solidFill>
                  <a:srgbClr val="000090"/>
                </a:solidFill>
                <a:cs typeface="Symbol" charset="2"/>
              </a:rPr>
              <a:t>TeV</a:t>
            </a:r>
            <a:r>
              <a:rPr lang="en-US" sz="2000" dirty="0" smtClean="0">
                <a:solidFill>
                  <a:srgbClr val="000090"/>
                </a:solidFill>
                <a:cs typeface="Symbol" charset="2"/>
              </a:rPr>
              <a:t>.</a:t>
            </a:r>
            <a:endParaRPr lang="en-US" sz="2000" dirty="0">
              <a:solidFill>
                <a:srgbClr val="000090"/>
              </a:solidFill>
            </a:endParaRPr>
          </a:p>
        </p:txBody>
      </p:sp>
      <p:pic>
        <p:nvPicPr>
          <p:cNvPr id="12" name="Picture 11" descr="D)_ATC_E09DF2c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604" y="2085484"/>
            <a:ext cx="4350396" cy="2991829"/>
          </a:xfrm>
          <a:prstGeom prst="rect">
            <a:avLst/>
          </a:prstGeom>
        </p:spPr>
      </p:pic>
      <p:pic>
        <p:nvPicPr>
          <p:cNvPr id="13" name="Picture 12" descr="D0_ATC_E09DF2a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2085484"/>
            <a:ext cx="4413217" cy="299182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435254" y="5530334"/>
            <a:ext cx="17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arXiv:0907.4952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 w="57150" cmpd="sng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 smtClean="0"/>
              <a:t>Inclusive 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dirty="0" err="1" smtClean="0">
                <a:latin typeface="+mn-lt"/>
                <a:cs typeface="Symbol" charset="2"/>
              </a:rPr>
              <a:t>(W</a:t>
            </a:r>
            <a:r>
              <a:rPr lang="en-US" dirty="0" smtClean="0">
                <a:latin typeface="+mn-lt"/>
                <a:cs typeface="Symbol" charset="2"/>
              </a:rPr>
              <a:t>) and 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dirty="0" err="1" smtClean="0">
                <a:latin typeface="+mn-lt"/>
                <a:cs typeface="Symbol" charset="2"/>
              </a:rPr>
              <a:t>(Z</a:t>
            </a:r>
            <a:r>
              <a:rPr lang="en-US" dirty="0" smtClean="0">
                <a:latin typeface="+mn-lt"/>
                <a:cs typeface="Symbol" charset="2"/>
              </a:rPr>
              <a:t>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13-May-2011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LoopFest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4FEE-A834-BF4D-B9F0-697F099B11C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xsec_vs_rt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00200"/>
            <a:ext cx="8261184" cy="47561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28-April-2011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Electroweak Physics - Michael Schmitt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304800"/>
            <a:ext cx="7468711" cy="461665"/>
          </a:xfrm>
          <a:prstGeom prst="rect">
            <a:avLst/>
          </a:prstGeom>
          <a:noFill/>
          <a:ln w="28575" cmpd="sng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Measurements of other </a:t>
            </a:r>
            <a:r>
              <a:rPr lang="en-US" sz="2400" dirty="0" err="1" smtClean="0">
                <a:solidFill>
                  <a:srgbClr val="008000"/>
                </a:solidFill>
              </a:rPr>
              <a:t>di</a:t>
            </a:r>
            <a:r>
              <a:rPr lang="en-US" sz="2400" dirty="0" smtClean="0">
                <a:solidFill>
                  <a:srgbClr val="008000"/>
                </a:solidFill>
              </a:rPr>
              <a:t>-boson channels:  </a:t>
            </a:r>
            <a:r>
              <a:rPr lang="en-US" sz="2400" i="1" dirty="0" err="1" smtClean="0">
                <a:solidFill>
                  <a:srgbClr val="008000"/>
                </a:solidFill>
              </a:rPr>
              <a:t>W+</a:t>
            </a:r>
            <a:r>
              <a:rPr lang="en-US" sz="2400" i="1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g</a:t>
            </a:r>
            <a:r>
              <a:rPr lang="en-US" sz="2400" i="1" dirty="0" smtClean="0">
                <a:solidFill>
                  <a:srgbClr val="008000"/>
                </a:solidFill>
                <a:cs typeface="Symbol" charset="2"/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cs typeface="Symbol" charset="2"/>
              </a:rPr>
              <a:t> and  </a:t>
            </a:r>
            <a:r>
              <a:rPr lang="en-US" sz="2400" i="1" dirty="0" err="1" smtClean="0">
                <a:solidFill>
                  <a:srgbClr val="008000"/>
                </a:solidFill>
                <a:cs typeface="Symbol" charset="2"/>
              </a:rPr>
              <a:t>Z+</a:t>
            </a:r>
            <a:r>
              <a:rPr lang="en-US" sz="2400" i="1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g</a:t>
            </a:r>
            <a:endParaRPr lang="en-US" sz="2400" dirty="0">
              <a:solidFill>
                <a:srgbClr val="008000"/>
              </a:solidFill>
            </a:endParaRPr>
          </a:p>
        </p:txBody>
      </p:sp>
      <p:pic>
        <p:nvPicPr>
          <p:cNvPr id="13" name="Picture 12" descr="CMS_zgamma_et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800" y="2147842"/>
            <a:ext cx="4858200" cy="3719993"/>
          </a:xfrm>
          <a:prstGeom prst="rect">
            <a:avLst/>
          </a:prstGeom>
        </p:spPr>
      </p:pic>
      <p:pic>
        <p:nvPicPr>
          <p:cNvPr id="12" name="Picture 11" descr="CMS_wgamma_et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600"/>
            <a:ext cx="4876800" cy="37342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0600" y="838200"/>
            <a:ext cx="713082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Agreement with the SM is good;</a:t>
            </a: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large deviations in the tri-linear couplings would lead to</a:t>
            </a: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an excess of high-energy photons: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37728" y="5791200"/>
            <a:ext cx="68852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Sensitivity to smaller values of the couplings requires more data</a:t>
            </a:r>
            <a:r>
              <a:rPr lang="en-US" sz="2000" dirty="0" smtClean="0">
                <a:solidFill>
                  <a:srgbClr val="008000"/>
                </a:solidFill>
              </a:rPr>
              <a:t>.</a:t>
            </a:r>
            <a:br>
              <a:rPr lang="en-US" sz="2000" dirty="0" smtClean="0">
                <a:solidFill>
                  <a:srgbClr val="008000"/>
                </a:solidFill>
              </a:rPr>
            </a:br>
            <a:r>
              <a:rPr lang="en-US" sz="2000" dirty="0" smtClean="0">
                <a:solidFill>
                  <a:srgbClr val="008000"/>
                </a:solidFill>
              </a:rPr>
              <a:t>                                  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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interesting results anticipated in 2011.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6107668"/>
            <a:ext cx="221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 PAS EWK-10-009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13-May-2011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LoopFest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4FEE-A834-BF4D-B9F0-697F099B11C0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5842000" cy="523220"/>
          </a:xfrm>
          <a:prstGeom prst="rect">
            <a:avLst/>
          </a:prstGeom>
          <a:noFill/>
          <a:ln w="28575" cmpd="sng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8000"/>
                </a:solidFill>
              </a:rPr>
              <a:t>A</a:t>
            </a:r>
            <a:r>
              <a:rPr lang="en-US" sz="2800" b="1" i="1" baseline="-25000" dirty="0" smtClean="0">
                <a:solidFill>
                  <a:srgbClr val="008000"/>
                </a:solidFill>
              </a:rPr>
              <a:t>FB</a:t>
            </a:r>
            <a:r>
              <a:rPr lang="en-US" sz="2800" b="1" i="1" dirty="0" smtClean="0">
                <a:solidFill>
                  <a:srgbClr val="008000"/>
                </a:solidFill>
              </a:rPr>
              <a:t> and light quark couplings (sin</a:t>
            </a:r>
            <a:r>
              <a:rPr lang="en-US" sz="2800" b="1" i="1" baseline="30000" dirty="0" smtClean="0">
                <a:solidFill>
                  <a:srgbClr val="008000"/>
                </a:solidFill>
              </a:rPr>
              <a:t>2</a:t>
            </a:r>
            <a:r>
              <a:rPr lang="en-US" sz="2800" b="1" i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q</a:t>
            </a:r>
            <a:r>
              <a:rPr lang="en-US" sz="2800" b="1" i="1" baseline="-25000" dirty="0" smtClean="0">
                <a:solidFill>
                  <a:srgbClr val="008000"/>
                </a:solidFill>
                <a:cs typeface="Symbol" charset="2"/>
              </a:rPr>
              <a:t>W</a:t>
            </a:r>
            <a:r>
              <a:rPr lang="en-US" sz="2800" b="1" i="1" dirty="0" smtClean="0">
                <a:solidFill>
                  <a:srgbClr val="008000"/>
                </a:solidFill>
                <a:cs typeface="Symbol" charset="2"/>
              </a:rPr>
              <a:t>)</a:t>
            </a:r>
            <a:endParaRPr lang="en-US" sz="2800" b="1" i="1" dirty="0">
              <a:solidFill>
                <a:srgbClr val="008000"/>
              </a:solidFill>
            </a:endParaRPr>
          </a:p>
        </p:txBody>
      </p:sp>
      <p:pic>
        <p:nvPicPr>
          <p:cNvPr id="6" name="Picture 5" descr="CMS_AFB_uncor_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r="2540"/>
              <a:stretch>
                <a:fillRect/>
              </a:stretch>
            </p:blipFill>
          </mc:Choice>
          <mc:Fallback>
            <p:blipFill>
              <a:blip r:embed="rId3"/>
              <a:srcRect r="2540"/>
              <a:stretch>
                <a:fillRect/>
              </a:stretch>
            </p:blipFill>
          </mc:Fallback>
        </mc:AlternateContent>
        <p:spPr>
          <a:xfrm>
            <a:off x="4294244" y="1555750"/>
            <a:ext cx="4849756" cy="4800600"/>
          </a:xfrm>
          <a:prstGeom prst="rect">
            <a:avLst/>
          </a:prstGeom>
        </p:spPr>
      </p:pic>
      <p:pic>
        <p:nvPicPr>
          <p:cNvPr id="7" name="Picture 6" descr="CDF_afb_41fb_final_unfold.gif"/>
          <p:cNvPicPr>
            <a:picLocks noChangeAspect="1"/>
          </p:cNvPicPr>
          <p:nvPr/>
        </p:nvPicPr>
        <p:blipFill>
          <a:blip r:embed="rId4"/>
          <a:srcRect l="1270" r="8889"/>
          <a:stretch>
            <a:fillRect/>
          </a:stretch>
        </p:blipFill>
        <p:spPr>
          <a:xfrm>
            <a:off x="0" y="2039871"/>
            <a:ext cx="4572000" cy="34465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1219200"/>
            <a:ext cx="870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Beautiful result from CDF.     LHC has a long way to go (but a start has been made).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13-May-2011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LoopFest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4FEE-A834-BF4D-B9F0-697F099B11C0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5842000" cy="523220"/>
          </a:xfrm>
          <a:prstGeom prst="rect">
            <a:avLst/>
          </a:prstGeom>
          <a:noFill/>
          <a:ln w="28575" cmpd="sng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8000"/>
                </a:solidFill>
              </a:rPr>
              <a:t>A</a:t>
            </a:r>
            <a:r>
              <a:rPr lang="en-US" sz="2800" b="1" i="1" baseline="-25000" dirty="0" smtClean="0">
                <a:solidFill>
                  <a:srgbClr val="008000"/>
                </a:solidFill>
              </a:rPr>
              <a:t>FB</a:t>
            </a:r>
            <a:r>
              <a:rPr lang="en-US" sz="2800" b="1" i="1" dirty="0" smtClean="0">
                <a:solidFill>
                  <a:srgbClr val="008000"/>
                </a:solidFill>
              </a:rPr>
              <a:t> and light quark couplings (sin</a:t>
            </a:r>
            <a:r>
              <a:rPr lang="en-US" sz="2800" b="1" i="1" baseline="30000" dirty="0" smtClean="0">
                <a:solidFill>
                  <a:srgbClr val="008000"/>
                </a:solidFill>
              </a:rPr>
              <a:t>2</a:t>
            </a:r>
            <a:r>
              <a:rPr lang="en-US" sz="2800" b="1" i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q</a:t>
            </a:r>
            <a:r>
              <a:rPr lang="en-US" sz="2800" b="1" i="1" baseline="-25000" dirty="0" smtClean="0">
                <a:solidFill>
                  <a:srgbClr val="008000"/>
                </a:solidFill>
                <a:cs typeface="Symbol" charset="2"/>
              </a:rPr>
              <a:t>W</a:t>
            </a:r>
            <a:r>
              <a:rPr lang="en-US" sz="2800" b="1" i="1" dirty="0" smtClean="0">
                <a:solidFill>
                  <a:srgbClr val="008000"/>
                </a:solidFill>
                <a:cs typeface="Symbol" charset="2"/>
              </a:rPr>
              <a:t>)</a:t>
            </a:r>
            <a:endParaRPr lang="en-US" sz="2800" b="1" i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371600"/>
            <a:ext cx="7045268" cy="1323439"/>
          </a:xfrm>
          <a:prstGeom prst="rect">
            <a:avLst/>
          </a:prstGeom>
          <a:noFill/>
          <a:ln w="19050" cmpd="sng"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CDF have done a nice analysis measuring the angular distributions</a:t>
            </a:r>
            <a:b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as a function of Z </a:t>
            </a:r>
            <a:r>
              <a:rPr lang="en-US" sz="2000" i="1" dirty="0" err="1" smtClean="0">
                <a:solidFill>
                  <a:schemeClr val="bg2">
                    <a:lumMod val="25000"/>
                  </a:schemeClr>
                </a:solidFill>
              </a:rPr>
              <a:t>q</a:t>
            </a:r>
            <a:r>
              <a:rPr lang="en-US" sz="2000" i="1" baseline="-25000" dirty="0" err="1" smtClean="0">
                <a:solidFill>
                  <a:schemeClr val="bg2">
                    <a:lumMod val="25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.    </a:t>
            </a:r>
            <a:b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This analysis confirms the mechanisms for production of Z bosons</a:t>
            </a:r>
          </a:p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at high </a:t>
            </a:r>
            <a:r>
              <a:rPr lang="en-US" sz="2000" i="1" dirty="0" err="1" smtClean="0">
                <a:solidFill>
                  <a:schemeClr val="bg2">
                    <a:lumMod val="25000"/>
                  </a:schemeClr>
                </a:solidFill>
              </a:rPr>
              <a:t>q</a:t>
            </a:r>
            <a:r>
              <a:rPr lang="en-US" sz="2000" i="1" baseline="-25000" dirty="0" err="1" smtClean="0">
                <a:solidFill>
                  <a:schemeClr val="bg2">
                    <a:lumMod val="25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 and the fact that the gluon has spin 1.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352800"/>
            <a:ext cx="8595338" cy="286232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4F6228"/>
                </a:solidFill>
              </a:rPr>
              <a:t>CMS have begun an analysis to extract </a:t>
            </a:r>
            <a:r>
              <a:rPr lang="en-US" sz="2000" i="1" dirty="0" smtClean="0">
                <a:solidFill>
                  <a:srgbClr val="4F6228"/>
                </a:solidFill>
              </a:rPr>
              <a:t>sin</a:t>
            </a:r>
            <a:r>
              <a:rPr lang="en-US" sz="2000" i="1" baseline="30000" dirty="0" smtClean="0">
                <a:solidFill>
                  <a:srgbClr val="4F6228"/>
                </a:solidFill>
              </a:rPr>
              <a:t>2</a:t>
            </a:r>
            <a:r>
              <a:rPr lang="en-US" sz="2000" i="1" dirty="0" smtClean="0">
                <a:solidFill>
                  <a:srgbClr val="4F6228"/>
                </a:solidFill>
                <a:latin typeface="Symbol" charset="2"/>
                <a:cs typeface="Symbol" charset="2"/>
              </a:rPr>
              <a:t>q</a:t>
            </a:r>
            <a:r>
              <a:rPr lang="en-US" sz="2000" i="1" baseline="-25000" dirty="0" smtClean="0">
                <a:solidFill>
                  <a:srgbClr val="4F6228"/>
                </a:solidFill>
                <a:cs typeface="Symbol" charset="2"/>
              </a:rPr>
              <a:t>W</a:t>
            </a:r>
            <a:r>
              <a:rPr lang="en-US" sz="2000" dirty="0" smtClean="0">
                <a:solidFill>
                  <a:srgbClr val="4F6228"/>
                </a:solidFill>
                <a:cs typeface="Symbol" charset="2"/>
              </a:rPr>
              <a:t> or better, the light quark couplings.</a:t>
            </a:r>
            <a:br>
              <a:rPr lang="en-US" sz="2000" dirty="0" smtClean="0">
                <a:solidFill>
                  <a:srgbClr val="4F6228"/>
                </a:solidFill>
                <a:cs typeface="Symbol" charset="2"/>
              </a:rPr>
            </a:br>
            <a:r>
              <a:rPr lang="en-US" sz="2000" dirty="0" smtClean="0">
                <a:solidFill>
                  <a:srgbClr val="4F6228"/>
                </a:solidFill>
                <a:cs typeface="Symbol" charset="2"/>
              </a:rPr>
              <a:t/>
            </a:r>
            <a:br>
              <a:rPr lang="en-US" sz="2000" dirty="0" smtClean="0">
                <a:solidFill>
                  <a:srgbClr val="4F6228"/>
                </a:solidFill>
                <a:cs typeface="Symbol" charset="2"/>
              </a:rPr>
            </a:br>
            <a:r>
              <a:rPr lang="en-US" sz="2000" dirty="0" smtClean="0">
                <a:solidFill>
                  <a:srgbClr val="4F6228"/>
                </a:solidFill>
                <a:cs typeface="Symbol" charset="2"/>
              </a:rPr>
              <a:t>Perform a likelihood fit to a multi-dimension probability density function;</a:t>
            </a:r>
          </a:p>
          <a:p>
            <a:r>
              <a:rPr lang="en-US" sz="2000" dirty="0" smtClean="0">
                <a:solidFill>
                  <a:srgbClr val="4F6228"/>
                </a:solidFill>
                <a:cs typeface="Symbol" charset="2"/>
              </a:rPr>
              <a:t>detector effects are </a:t>
            </a:r>
            <a:r>
              <a:rPr lang="en-US" sz="2000" dirty="0" err="1" smtClean="0">
                <a:solidFill>
                  <a:srgbClr val="4F6228"/>
                </a:solidFill>
                <a:cs typeface="Symbol" charset="2"/>
              </a:rPr>
              <a:t>parametrized</a:t>
            </a:r>
            <a:r>
              <a:rPr lang="en-US" sz="2000" dirty="0" smtClean="0">
                <a:solidFill>
                  <a:srgbClr val="4F6228"/>
                </a:solidFill>
                <a:cs typeface="Symbol" charset="2"/>
              </a:rPr>
              <a:t> with analytical functions.</a:t>
            </a:r>
            <a:br>
              <a:rPr lang="en-US" sz="2000" dirty="0" smtClean="0">
                <a:solidFill>
                  <a:srgbClr val="4F6228"/>
                </a:solidFill>
                <a:cs typeface="Symbol" charset="2"/>
              </a:rPr>
            </a:br>
            <a:r>
              <a:rPr lang="en-US" sz="2000" dirty="0" smtClean="0">
                <a:solidFill>
                  <a:srgbClr val="4F6228"/>
                </a:solidFill>
                <a:cs typeface="Symbol" charset="2"/>
              </a:rPr>
              <a:t/>
            </a:r>
            <a:br>
              <a:rPr lang="en-US" sz="2000" dirty="0" smtClean="0">
                <a:solidFill>
                  <a:srgbClr val="4F6228"/>
                </a:solidFill>
                <a:cs typeface="Symbol" charset="2"/>
              </a:rPr>
            </a:br>
            <a:r>
              <a:rPr lang="en-US" sz="2000" dirty="0" smtClean="0">
                <a:solidFill>
                  <a:srgbClr val="4F6228"/>
                </a:solidFill>
                <a:cs typeface="Symbol" charset="2"/>
              </a:rPr>
              <a:t/>
            </a:r>
            <a:br>
              <a:rPr lang="en-US" sz="2000" dirty="0" smtClean="0">
                <a:solidFill>
                  <a:srgbClr val="4F6228"/>
                </a:solidFill>
                <a:cs typeface="Symbol" charset="2"/>
              </a:rPr>
            </a:br>
            <a:r>
              <a:rPr lang="en-US" sz="2000" dirty="0" smtClean="0">
                <a:solidFill>
                  <a:srgbClr val="4F6228"/>
                </a:solidFill>
                <a:cs typeface="Symbol" charset="2"/>
              </a:rPr>
              <a:t/>
            </a:r>
            <a:br>
              <a:rPr lang="en-US" sz="2000" dirty="0" smtClean="0">
                <a:solidFill>
                  <a:srgbClr val="4F6228"/>
                </a:solidFill>
                <a:cs typeface="Symbol" charset="2"/>
              </a:rPr>
            </a:br>
            <a:endParaRPr lang="en-US" sz="2000" dirty="0" smtClean="0">
              <a:solidFill>
                <a:srgbClr val="4F6228"/>
              </a:solidFill>
              <a:cs typeface="Symbol" charset="2"/>
            </a:endParaRPr>
          </a:p>
          <a:p>
            <a:r>
              <a:rPr lang="en-US" sz="2000" dirty="0" smtClean="0">
                <a:solidFill>
                  <a:srgbClr val="4F6228"/>
                </a:solidFill>
                <a:cs typeface="Symbol" charset="2"/>
              </a:rPr>
              <a:t>G</a:t>
            </a:r>
            <a:r>
              <a:rPr lang="en-US" sz="2000" dirty="0" smtClean="0">
                <a:solidFill>
                  <a:srgbClr val="4F6228"/>
                </a:solidFill>
                <a:cs typeface="Symbol" charset="2"/>
              </a:rPr>
              <a:t>iven only 36 pb</a:t>
            </a:r>
            <a:r>
              <a:rPr lang="en-US" sz="2000" baseline="30000" dirty="0" smtClean="0">
                <a:solidFill>
                  <a:srgbClr val="4F6228"/>
                </a:solidFill>
                <a:cs typeface="Symbol" charset="2"/>
              </a:rPr>
              <a:t>-1</a:t>
            </a:r>
            <a:r>
              <a:rPr lang="en-US" sz="2000" dirty="0" smtClean="0">
                <a:solidFill>
                  <a:srgbClr val="4F6228"/>
                </a:solidFill>
                <a:cs typeface="Symbol" charset="2"/>
              </a:rPr>
              <a:t>, </a:t>
            </a:r>
            <a:r>
              <a:rPr lang="en-US" sz="2000" dirty="0" smtClean="0">
                <a:solidFill>
                  <a:srgbClr val="4F6228"/>
                </a:solidFill>
              </a:rPr>
              <a:t>        </a:t>
            </a:r>
            <a:r>
              <a:rPr lang="en-US" sz="2000" i="1" dirty="0" smtClean="0">
                <a:solidFill>
                  <a:srgbClr val="4F6228"/>
                </a:solidFill>
              </a:rPr>
              <a:t>sin</a:t>
            </a:r>
            <a:r>
              <a:rPr lang="en-US" sz="2000" i="1" baseline="30000" dirty="0" smtClean="0">
                <a:solidFill>
                  <a:srgbClr val="4F6228"/>
                </a:solidFill>
              </a:rPr>
              <a:t>2</a:t>
            </a:r>
            <a:r>
              <a:rPr lang="en-US" sz="2000" i="1" dirty="0" smtClean="0">
                <a:solidFill>
                  <a:srgbClr val="4F6228"/>
                </a:solidFill>
                <a:latin typeface="Symbol" charset="2"/>
                <a:cs typeface="Symbol" charset="2"/>
              </a:rPr>
              <a:t>q</a:t>
            </a:r>
            <a:r>
              <a:rPr lang="en-US" sz="2000" i="1" baseline="-25000" dirty="0" smtClean="0">
                <a:solidFill>
                  <a:srgbClr val="4F6228"/>
                </a:solidFill>
                <a:cs typeface="Symbol" charset="2"/>
              </a:rPr>
              <a:t>W</a:t>
            </a:r>
            <a:r>
              <a:rPr lang="en-US" sz="2000" dirty="0" smtClean="0">
                <a:solidFill>
                  <a:srgbClr val="4F6228"/>
                </a:solidFill>
                <a:cs typeface="Symbol" charset="2"/>
              </a:rPr>
              <a:t> </a:t>
            </a:r>
            <a:r>
              <a:rPr lang="en-US" sz="2000" i="1" dirty="0" smtClean="0">
                <a:solidFill>
                  <a:srgbClr val="4F6228"/>
                </a:solidFill>
                <a:cs typeface="Symbol" charset="2"/>
              </a:rPr>
              <a:t>= 0.2287 ± 0.0077 ± 0.0036.   </a:t>
            </a:r>
            <a:endParaRPr lang="en-US" sz="2000" i="1" dirty="0">
              <a:solidFill>
                <a:srgbClr val="4F6228"/>
              </a:solidFill>
            </a:endParaRPr>
          </a:p>
        </p:txBody>
      </p:sp>
      <p:pic>
        <p:nvPicPr>
          <p:cNvPr id="12" name="Picture 11" descr="eq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853031"/>
            <a:ext cx="8458200" cy="6466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25559" y="5907345"/>
            <a:ext cx="1766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CMS PAS EWK-10-011</a:t>
            </a:r>
            <a:endParaRPr lang="en-US" sz="14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28-April-2011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Electroweak Physics - Michael Schmitt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8" name="Picture 7" descr="ATLAS_M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2941"/>
            <a:ext cx="1785033" cy="1697038"/>
          </a:xfrm>
          <a:prstGeom prst="rect">
            <a:avLst/>
          </a:prstGeom>
        </p:spPr>
      </p:pic>
      <p:pic>
        <p:nvPicPr>
          <p:cNvPr id="13" name="Picture 12" descr="ATLAS_WAsy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447800"/>
            <a:ext cx="3053987" cy="2930525"/>
          </a:xfrm>
          <a:prstGeom prst="rect">
            <a:avLst/>
          </a:prstGeom>
        </p:spPr>
      </p:pic>
      <p:pic>
        <p:nvPicPr>
          <p:cNvPr id="14" name="Picture 13" descr="CMS_cleadingJetPt_W_mu_log_new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67849" y="4378325"/>
            <a:ext cx="1985351" cy="1978025"/>
          </a:xfrm>
          <a:prstGeom prst="rect">
            <a:avLst/>
          </a:prstGeom>
        </p:spPr>
      </p:pic>
      <p:pic>
        <p:nvPicPr>
          <p:cNvPr id="15" name="Picture 14" descr="CMS_cRawRates_W_mu_30_log_new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089833" y="152400"/>
            <a:ext cx="1720167" cy="1713820"/>
          </a:xfrm>
          <a:prstGeom prst="rect">
            <a:avLst/>
          </a:prstGeom>
        </p:spPr>
      </p:pic>
      <p:pic>
        <p:nvPicPr>
          <p:cNvPr id="16" name="Picture 15" descr="CMS_dsday_combin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862553"/>
            <a:ext cx="2181225" cy="2116553"/>
          </a:xfrm>
          <a:prstGeom prst="rect">
            <a:avLst/>
          </a:prstGeom>
        </p:spPr>
      </p:pic>
      <p:pic>
        <p:nvPicPr>
          <p:cNvPr id="17" name="Picture 16" descr="CMS_dsigmad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2590800" y="1862553"/>
            <a:ext cx="2967038" cy="2438518"/>
          </a:xfrm>
          <a:prstGeom prst="rect">
            <a:avLst/>
          </a:prstGeom>
        </p:spPr>
      </p:pic>
      <p:pic>
        <p:nvPicPr>
          <p:cNvPr id="19" name="Picture 18" descr="CMS_WAsy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30821" y="4017962"/>
            <a:ext cx="2559979" cy="2840038"/>
          </a:xfrm>
          <a:prstGeom prst="rect">
            <a:avLst/>
          </a:prstGeom>
        </p:spPr>
      </p:pic>
      <p:pic>
        <p:nvPicPr>
          <p:cNvPr id="20" name="Picture 19" descr="CMS_WPol_combined_contour_plus.png"/>
          <p:cNvPicPr>
            <a:picLocks noChangeAspect="1"/>
          </p:cNvPicPr>
          <p:nvPr/>
        </p:nvPicPr>
        <p:blipFill>
          <a:blip r:embed="rId13"/>
          <a:srcRect t="6615"/>
          <a:stretch>
            <a:fillRect/>
          </a:stretch>
        </p:blipFill>
        <p:spPr>
          <a:xfrm>
            <a:off x="4149331" y="54123"/>
            <a:ext cx="2064538" cy="1850877"/>
          </a:xfrm>
          <a:prstGeom prst="rect">
            <a:avLst/>
          </a:prstGeom>
        </p:spPr>
      </p:pic>
      <p:pic>
        <p:nvPicPr>
          <p:cNvPr id="21" name="Picture 20" descr="combined_fewz_normToTheor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90800" y="4301071"/>
            <a:ext cx="2028825" cy="2286000"/>
          </a:xfrm>
          <a:prstGeom prst="rect">
            <a:avLst/>
          </a:prstGeom>
        </p:spPr>
      </p:pic>
      <p:pic>
        <p:nvPicPr>
          <p:cNvPr id="22" name="Picture 21" descr="diffXSecResAcc_LowPowheg_pas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34247" y="122941"/>
            <a:ext cx="2115790" cy="1676400"/>
          </a:xfrm>
          <a:prstGeom prst="rect">
            <a:avLst/>
          </a:prstGeom>
        </p:spPr>
      </p:pic>
      <p:pic>
        <p:nvPicPr>
          <p:cNvPr id="23" name="Picture 22" descr="Zmumu_li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6334247" y="3979106"/>
            <a:ext cx="2739540" cy="277812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52400" y="990600"/>
            <a:ext cx="8832065" cy="4708981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008000"/>
                </a:solidFill>
              </a:rPr>
              <a:t>CONCLUSION</a:t>
            </a:r>
          </a:p>
          <a:p>
            <a:pPr algn="ctr"/>
            <a:endParaRPr lang="en-US" sz="3200" b="1" dirty="0" smtClean="0">
              <a:solidFill>
                <a:srgbClr val="008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8000"/>
                </a:solidFill>
              </a:rPr>
              <a:t>CDF &amp; D0 have produced many </a:t>
            </a:r>
            <a:r>
              <a:rPr lang="en-US" sz="3200" b="1" i="1" dirty="0" smtClean="0">
                <a:solidFill>
                  <a:srgbClr val="008000"/>
                </a:solidFill>
              </a:rPr>
              <a:t>advanced</a:t>
            </a:r>
            <a:r>
              <a:rPr lang="en-US" sz="3200" b="1" dirty="0" smtClean="0">
                <a:solidFill>
                  <a:srgbClr val="008000"/>
                </a:solidFill>
              </a:rPr>
              <a:t> results.</a:t>
            </a:r>
            <a:br>
              <a:rPr lang="en-US" sz="3200" b="1" dirty="0" smtClean="0">
                <a:solidFill>
                  <a:srgbClr val="008000"/>
                </a:solidFill>
              </a:rPr>
            </a:br>
            <a:endParaRPr lang="en-US" sz="3200" b="1" dirty="0" smtClean="0">
              <a:solidFill>
                <a:srgbClr val="008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8000"/>
                </a:solidFill>
              </a:rPr>
              <a:t>You </a:t>
            </a:r>
            <a:r>
              <a:rPr lang="en-US" sz="3200" b="1" dirty="0" smtClean="0">
                <a:solidFill>
                  <a:srgbClr val="008000"/>
                </a:solidFill>
              </a:rPr>
              <a:t>have seen many “firsts” from</a:t>
            </a:r>
            <a:r>
              <a:rPr lang="en-US" sz="3200" b="1" dirty="0" smtClean="0">
                <a:solidFill>
                  <a:srgbClr val="008000"/>
                </a:solidFill>
              </a:rPr>
              <a:t> </a:t>
            </a:r>
            <a:r>
              <a:rPr lang="en-US" sz="3200" b="1" dirty="0" smtClean="0">
                <a:solidFill>
                  <a:srgbClr val="008000"/>
                </a:solidFill>
              </a:rPr>
              <a:t>CMS &amp; ATLAS</a:t>
            </a:r>
          </a:p>
          <a:p>
            <a:pPr algn="ctr"/>
            <a:r>
              <a:rPr lang="en-US" sz="3200" b="1" dirty="0" smtClean="0">
                <a:solidFill>
                  <a:srgbClr val="008000"/>
                </a:solidFill>
              </a:rPr>
              <a:t>based on </a:t>
            </a:r>
            <a:r>
              <a:rPr lang="en-US" sz="3200" b="1" dirty="0" smtClean="0">
                <a:solidFill>
                  <a:srgbClr val="008000"/>
                </a:solidFill>
              </a:rPr>
              <a:t>&lt; 40 pb</a:t>
            </a:r>
            <a:r>
              <a:rPr lang="en-US" sz="3200" b="1" baseline="30000" dirty="0" smtClean="0">
                <a:solidFill>
                  <a:srgbClr val="008000"/>
                </a:solidFill>
              </a:rPr>
              <a:t>-1</a:t>
            </a:r>
            <a:r>
              <a:rPr lang="en-US" sz="3200" b="1" dirty="0" smtClean="0">
                <a:solidFill>
                  <a:srgbClr val="008000"/>
                </a:solidFill>
              </a:rPr>
              <a:t> taken in 2010.</a:t>
            </a:r>
            <a:br>
              <a:rPr lang="en-US" sz="3200" b="1" dirty="0" smtClean="0">
                <a:solidFill>
                  <a:srgbClr val="008000"/>
                </a:solidFill>
              </a:rPr>
            </a:br>
            <a:endParaRPr lang="en-US" sz="3200" b="1" dirty="0" smtClean="0">
              <a:solidFill>
                <a:srgbClr val="008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8000"/>
                </a:solidFill>
              </a:rPr>
              <a:t>From this point in time, the LHC will be at the </a:t>
            </a:r>
          </a:p>
          <a:p>
            <a:pPr algn="ctr"/>
            <a:r>
              <a:rPr lang="en-US" sz="3200" b="1" dirty="0" smtClean="0">
                <a:solidFill>
                  <a:srgbClr val="008000"/>
                </a:solidFill>
              </a:rPr>
              <a:t>forefront</a:t>
            </a:r>
            <a:r>
              <a:rPr lang="en-US" sz="3200" b="1" dirty="0" smtClean="0">
                <a:solidFill>
                  <a:srgbClr val="008000"/>
                </a:solidFill>
              </a:rPr>
              <a:t> </a:t>
            </a:r>
            <a:r>
              <a:rPr lang="en-US" sz="3200" b="1" dirty="0" smtClean="0">
                <a:solidFill>
                  <a:srgbClr val="008000"/>
                </a:solidFill>
              </a:rPr>
              <a:t>of electroweak physics at </a:t>
            </a:r>
            <a:r>
              <a:rPr lang="en-US" sz="3200" b="1" dirty="0" err="1" smtClean="0">
                <a:solidFill>
                  <a:srgbClr val="008000"/>
                </a:solidFill>
              </a:rPr>
              <a:t>hadron</a:t>
            </a:r>
            <a:r>
              <a:rPr lang="en-US" sz="3200" b="1" dirty="0" smtClean="0">
                <a:solidFill>
                  <a:srgbClr val="008000"/>
                </a:solidFill>
              </a:rPr>
              <a:t> colliers.</a:t>
            </a:r>
            <a:endParaRPr lang="en-US" sz="3200" b="1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13-May-2011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LoopFest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4FEE-A834-BF4D-B9F0-697F099B11C0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5600" y="2590800"/>
            <a:ext cx="3699557" cy="136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300" dirty="0" smtClean="0">
                <a:solidFill>
                  <a:srgbClr val="403152"/>
                </a:solidFill>
              </a:rPr>
              <a:t>BACKUP</a:t>
            </a:r>
            <a:endParaRPr lang="en-US" sz="8300" dirty="0">
              <a:solidFill>
                <a:srgbClr val="40315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28-April-2011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Electroweak Physics - Michael Schmitt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528935"/>
            <a:ext cx="4943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The LHC is off to a great start in 2011:</a:t>
            </a:r>
            <a:endParaRPr lang="en-US" sz="2400" b="1" dirty="0">
              <a:solidFill>
                <a:srgbClr val="008000"/>
              </a:solidFill>
            </a:endParaRPr>
          </a:p>
        </p:txBody>
      </p:sp>
      <p:pic>
        <p:nvPicPr>
          <p:cNvPr id="7" name="Picture 6" descr="lui_days_lin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2995"/>
            <a:ext cx="5213355" cy="52133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22955" y="1371600"/>
            <a:ext cx="2844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Integrated Luminosity</a:t>
            </a:r>
          </a:p>
          <a:p>
            <a:r>
              <a:rPr lang="en-US" dirty="0" smtClean="0"/>
              <a:t>as of this morning (April 28).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5638800" y="2438400"/>
            <a:ext cx="762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53200" y="2209800"/>
            <a:ext cx="1268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200 pb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-1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95400" y="5029200"/>
            <a:ext cx="5105400" cy="1588"/>
          </a:xfrm>
          <a:prstGeom prst="line">
            <a:avLst/>
          </a:prstGeom>
          <a:ln>
            <a:solidFill>
              <a:srgbClr val="8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95453" y="4724400"/>
            <a:ext cx="28437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        40 pb</a:t>
            </a:r>
            <a:r>
              <a:rPr lang="en-US" sz="2400" baseline="30000" dirty="0" smtClean="0">
                <a:solidFill>
                  <a:srgbClr val="800000"/>
                </a:solidFill>
              </a:rPr>
              <a:t>-1</a:t>
            </a:r>
            <a:endParaRPr lang="en-US" sz="2400" dirty="0" smtClean="0">
              <a:solidFill>
                <a:srgbClr val="800000"/>
              </a:solidFill>
            </a:endParaRPr>
          </a:p>
          <a:p>
            <a:r>
              <a:rPr lang="en-US" sz="2400" dirty="0" smtClean="0">
                <a:solidFill>
                  <a:srgbClr val="800000"/>
                </a:solidFill>
              </a:rPr>
              <a:t>What we had in 2010</a:t>
            </a:r>
            <a:endParaRPr lang="en-US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28-April-2011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Electroweak Physics - Michael Schmitt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56</a:t>
            </a:fld>
            <a:endParaRPr lang="en-US"/>
          </a:p>
        </p:txBody>
      </p:sp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560388" y="461963"/>
          <a:ext cx="2374900" cy="539750"/>
        </p:xfrm>
        <a:graphic>
          <a:graphicData uri="http://schemas.openxmlformats.org/presentationml/2006/ole">
            <p:oleObj spid="_x0000_s62466" name="Equation" r:id="rId3" imgW="558800" imgH="127000" progId="Equation.3">
              <p:embed/>
            </p:oleObj>
          </a:graphicData>
        </a:graphic>
      </p:graphicFrame>
      <p:pic>
        <p:nvPicPr>
          <p:cNvPr id="10" name="Picture 9" descr="CMS_wenu-133874-21466935-ful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203" y="0"/>
            <a:ext cx="8489594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53200" y="461963"/>
            <a:ext cx="48408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 err="1" smtClean="0">
                <a:solidFill>
                  <a:srgbClr val="FF0000"/>
                </a:solidFill>
              </a:rPr>
              <a:t>e</a:t>
            </a:r>
            <a:r>
              <a:rPr lang="en-US" sz="3300" b="1" baseline="30000" dirty="0" smtClean="0">
                <a:solidFill>
                  <a:srgbClr val="FF0000"/>
                </a:solidFill>
              </a:rPr>
              <a:t>-</a:t>
            </a:r>
            <a:endParaRPr lang="en-US" sz="33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16917" y="3895636"/>
            <a:ext cx="97050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 smtClean="0">
                <a:solidFill>
                  <a:schemeClr val="accent3">
                    <a:lumMod val="75000"/>
                  </a:schemeClr>
                </a:solidFill>
              </a:rPr>
              <a:t>MET</a:t>
            </a:r>
            <a:endParaRPr lang="en-US" sz="33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28-April-2011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Electroweak Physics - Michael Schmitt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304800"/>
            <a:ext cx="6468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This analysis is important also for the </a:t>
            </a:r>
            <a:r>
              <a:rPr lang="en-US" sz="2400" u="sng" dirty="0" smtClean="0">
                <a:solidFill>
                  <a:srgbClr val="660066"/>
                </a:solidFill>
              </a:rPr>
              <a:t>Higgs boson</a:t>
            </a:r>
            <a:r>
              <a:rPr lang="en-US" sz="2400" dirty="0" smtClean="0">
                <a:solidFill>
                  <a:srgbClr val="660066"/>
                </a:solidFill>
              </a:rPr>
              <a:t>:</a:t>
            </a:r>
            <a:endParaRPr lang="en-US" sz="2400" dirty="0">
              <a:solidFill>
                <a:srgbClr val="660066"/>
              </a:solidFill>
            </a:endParaRPr>
          </a:p>
        </p:txBody>
      </p:sp>
      <p:pic>
        <p:nvPicPr>
          <p:cNvPr id="12" name="Picture 11" descr="CMS_HIG_XS_35pb_mva_lands_bayes.png"/>
          <p:cNvPicPr>
            <a:picLocks noChangeAspect="1"/>
          </p:cNvPicPr>
          <p:nvPr/>
        </p:nvPicPr>
        <p:blipFill>
          <a:blip r:embed="rId2"/>
          <a:srcRect r="1208"/>
          <a:stretch>
            <a:fillRect/>
          </a:stretch>
        </p:blipFill>
        <p:spPr>
          <a:xfrm>
            <a:off x="3505200" y="762000"/>
            <a:ext cx="5561195" cy="54025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0" y="1677412"/>
            <a:ext cx="3542556" cy="3046988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There is some sensitivity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for   </a:t>
            </a:r>
            <a:r>
              <a:rPr lang="en-US" sz="2400" b="1" i="1" dirty="0" smtClean="0">
                <a:solidFill>
                  <a:srgbClr val="800000"/>
                </a:solidFill>
              </a:rPr>
              <a:t>H </a:t>
            </a:r>
            <a:r>
              <a:rPr lang="en-US" sz="2400" b="1" i="1" dirty="0" err="1" smtClean="0">
                <a:solidFill>
                  <a:srgbClr val="800000"/>
                </a:solidFill>
                <a:sym typeface="Wingdings"/>
              </a:rPr>
              <a:t></a:t>
            </a:r>
            <a:r>
              <a:rPr lang="en-US" sz="2400" b="1" i="1" dirty="0" smtClean="0">
                <a:solidFill>
                  <a:srgbClr val="800000"/>
                </a:solidFill>
                <a:sym typeface="Wingdings"/>
              </a:rPr>
              <a:t> WW</a:t>
            </a:r>
            <a:r>
              <a:rPr lang="en-US" sz="2400" b="1" dirty="0" smtClean="0">
                <a:solidFill>
                  <a:srgbClr val="800000"/>
                </a:solidFill>
                <a:sym typeface="Wingdings"/>
              </a:rPr>
              <a:t>    </a:t>
            </a:r>
            <a:r>
              <a:rPr lang="en-US" sz="2400" dirty="0" smtClean="0">
                <a:solidFill>
                  <a:srgbClr val="800000"/>
                </a:solidFill>
                <a:sym typeface="Wingdings"/>
              </a:rPr>
              <a:t>when</a:t>
            </a:r>
          </a:p>
          <a:p>
            <a:r>
              <a:rPr lang="en-US" sz="2400" dirty="0" smtClean="0">
                <a:solidFill>
                  <a:srgbClr val="800000"/>
                </a:solidFill>
                <a:sym typeface="Wingdings"/>
              </a:rPr>
              <a:t>there are four generations.</a:t>
            </a:r>
          </a:p>
          <a:p>
            <a:endParaRPr lang="en-US" sz="2400" dirty="0" smtClean="0">
              <a:solidFill>
                <a:srgbClr val="800000"/>
              </a:solidFill>
              <a:sym typeface="Wingdings"/>
            </a:endParaRPr>
          </a:p>
          <a:p>
            <a:r>
              <a:rPr lang="en-US" sz="2400" dirty="0" smtClean="0">
                <a:solidFill>
                  <a:srgbClr val="800000"/>
                </a:solidFill>
                <a:sym typeface="Wingdings"/>
              </a:rPr>
              <a:t>More data taken this year</a:t>
            </a:r>
          </a:p>
          <a:p>
            <a:r>
              <a:rPr lang="en-US" sz="2400" dirty="0" smtClean="0">
                <a:solidFill>
                  <a:srgbClr val="800000"/>
                </a:solidFill>
                <a:sym typeface="Wingdings"/>
              </a:rPr>
              <a:t>will bring sensitivity to the</a:t>
            </a:r>
          </a:p>
          <a:p>
            <a:r>
              <a:rPr lang="en-US" sz="2400" dirty="0" smtClean="0">
                <a:solidFill>
                  <a:srgbClr val="800000"/>
                </a:solidFill>
                <a:sym typeface="Wingdings"/>
              </a:rPr>
              <a:t>SM Higgs boson with </a:t>
            </a:r>
          </a:p>
          <a:p>
            <a:r>
              <a:rPr lang="en-US" sz="2400" dirty="0" smtClean="0">
                <a:solidFill>
                  <a:srgbClr val="800000"/>
                </a:solidFill>
                <a:sym typeface="Wingdings"/>
              </a:rPr>
              <a:t>three generations…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6019800"/>
            <a:ext cx="2920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Phys. </a:t>
            </a:r>
            <a:r>
              <a:rPr lang="en-US" dirty="0" err="1" smtClean="0"/>
              <a:t>Lett</a:t>
            </a:r>
            <a:r>
              <a:rPr lang="en-US" dirty="0" smtClean="0"/>
              <a:t>. B699 (2011) 25-47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13-May-2011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LoopFest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4FEE-A834-BF4D-B9F0-697F099B11C0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5" name="Picture 4" descr="CDF_bump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4243472" cy="3803650"/>
          </a:xfrm>
          <a:prstGeom prst="rect">
            <a:avLst/>
          </a:prstGeom>
        </p:spPr>
      </p:pic>
      <p:pic>
        <p:nvPicPr>
          <p:cNvPr id="6" name="Picture 5" descr="ATLAS_MJJ_fig_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895" y="1066800"/>
            <a:ext cx="4838104" cy="46418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28-April-2011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Electroweak Physics - Michael Schmitt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560388" y="461963"/>
          <a:ext cx="2374900" cy="539750"/>
        </p:xfrm>
        <a:graphic>
          <a:graphicData uri="http://schemas.openxmlformats.org/presentationml/2006/ole">
            <p:oleObj spid="_x0000_s63490" name="Equation" r:id="rId3" imgW="558800" imgH="127000" progId="Equation.3">
              <p:embed/>
            </p:oleObj>
          </a:graphicData>
        </a:graphic>
      </p:graphicFrame>
      <p:pic>
        <p:nvPicPr>
          <p:cNvPr id="6" name="Picture 5" descr="CMS_w_inc_36p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143000"/>
            <a:ext cx="4583273" cy="464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6096000"/>
            <a:ext cx="221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 PAS EWK-10-005</a:t>
            </a:r>
            <a:endParaRPr lang="en-US" dirty="0"/>
          </a:p>
        </p:txBody>
      </p:sp>
      <p:pic>
        <p:nvPicPr>
          <p:cNvPr id="8" name="Picture 7" descr="ATLAS_MET.png"/>
          <p:cNvPicPr>
            <a:picLocks noChangeAspect="1"/>
          </p:cNvPicPr>
          <p:nvPr/>
        </p:nvPicPr>
        <p:blipFill>
          <a:blip r:embed="rId5"/>
          <a:srcRect t="4007" r="3175" b="2004"/>
          <a:stretch>
            <a:fillRect/>
          </a:stretch>
        </p:blipFill>
        <p:spPr>
          <a:xfrm>
            <a:off x="4649446" y="1336297"/>
            <a:ext cx="4265954" cy="39365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92738" y="6096000"/>
            <a:ext cx="2272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ATLAS CONF 2011-041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048000" y="3219450"/>
          <a:ext cx="685800" cy="742950"/>
        </p:xfrm>
        <a:graphic>
          <a:graphicData uri="http://schemas.openxmlformats.org/presentationml/2006/ole">
            <p:oleObj spid="_x0000_s63491" name="Equation" r:id="rId6" imgW="152400" imgH="1651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49446" y="570826"/>
            <a:ext cx="34034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chemeClr val="accent3">
                    <a:lumMod val="50000"/>
                  </a:schemeClr>
                </a:solidFill>
              </a:rPr>
              <a:t>many thousands of events!</a:t>
            </a:r>
            <a:endParaRPr lang="en-US" sz="2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28-April-2011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Electroweak Physics - Michael Schmitt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903" y="224135"/>
            <a:ext cx="8949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With so many events </a:t>
            </a:r>
            <a:r>
              <a:rPr lang="en-US" sz="2400" b="1" dirty="0" err="1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sz="2400" b="1" dirty="0" smtClean="0">
                <a:solidFill>
                  <a:srgbClr val="0000FF"/>
                </a:solidFill>
                <a:sym typeface="Wingdings"/>
              </a:rPr>
              <a:t> measure the cross section for W production: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6" name="Picture 15" descr="CMS_Results_W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4800" y="838200"/>
            <a:ext cx="8376155" cy="539205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33800" y="2286000"/>
            <a:ext cx="1947844" cy="3170099"/>
          </a:xfrm>
          <a:prstGeom prst="rect">
            <a:avLst/>
          </a:prstGeom>
          <a:noFill/>
          <a:ln w="127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FF0000"/>
                </a:solidFill>
              </a:rPr>
              <a:t>luminosity error</a:t>
            </a:r>
          </a:p>
          <a:p>
            <a:pPr algn="ctr"/>
            <a:r>
              <a:rPr lang="en-US" sz="2000" b="1" i="1" dirty="0" smtClean="0">
                <a:solidFill>
                  <a:srgbClr val="FF0000"/>
                </a:solidFill>
              </a:rPr>
              <a:t>dominates</a:t>
            </a:r>
          </a:p>
          <a:p>
            <a:pPr algn="ctr"/>
            <a:endParaRPr lang="en-US" sz="2000" b="1" i="1" dirty="0" smtClean="0">
              <a:solidFill>
                <a:srgbClr val="FF0000"/>
              </a:solidFill>
            </a:endParaRPr>
          </a:p>
          <a:p>
            <a:pPr algn="ctr"/>
            <a:endParaRPr lang="en-US" sz="2000" b="1" i="1" dirty="0" smtClean="0">
              <a:solidFill>
                <a:srgbClr val="FF0000"/>
              </a:solidFill>
            </a:endParaRPr>
          </a:p>
          <a:p>
            <a:pPr algn="ctr"/>
            <a:endParaRPr lang="en-US" sz="2000" b="1" i="1" dirty="0" smtClean="0">
              <a:solidFill>
                <a:srgbClr val="FF0000"/>
              </a:solidFill>
            </a:endParaRPr>
          </a:p>
          <a:p>
            <a:pPr algn="ctr"/>
            <a:endParaRPr lang="en-US" sz="2000" b="1" i="1" dirty="0" smtClean="0">
              <a:solidFill>
                <a:srgbClr val="FF0000"/>
              </a:solidFill>
            </a:endParaRPr>
          </a:p>
          <a:p>
            <a:pPr algn="ctr"/>
            <a:endParaRPr lang="en-US" sz="2000" b="1" i="1" dirty="0" smtClean="0">
              <a:solidFill>
                <a:srgbClr val="FF0000"/>
              </a:solidFill>
            </a:endParaRPr>
          </a:p>
          <a:p>
            <a:pPr algn="ctr"/>
            <a:endParaRPr lang="en-US" sz="2000" b="1" i="1" dirty="0" smtClean="0">
              <a:solidFill>
                <a:srgbClr val="FF0000"/>
              </a:solidFill>
            </a:endParaRPr>
          </a:p>
          <a:p>
            <a:pPr algn="ctr"/>
            <a:endParaRPr lang="en-US" sz="2000" b="1" i="1" dirty="0" smtClean="0">
              <a:solidFill>
                <a:srgbClr val="FF0000"/>
              </a:solidFill>
            </a:endParaRPr>
          </a:p>
          <a:p>
            <a:pPr algn="ctr"/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1701224"/>
            <a:ext cx="675519" cy="584776"/>
          </a:xfrm>
          <a:prstGeom prst="rect">
            <a:avLst/>
          </a:prstGeom>
          <a:noFill/>
          <a:ln w="127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Symbol" charset="2"/>
                <a:cs typeface="Symbol" charset="2"/>
              </a:rPr>
              <a:t>s</a:t>
            </a:r>
            <a:r>
              <a:rPr lang="en-US" sz="3200" baseline="-25000" dirty="0" err="1" smtClean="0">
                <a:cs typeface="Symbol" charset="2"/>
              </a:rPr>
              <a:t>W</a:t>
            </a:r>
            <a:endParaRPr lang="en-US" sz="3200" dirty="0">
              <a:latin typeface="Symbol" charset="2"/>
              <a:cs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28-April-2011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Electroweak Physics - Michael Schmitt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903" y="224135"/>
            <a:ext cx="8927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sym typeface="Wingdings"/>
              </a:rPr>
              <a:t>Measure  </a:t>
            </a:r>
            <a:r>
              <a:rPr lang="en-US" sz="2400" b="1" dirty="0" err="1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sz="2400" b="1" baseline="-25000" dirty="0" err="1" smtClean="0">
                <a:solidFill>
                  <a:srgbClr val="0000FF"/>
                </a:solidFill>
                <a:cs typeface="Symbol" charset="2"/>
                <a:sym typeface="Wingdings"/>
              </a:rPr>
              <a:t>Z</a:t>
            </a:r>
            <a:r>
              <a:rPr lang="en-US" sz="2400" b="1" dirty="0" smtClean="0">
                <a:solidFill>
                  <a:srgbClr val="0000FF"/>
                </a:solidFill>
                <a:cs typeface="Symbol" charset="2"/>
                <a:sym typeface="Wingdings"/>
              </a:rPr>
              <a:t>  too, and take the ratio  </a:t>
            </a:r>
            <a:r>
              <a:rPr lang="en-US" sz="2400" b="1" dirty="0" err="1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sz="2400" b="1" baseline="-25000" dirty="0" err="1" smtClean="0">
                <a:solidFill>
                  <a:srgbClr val="0000FF"/>
                </a:solidFill>
                <a:cs typeface="Symbol" charset="2"/>
                <a:sym typeface="Wingdings"/>
              </a:rPr>
              <a:t>W</a:t>
            </a:r>
            <a:r>
              <a:rPr lang="en-US" sz="2400" b="1" dirty="0" smtClean="0">
                <a:solidFill>
                  <a:srgbClr val="0000FF"/>
                </a:solidFill>
                <a:cs typeface="Symbol" charset="2"/>
                <a:sym typeface="Wingdings"/>
              </a:rPr>
              <a:t> / </a:t>
            </a:r>
            <a:r>
              <a:rPr lang="en-US" sz="2400" b="1" dirty="0" err="1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sz="2400" b="1" baseline="-25000" dirty="0" err="1" smtClean="0">
                <a:solidFill>
                  <a:srgbClr val="0000FF"/>
                </a:solidFill>
                <a:cs typeface="Symbol" charset="2"/>
                <a:sym typeface="Wingdings"/>
              </a:rPr>
              <a:t>Z</a:t>
            </a:r>
            <a:r>
              <a:rPr lang="en-US" sz="2400" b="1" dirty="0" smtClean="0">
                <a:solidFill>
                  <a:srgbClr val="0000FF"/>
                </a:solidFill>
                <a:cs typeface="Symbol" charset="2"/>
                <a:sym typeface="Wingdings"/>
              </a:rPr>
              <a:t> – </a:t>
            </a:r>
            <a:r>
              <a:rPr lang="en-US" sz="2400" b="1" dirty="0" smtClean="0">
                <a:solidFill>
                  <a:srgbClr val="FF0000"/>
                </a:solidFill>
                <a:cs typeface="Symbol" charset="2"/>
                <a:sym typeface="Wingdings"/>
              </a:rPr>
              <a:t>luminosity cancels out: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CMS_Results_R_WZ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2540" t="1973" r="3810" b="1973"/>
              <a:stretch>
                <a:fillRect/>
              </a:stretch>
            </p:blipFill>
          </mc:Choice>
          <mc:Fallback>
            <p:blipFill>
              <a:blip r:embed="rId3"/>
              <a:srcRect l="2540" t="1973" r="3810" b="1973"/>
              <a:stretch>
                <a:fillRect/>
              </a:stretch>
            </p:blipFill>
          </mc:Fallback>
        </mc:AlternateContent>
        <p:spPr>
          <a:xfrm>
            <a:off x="533400" y="930951"/>
            <a:ext cx="7822745" cy="51650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00200" y="1701224"/>
            <a:ext cx="1210588" cy="584776"/>
          </a:xfrm>
          <a:prstGeom prst="rect">
            <a:avLst/>
          </a:prstGeom>
          <a:noFill/>
          <a:ln w="127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Symbol" charset="2"/>
                <a:cs typeface="Symbol" charset="2"/>
              </a:rPr>
              <a:t>s</a:t>
            </a:r>
            <a:r>
              <a:rPr lang="en-US" sz="3200" baseline="-25000" dirty="0" err="1" smtClean="0">
                <a:cs typeface="Symbol" charset="2"/>
              </a:rPr>
              <a:t>W</a:t>
            </a:r>
            <a:r>
              <a:rPr lang="en-US" sz="3200" dirty="0" err="1" smtClean="0">
                <a:cs typeface="Symbol" charset="2"/>
              </a:rPr>
              <a:t>/</a:t>
            </a:r>
            <a:r>
              <a:rPr lang="en-US" sz="3200" dirty="0" err="1" smtClean="0">
                <a:latin typeface="Symbol" charset="2"/>
                <a:cs typeface="Symbol" charset="2"/>
              </a:rPr>
              <a:t>s</a:t>
            </a:r>
            <a:r>
              <a:rPr lang="en-US" sz="3200" baseline="-25000" dirty="0" err="1" smtClean="0">
                <a:cs typeface="Symbol" charset="2"/>
              </a:rPr>
              <a:t>Z</a:t>
            </a:r>
            <a:endParaRPr lang="en-US" sz="3200" dirty="0">
              <a:latin typeface="Symbol" charset="2"/>
              <a:cs typeface="Symbol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2971800"/>
            <a:ext cx="209795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No luminosity error</a:t>
            </a:r>
            <a:b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en-US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Theory error is also</a:t>
            </a:r>
            <a:b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much smaller.</a:t>
            </a:r>
            <a:endParaRPr lang="en-US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MS_Results_R_WpW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3810" t="1973" r="5079" b="1973"/>
              <a:stretch>
                <a:fillRect/>
              </a:stretch>
            </p:blipFill>
          </mc:Choice>
          <mc:Fallback>
            <p:blipFill>
              <a:blip r:embed="rId3"/>
              <a:srcRect l="3810" t="1973" r="5079" b="1973"/>
              <a:stretch>
                <a:fillRect/>
              </a:stretch>
            </p:blipFill>
          </mc:Fallback>
        </mc:AlternateContent>
        <p:spPr>
          <a:xfrm>
            <a:off x="609600" y="931004"/>
            <a:ext cx="7610542" cy="51649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28-April-2011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Electroweak Physics - Michael Schmitt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903" y="224135"/>
            <a:ext cx="4580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sym typeface="Wingdings"/>
              </a:rPr>
              <a:t>Another important</a:t>
            </a:r>
            <a:r>
              <a:rPr lang="en-US" sz="2400" b="1" dirty="0" smtClean="0">
                <a:solidFill>
                  <a:srgbClr val="0000FF"/>
                </a:solidFill>
                <a:cs typeface="Symbol" charset="2"/>
                <a:sym typeface="Wingdings"/>
              </a:rPr>
              <a:t> ratio  </a:t>
            </a:r>
            <a:r>
              <a:rPr lang="en-US" sz="2400" b="1" dirty="0" err="1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sz="2400" b="1" baseline="-25000" dirty="0" err="1" smtClean="0">
                <a:solidFill>
                  <a:srgbClr val="0000FF"/>
                </a:solidFill>
                <a:cs typeface="Symbol" charset="2"/>
                <a:sym typeface="Wingdings"/>
              </a:rPr>
              <a:t>W</a:t>
            </a:r>
            <a:r>
              <a:rPr lang="en-US" sz="2400" b="1" baseline="-25000" dirty="0" smtClean="0">
                <a:solidFill>
                  <a:srgbClr val="0000FF"/>
                </a:solidFill>
                <a:cs typeface="Symbol" charset="2"/>
                <a:sym typeface="Wingdings"/>
              </a:rPr>
              <a:t>+</a:t>
            </a:r>
            <a:r>
              <a:rPr lang="en-US" sz="2400" b="1" dirty="0" smtClean="0">
                <a:solidFill>
                  <a:srgbClr val="0000FF"/>
                </a:solidFill>
                <a:cs typeface="Symbol" charset="2"/>
                <a:sym typeface="Wingdings"/>
              </a:rPr>
              <a:t> / </a:t>
            </a:r>
            <a:r>
              <a:rPr lang="en-US" sz="2400" b="1" dirty="0" err="1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sz="2400" b="1" baseline="-25000" dirty="0" err="1" smtClean="0">
                <a:solidFill>
                  <a:srgbClr val="0000FF"/>
                </a:solidFill>
                <a:cs typeface="Symbol" charset="2"/>
                <a:sym typeface="Wingdings"/>
              </a:rPr>
              <a:t>W</a:t>
            </a:r>
            <a:r>
              <a:rPr lang="en-US" sz="2400" b="1" baseline="-25000" dirty="0" smtClean="0">
                <a:solidFill>
                  <a:srgbClr val="0000FF"/>
                </a:solidFill>
                <a:cs typeface="Symbol" charset="2"/>
                <a:sym typeface="Wingdings"/>
              </a:rPr>
              <a:t>-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1701224"/>
            <a:ext cx="1533125" cy="584776"/>
          </a:xfrm>
          <a:prstGeom prst="rect">
            <a:avLst/>
          </a:prstGeom>
          <a:noFill/>
          <a:ln w="127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Symbol" charset="2"/>
                <a:cs typeface="Symbol" charset="2"/>
              </a:rPr>
              <a:t>s</a:t>
            </a:r>
            <a:r>
              <a:rPr lang="en-US" sz="3200" baseline="-25000" dirty="0" err="1" smtClean="0">
                <a:cs typeface="Symbol" charset="2"/>
              </a:rPr>
              <a:t>W+</a:t>
            </a:r>
            <a:r>
              <a:rPr lang="en-US" sz="3200" dirty="0" err="1" smtClean="0">
                <a:cs typeface="Symbol" charset="2"/>
              </a:rPr>
              <a:t>/</a:t>
            </a:r>
            <a:r>
              <a:rPr lang="en-US" sz="3200" dirty="0" err="1" smtClean="0">
                <a:latin typeface="Symbol" charset="2"/>
                <a:cs typeface="Symbol" charset="2"/>
              </a:rPr>
              <a:t>s</a:t>
            </a:r>
            <a:r>
              <a:rPr lang="en-US" sz="3200" baseline="-25000" dirty="0" err="1" smtClean="0">
                <a:cs typeface="Symbol" charset="2"/>
              </a:rPr>
              <a:t>W</a:t>
            </a:r>
            <a:r>
              <a:rPr lang="en-US" sz="3200" baseline="-25000" dirty="0" smtClean="0">
                <a:cs typeface="Symbol" charset="2"/>
              </a:rPr>
              <a:t>-</a:t>
            </a:r>
            <a:endParaRPr lang="en-US" sz="3200" dirty="0">
              <a:latin typeface="Symbol" charset="2"/>
              <a:cs typeface="Symbol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025" y="2590800"/>
            <a:ext cx="201014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Theory error is not</a:t>
            </a:r>
          </a:p>
          <a:p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so  small : </a:t>
            </a:r>
            <a:r>
              <a:rPr lang="en-US" b="1" i="1" dirty="0" err="1" smtClean="0">
                <a:solidFill>
                  <a:schemeClr val="bg2">
                    <a:lumMod val="25000"/>
                  </a:schemeClr>
                </a:solidFill>
              </a:rPr>
              <a:t>PDFs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US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228600"/>
            <a:ext cx="3425587" cy="461665"/>
          </a:xfrm>
          <a:prstGeom prst="rect">
            <a:avLst/>
          </a:prstGeom>
          <a:noFill/>
          <a:ln w="190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depends on </a:t>
            </a:r>
            <a:r>
              <a:rPr lang="en-US" sz="2400" i="1" dirty="0" err="1" smtClean="0">
                <a:solidFill>
                  <a:srgbClr val="000090"/>
                </a:solidFill>
              </a:rPr>
              <a:t>q</a:t>
            </a:r>
            <a:r>
              <a:rPr lang="en-US" sz="2400" i="1" baseline="-25000" dirty="0" err="1" smtClean="0">
                <a:solidFill>
                  <a:srgbClr val="000090"/>
                </a:solidFill>
              </a:rPr>
              <a:t>valence</a:t>
            </a:r>
            <a:r>
              <a:rPr lang="en-US" sz="2400" dirty="0" smtClean="0">
                <a:solidFill>
                  <a:srgbClr val="000090"/>
                </a:solidFill>
              </a:rPr>
              <a:t> vs. </a:t>
            </a:r>
            <a:r>
              <a:rPr lang="en-US" sz="2400" i="1" dirty="0" err="1" smtClean="0">
                <a:solidFill>
                  <a:srgbClr val="000090"/>
                </a:solidFill>
              </a:rPr>
              <a:t>q</a:t>
            </a:r>
            <a:r>
              <a:rPr lang="en-US" sz="2400" i="1" baseline="-25000" dirty="0" err="1" smtClean="0">
                <a:solidFill>
                  <a:srgbClr val="000090"/>
                </a:solidFill>
              </a:rPr>
              <a:t>sea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2627</Words>
  <Application>Microsoft Macintosh PowerPoint</Application>
  <PresentationFormat>On-screen Show (4:3)</PresentationFormat>
  <Paragraphs>470</Paragraphs>
  <Slides>58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Office Theme</vt:lpstr>
      <vt:lpstr>Equation</vt:lpstr>
      <vt:lpstr>Microsoft Equation</vt:lpstr>
      <vt:lpstr>Electroweak Results from Hadron Colliders</vt:lpstr>
      <vt:lpstr>Slide 2</vt:lpstr>
      <vt:lpstr>Slide 3</vt:lpstr>
      <vt:lpstr>Colliders, Detectors, Data</vt:lpstr>
      <vt:lpstr>Inclusive s(W) and s(Z)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Z + b(b)</vt:lpstr>
      <vt:lpstr>Z + b(b)</vt:lpstr>
      <vt:lpstr>Z + b(b)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</vt:vector>
  </TitlesOfParts>
  <Company>Northwestern University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Electroweak Physics from Hadron Colliders</dc:title>
  <dc:creator>Michael Schmitt</dc:creator>
  <cp:lastModifiedBy>Michael Schmitt</cp:lastModifiedBy>
  <cp:revision>21</cp:revision>
  <dcterms:created xsi:type="dcterms:W3CDTF">2011-05-13T03:09:40Z</dcterms:created>
  <dcterms:modified xsi:type="dcterms:W3CDTF">2011-05-13T14:26:34Z</dcterms:modified>
</cp:coreProperties>
</file>